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7.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8.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9.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0.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2.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3.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4.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5.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6.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7.xml" ContentType="application/vnd.openxmlformats-officedocument.theme+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28.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29.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0.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1.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32.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theme/theme33.xml" ContentType="application/vnd.openxmlformats-officedocument.theme+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34.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theme/theme35.xml" ContentType="application/vnd.openxmlformats-officedocument.theme+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6.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37.xml" ContentType="application/vnd.openxmlformats-officedocument.theme+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38.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39.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 id="2147483696" r:id="rId3"/>
    <p:sldMasterId id="2147483710" r:id="rId4"/>
    <p:sldMasterId id="2147483728" r:id="rId5"/>
    <p:sldMasterId id="2147483740" r:id="rId6"/>
    <p:sldMasterId id="2147483806" r:id="rId7"/>
    <p:sldMasterId id="2147483818" r:id="rId8"/>
    <p:sldMasterId id="2147483830" r:id="rId9"/>
    <p:sldMasterId id="2147483842" r:id="rId10"/>
    <p:sldMasterId id="2147483908" r:id="rId11"/>
    <p:sldMasterId id="2147483932" r:id="rId12"/>
    <p:sldMasterId id="2147483945" r:id="rId13"/>
    <p:sldMasterId id="2147483958" r:id="rId14"/>
    <p:sldMasterId id="2147483971" r:id="rId15"/>
    <p:sldMasterId id="2147483984" r:id="rId16"/>
    <p:sldMasterId id="2147483997" r:id="rId17"/>
    <p:sldMasterId id="2147484010" r:id="rId18"/>
    <p:sldMasterId id="2147484023" r:id="rId19"/>
    <p:sldMasterId id="2147484036" r:id="rId20"/>
    <p:sldMasterId id="2147484049" r:id="rId21"/>
    <p:sldMasterId id="2147484062" r:id="rId22"/>
    <p:sldMasterId id="2147484088" r:id="rId23"/>
    <p:sldMasterId id="2147484101" r:id="rId24"/>
    <p:sldMasterId id="2147484114" r:id="rId25"/>
    <p:sldMasterId id="2147484127" r:id="rId26"/>
    <p:sldMasterId id="2147484140" r:id="rId27"/>
    <p:sldMasterId id="2147484153" r:id="rId28"/>
    <p:sldMasterId id="2147484166" r:id="rId29"/>
    <p:sldMasterId id="2147484179" r:id="rId30"/>
    <p:sldMasterId id="2147484192" r:id="rId31"/>
    <p:sldMasterId id="2147484205" r:id="rId32"/>
    <p:sldMasterId id="2147484218" r:id="rId33"/>
    <p:sldMasterId id="2147484231" r:id="rId34"/>
    <p:sldMasterId id="2147484244" r:id="rId35"/>
    <p:sldMasterId id="2147484257" r:id="rId36"/>
    <p:sldMasterId id="2147484270" r:id="rId37"/>
    <p:sldMasterId id="2147484283" r:id="rId38"/>
    <p:sldMasterId id="2147484296" r:id="rId39"/>
    <p:sldMasterId id="2147484309" r:id="rId40"/>
  </p:sldMasterIdLst>
  <p:notesMasterIdLst>
    <p:notesMasterId r:id="rId156"/>
  </p:notesMasterIdLst>
  <p:sldIdLst>
    <p:sldId id="256" r:id="rId41"/>
    <p:sldId id="383" r:id="rId42"/>
    <p:sldId id="257" r:id="rId43"/>
    <p:sldId id="308" r:id="rId44"/>
    <p:sldId id="258" r:id="rId45"/>
    <p:sldId id="391" r:id="rId46"/>
    <p:sldId id="328" r:id="rId47"/>
    <p:sldId id="446" r:id="rId48"/>
    <p:sldId id="392" r:id="rId49"/>
    <p:sldId id="393" r:id="rId50"/>
    <p:sldId id="329" r:id="rId51"/>
    <p:sldId id="330" r:id="rId52"/>
    <p:sldId id="331" r:id="rId53"/>
    <p:sldId id="332" r:id="rId54"/>
    <p:sldId id="333" r:id="rId55"/>
    <p:sldId id="334" r:id="rId56"/>
    <p:sldId id="335" r:id="rId57"/>
    <p:sldId id="353" r:id="rId58"/>
    <p:sldId id="394" r:id="rId59"/>
    <p:sldId id="259" r:id="rId60"/>
    <p:sldId id="440" r:id="rId61"/>
    <p:sldId id="260" r:id="rId62"/>
    <p:sldId id="386" r:id="rId63"/>
    <p:sldId id="402" r:id="rId64"/>
    <p:sldId id="403" r:id="rId65"/>
    <p:sldId id="321" r:id="rId66"/>
    <p:sldId id="322" r:id="rId67"/>
    <p:sldId id="404" r:id="rId68"/>
    <p:sldId id="441" r:id="rId69"/>
    <p:sldId id="261" r:id="rId70"/>
    <p:sldId id="262" r:id="rId71"/>
    <p:sldId id="405" r:id="rId72"/>
    <p:sldId id="406" r:id="rId73"/>
    <p:sldId id="407" r:id="rId74"/>
    <p:sldId id="442" r:id="rId75"/>
    <p:sldId id="263" r:id="rId76"/>
    <p:sldId id="264" r:id="rId77"/>
    <p:sldId id="395" r:id="rId78"/>
    <p:sldId id="396" r:id="rId79"/>
    <p:sldId id="397" r:id="rId80"/>
    <p:sldId id="398" r:id="rId81"/>
    <p:sldId id="399" r:id="rId82"/>
    <p:sldId id="408" r:id="rId83"/>
    <p:sldId id="409" r:id="rId84"/>
    <p:sldId id="410" r:id="rId85"/>
    <p:sldId id="411" r:id="rId86"/>
    <p:sldId id="412" r:id="rId87"/>
    <p:sldId id="413" r:id="rId88"/>
    <p:sldId id="358" r:id="rId89"/>
    <p:sldId id="265" r:id="rId90"/>
    <p:sldId id="414" r:id="rId91"/>
    <p:sldId id="443" r:id="rId92"/>
    <p:sldId id="437" r:id="rId93"/>
    <p:sldId id="266" r:id="rId94"/>
    <p:sldId id="416" r:id="rId95"/>
    <p:sldId id="444" r:id="rId96"/>
    <p:sldId id="267" r:id="rId97"/>
    <p:sldId id="417" r:id="rId98"/>
    <p:sldId id="317" r:id="rId99"/>
    <p:sldId id="316" r:id="rId100"/>
    <p:sldId id="268" r:id="rId101"/>
    <p:sldId id="445" r:id="rId102"/>
    <p:sldId id="269" r:id="rId103"/>
    <p:sldId id="309" r:id="rId104"/>
    <p:sldId id="270" r:id="rId105"/>
    <p:sldId id="418" r:id="rId106"/>
    <p:sldId id="336" r:id="rId107"/>
    <p:sldId id="318" r:id="rId108"/>
    <p:sldId id="419" r:id="rId109"/>
    <p:sldId id="359" r:id="rId110"/>
    <p:sldId id="447" r:id="rId111"/>
    <p:sldId id="420" r:id="rId112"/>
    <p:sldId id="354" r:id="rId113"/>
    <p:sldId id="421" r:id="rId114"/>
    <p:sldId id="271" r:id="rId115"/>
    <p:sldId id="438" r:id="rId116"/>
    <p:sldId id="337" r:id="rId117"/>
    <p:sldId id="272" r:id="rId118"/>
    <p:sldId id="422" r:id="rId119"/>
    <p:sldId id="274" r:id="rId120"/>
    <p:sldId id="320" r:id="rId121"/>
    <p:sldId id="423" r:id="rId122"/>
    <p:sldId id="275" r:id="rId123"/>
    <p:sldId id="424" r:id="rId124"/>
    <p:sldId id="425" r:id="rId125"/>
    <p:sldId id="426" r:id="rId126"/>
    <p:sldId id="276" r:id="rId127"/>
    <p:sldId id="427" r:id="rId128"/>
    <p:sldId id="428" r:id="rId129"/>
    <p:sldId id="429" r:id="rId130"/>
    <p:sldId id="430" r:id="rId131"/>
    <p:sldId id="279" r:id="rId132"/>
    <p:sldId id="431" r:id="rId133"/>
    <p:sldId id="432" r:id="rId134"/>
    <p:sldId id="433" r:id="rId135"/>
    <p:sldId id="434" r:id="rId136"/>
    <p:sldId id="282" r:id="rId137"/>
    <p:sldId id="283" r:id="rId138"/>
    <p:sldId id="284" r:id="rId139"/>
    <p:sldId id="344" r:id="rId140"/>
    <p:sldId id="285" r:id="rId141"/>
    <p:sldId id="286" r:id="rId142"/>
    <p:sldId id="287" r:id="rId143"/>
    <p:sldId id="289" r:id="rId144"/>
    <p:sldId id="357" r:id="rId145"/>
    <p:sldId id="355" r:id="rId146"/>
    <p:sldId id="356" r:id="rId147"/>
    <p:sldId id="387" r:id="rId148"/>
    <p:sldId id="388" r:id="rId149"/>
    <p:sldId id="338" r:id="rId150"/>
    <p:sldId id="290" r:id="rId151"/>
    <p:sldId id="291" r:id="rId152"/>
    <p:sldId id="293" r:id="rId153"/>
    <p:sldId id="439" r:id="rId154"/>
    <p:sldId id="306" r:id="rId1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9947B-F18D-48DA-8715-3259FBF8368F}" v="8" dt="2019-10-10T15:28:58.442"/>
    <p1510:client id="{F5A2FB60-F851-448C-BD71-2753A7C97132}" v="6950" dt="2019-10-10T17:54:24.864"/>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3398" autoAdjust="0"/>
  </p:normalViewPr>
  <p:slideViewPr>
    <p:cSldViewPr snapToGrid="0">
      <p:cViewPr varScale="1">
        <p:scale>
          <a:sx n="65" d="100"/>
          <a:sy n="65" d="100"/>
        </p:scale>
        <p:origin x="90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77.xml"/><Relationship Id="rId21" Type="http://schemas.openxmlformats.org/officeDocument/2006/relationships/slideMaster" Target="slideMasters/slideMaster21.xml"/><Relationship Id="rId42" Type="http://schemas.openxmlformats.org/officeDocument/2006/relationships/slide" Target="slides/slide2.xml"/><Relationship Id="rId63" Type="http://schemas.openxmlformats.org/officeDocument/2006/relationships/slide" Target="slides/slide23.xml"/><Relationship Id="rId84" Type="http://schemas.openxmlformats.org/officeDocument/2006/relationships/slide" Target="slides/slide44.xml"/><Relationship Id="rId138" Type="http://schemas.openxmlformats.org/officeDocument/2006/relationships/slide" Target="slides/slide98.xml"/><Relationship Id="rId159" Type="http://schemas.openxmlformats.org/officeDocument/2006/relationships/theme" Target="theme/theme1.xml"/><Relationship Id="rId107" Type="http://schemas.openxmlformats.org/officeDocument/2006/relationships/slide" Target="slides/slide6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13.xml"/><Relationship Id="rId74" Type="http://schemas.openxmlformats.org/officeDocument/2006/relationships/slide" Target="slides/slide34.xml"/><Relationship Id="rId128" Type="http://schemas.openxmlformats.org/officeDocument/2006/relationships/slide" Target="slides/slide88.xml"/><Relationship Id="rId149" Type="http://schemas.openxmlformats.org/officeDocument/2006/relationships/slide" Target="slides/slide109.xml"/><Relationship Id="rId5" Type="http://schemas.openxmlformats.org/officeDocument/2006/relationships/slideMaster" Target="slideMasters/slideMaster5.xml"/><Relationship Id="rId95" Type="http://schemas.openxmlformats.org/officeDocument/2006/relationships/slide" Target="slides/slide55.xml"/><Relationship Id="rId160" Type="http://schemas.openxmlformats.org/officeDocument/2006/relationships/tableStyles" Target="tableStyles.xml"/><Relationship Id="rId22" Type="http://schemas.openxmlformats.org/officeDocument/2006/relationships/slideMaster" Target="slideMasters/slideMaster22.xml"/><Relationship Id="rId43" Type="http://schemas.openxmlformats.org/officeDocument/2006/relationships/slide" Target="slides/slide3.xml"/><Relationship Id="rId64" Type="http://schemas.openxmlformats.org/officeDocument/2006/relationships/slide" Target="slides/slide24.xml"/><Relationship Id="rId118" Type="http://schemas.openxmlformats.org/officeDocument/2006/relationships/slide" Target="slides/slide78.xml"/><Relationship Id="rId139" Type="http://schemas.openxmlformats.org/officeDocument/2006/relationships/slide" Target="slides/slide99.xml"/><Relationship Id="rId85" Type="http://schemas.openxmlformats.org/officeDocument/2006/relationships/slide" Target="slides/slide45.xml"/><Relationship Id="rId150" Type="http://schemas.openxmlformats.org/officeDocument/2006/relationships/slide" Target="slides/slide11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9.xml"/><Relationship Id="rId103" Type="http://schemas.openxmlformats.org/officeDocument/2006/relationships/slide" Target="slides/slide63.xml"/><Relationship Id="rId108" Type="http://schemas.openxmlformats.org/officeDocument/2006/relationships/slide" Target="slides/slide68.xml"/><Relationship Id="rId124" Type="http://schemas.openxmlformats.org/officeDocument/2006/relationships/slide" Target="slides/slide84.xml"/><Relationship Id="rId129" Type="http://schemas.openxmlformats.org/officeDocument/2006/relationships/slide" Target="slides/slide89.xml"/><Relationship Id="rId54" Type="http://schemas.openxmlformats.org/officeDocument/2006/relationships/slide" Target="slides/slide14.xml"/><Relationship Id="rId70" Type="http://schemas.openxmlformats.org/officeDocument/2006/relationships/slide" Target="slides/slide30.xml"/><Relationship Id="rId75" Type="http://schemas.openxmlformats.org/officeDocument/2006/relationships/slide" Target="slides/slide35.xml"/><Relationship Id="rId91" Type="http://schemas.openxmlformats.org/officeDocument/2006/relationships/slide" Target="slides/slide51.xml"/><Relationship Id="rId96" Type="http://schemas.openxmlformats.org/officeDocument/2006/relationships/slide" Target="slides/slide56.xml"/><Relationship Id="rId140" Type="http://schemas.openxmlformats.org/officeDocument/2006/relationships/slide" Target="slides/slide100.xml"/><Relationship Id="rId145" Type="http://schemas.openxmlformats.org/officeDocument/2006/relationships/slide" Target="slides/slide105.xml"/><Relationship Id="rId18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9.xml"/><Relationship Id="rId114" Type="http://schemas.openxmlformats.org/officeDocument/2006/relationships/slide" Target="slides/slide74.xml"/><Relationship Id="rId119" Type="http://schemas.openxmlformats.org/officeDocument/2006/relationships/slide" Target="slides/slide79.xml"/><Relationship Id="rId44" Type="http://schemas.openxmlformats.org/officeDocument/2006/relationships/slide" Target="slides/slide4.xml"/><Relationship Id="rId60" Type="http://schemas.openxmlformats.org/officeDocument/2006/relationships/slide" Target="slides/slide20.xml"/><Relationship Id="rId65" Type="http://schemas.openxmlformats.org/officeDocument/2006/relationships/slide" Target="slides/slide25.xml"/><Relationship Id="rId81" Type="http://schemas.openxmlformats.org/officeDocument/2006/relationships/slide" Target="slides/slide41.xml"/><Relationship Id="rId86" Type="http://schemas.openxmlformats.org/officeDocument/2006/relationships/slide" Target="slides/slide46.xml"/><Relationship Id="rId130" Type="http://schemas.openxmlformats.org/officeDocument/2006/relationships/slide" Target="slides/slide90.xml"/><Relationship Id="rId135" Type="http://schemas.openxmlformats.org/officeDocument/2006/relationships/slide" Target="slides/slide95.xml"/><Relationship Id="rId151" Type="http://schemas.openxmlformats.org/officeDocument/2006/relationships/slide" Target="slides/slide111.xml"/><Relationship Id="rId156"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120" Type="http://schemas.openxmlformats.org/officeDocument/2006/relationships/slide" Target="slides/slide80.xml"/><Relationship Id="rId125" Type="http://schemas.openxmlformats.org/officeDocument/2006/relationships/slide" Target="slides/slide85.xml"/><Relationship Id="rId141" Type="http://schemas.openxmlformats.org/officeDocument/2006/relationships/slide" Target="slides/slide101.xml"/><Relationship Id="rId146" Type="http://schemas.openxmlformats.org/officeDocument/2006/relationships/slide" Target="slides/slide106.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110" Type="http://schemas.openxmlformats.org/officeDocument/2006/relationships/slide" Target="slides/slide70.xml"/><Relationship Id="rId115" Type="http://schemas.openxmlformats.org/officeDocument/2006/relationships/slide" Target="slides/slide75.xml"/><Relationship Id="rId131" Type="http://schemas.openxmlformats.org/officeDocument/2006/relationships/slide" Target="slides/slide91.xml"/><Relationship Id="rId136" Type="http://schemas.openxmlformats.org/officeDocument/2006/relationships/slide" Target="slides/slide96.xml"/><Relationship Id="rId157" Type="http://schemas.openxmlformats.org/officeDocument/2006/relationships/presProps" Target="presProps.xml"/><Relationship Id="rId61" Type="http://schemas.openxmlformats.org/officeDocument/2006/relationships/slide" Target="slides/slide21.xml"/><Relationship Id="rId82" Type="http://schemas.openxmlformats.org/officeDocument/2006/relationships/slide" Target="slides/slide42.xml"/><Relationship Id="rId152" Type="http://schemas.openxmlformats.org/officeDocument/2006/relationships/slide" Target="slides/slide11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6.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126" Type="http://schemas.openxmlformats.org/officeDocument/2006/relationships/slide" Target="slides/slide86.xml"/><Relationship Id="rId147" Type="http://schemas.openxmlformats.org/officeDocument/2006/relationships/slide" Target="slides/slide107.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93" Type="http://schemas.openxmlformats.org/officeDocument/2006/relationships/slide" Target="slides/slide53.xml"/><Relationship Id="rId98" Type="http://schemas.openxmlformats.org/officeDocument/2006/relationships/slide" Target="slides/slide58.xml"/><Relationship Id="rId121" Type="http://schemas.openxmlformats.org/officeDocument/2006/relationships/slide" Target="slides/slide81.xml"/><Relationship Id="rId142" Type="http://schemas.openxmlformats.org/officeDocument/2006/relationships/slide" Target="slides/slide102.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6.xml"/><Relationship Id="rId67" Type="http://schemas.openxmlformats.org/officeDocument/2006/relationships/slide" Target="slides/slide27.xml"/><Relationship Id="rId116" Type="http://schemas.openxmlformats.org/officeDocument/2006/relationships/slide" Target="slides/slide76.xml"/><Relationship Id="rId137" Type="http://schemas.openxmlformats.org/officeDocument/2006/relationships/slide" Target="slides/slide97.xml"/><Relationship Id="rId158"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xml"/><Relationship Id="rId62" Type="http://schemas.openxmlformats.org/officeDocument/2006/relationships/slide" Target="slides/slide22.xml"/><Relationship Id="rId83" Type="http://schemas.openxmlformats.org/officeDocument/2006/relationships/slide" Target="slides/slide43.xml"/><Relationship Id="rId88" Type="http://schemas.openxmlformats.org/officeDocument/2006/relationships/slide" Target="slides/slide48.xml"/><Relationship Id="rId111" Type="http://schemas.openxmlformats.org/officeDocument/2006/relationships/slide" Target="slides/slide71.xml"/><Relationship Id="rId132" Type="http://schemas.openxmlformats.org/officeDocument/2006/relationships/slide" Target="slides/slide92.xml"/><Relationship Id="rId153" Type="http://schemas.openxmlformats.org/officeDocument/2006/relationships/slide" Target="slides/slide113.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7.xml"/><Relationship Id="rId106" Type="http://schemas.openxmlformats.org/officeDocument/2006/relationships/slide" Target="slides/slide66.xml"/><Relationship Id="rId127" Type="http://schemas.openxmlformats.org/officeDocument/2006/relationships/slide" Target="slides/slide8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2.xml"/><Relationship Id="rId73" Type="http://schemas.openxmlformats.org/officeDocument/2006/relationships/slide" Target="slides/slide33.xml"/><Relationship Id="rId78" Type="http://schemas.openxmlformats.org/officeDocument/2006/relationships/slide" Target="slides/slide38.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122" Type="http://schemas.openxmlformats.org/officeDocument/2006/relationships/slide" Target="slides/slide82.xml"/><Relationship Id="rId143" Type="http://schemas.openxmlformats.org/officeDocument/2006/relationships/slide" Target="slides/slide103.xml"/><Relationship Id="rId148" Type="http://schemas.openxmlformats.org/officeDocument/2006/relationships/slide" Target="slides/slide108.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7.xml"/><Relationship Id="rId68" Type="http://schemas.openxmlformats.org/officeDocument/2006/relationships/slide" Target="slides/slide28.xml"/><Relationship Id="rId89" Type="http://schemas.openxmlformats.org/officeDocument/2006/relationships/slide" Target="slides/slide49.xml"/><Relationship Id="rId112" Type="http://schemas.openxmlformats.org/officeDocument/2006/relationships/slide" Target="slides/slide72.xml"/><Relationship Id="rId133" Type="http://schemas.openxmlformats.org/officeDocument/2006/relationships/slide" Target="slides/slide93.xml"/><Relationship Id="rId154" Type="http://schemas.openxmlformats.org/officeDocument/2006/relationships/slide" Target="slides/slide114.xml"/><Relationship Id="rId16" Type="http://schemas.openxmlformats.org/officeDocument/2006/relationships/slideMaster" Target="slideMasters/slideMaster16.xml"/><Relationship Id="rId37" Type="http://schemas.openxmlformats.org/officeDocument/2006/relationships/slideMaster" Target="slideMasters/slideMaster37.xml"/><Relationship Id="rId58" Type="http://schemas.openxmlformats.org/officeDocument/2006/relationships/slide" Target="slides/slide18.xml"/><Relationship Id="rId79" Type="http://schemas.openxmlformats.org/officeDocument/2006/relationships/slide" Target="slides/slide39.xml"/><Relationship Id="rId102" Type="http://schemas.openxmlformats.org/officeDocument/2006/relationships/slide" Target="slides/slide62.xml"/><Relationship Id="rId123" Type="http://schemas.openxmlformats.org/officeDocument/2006/relationships/slide" Target="slides/slide83.xml"/><Relationship Id="rId144" Type="http://schemas.openxmlformats.org/officeDocument/2006/relationships/slide" Target="slides/slide104.xml"/><Relationship Id="rId90" Type="http://schemas.openxmlformats.org/officeDocument/2006/relationships/slide" Target="slides/slide50.xml"/><Relationship Id="rId27" Type="http://schemas.openxmlformats.org/officeDocument/2006/relationships/slideMaster" Target="slideMasters/slideMaster27.xml"/><Relationship Id="rId48" Type="http://schemas.openxmlformats.org/officeDocument/2006/relationships/slide" Target="slides/slide8.xml"/><Relationship Id="rId69" Type="http://schemas.openxmlformats.org/officeDocument/2006/relationships/slide" Target="slides/slide29.xml"/><Relationship Id="rId113" Type="http://schemas.openxmlformats.org/officeDocument/2006/relationships/slide" Target="slides/slide73.xml"/><Relationship Id="rId134" Type="http://schemas.openxmlformats.org/officeDocument/2006/relationships/slide" Target="slides/slide94.xml"/><Relationship Id="rId80" Type="http://schemas.openxmlformats.org/officeDocument/2006/relationships/slide" Target="slides/slide40.xml"/><Relationship Id="rId155" Type="http://schemas.openxmlformats.org/officeDocument/2006/relationships/slide" Target="slides/slide11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al__ma_Sayfas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al__ma_Sayfas_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Sayfa1!$A$2:$A$9</c:f>
              <c:strCache>
                <c:ptCount val="8"/>
                <c:pt idx="0">
                  <c:v>20 – 29</c:v>
                </c:pt>
                <c:pt idx="1">
                  <c:v>30– 39</c:v>
                </c:pt>
                <c:pt idx="2">
                  <c:v> 40– 49</c:v>
                </c:pt>
                <c:pt idx="3">
                  <c:v>50– 59</c:v>
                </c:pt>
                <c:pt idx="4">
                  <c:v>60– 69</c:v>
                </c:pt>
                <c:pt idx="5">
                  <c:v>70– 79</c:v>
                </c:pt>
                <c:pt idx="6">
                  <c:v>80- 89</c:v>
                </c:pt>
                <c:pt idx="7">
                  <c:v>90- 99</c:v>
                </c:pt>
              </c:strCache>
            </c:strRef>
          </c:cat>
          <c:val>
            <c:numRef>
              <c:f>Sayfa1!$B$2:$B$9</c:f>
              <c:numCache>
                <c:formatCode>General</c:formatCode>
                <c:ptCount val="8"/>
                <c:pt idx="0">
                  <c:v>1</c:v>
                </c:pt>
                <c:pt idx="1">
                  <c:v>2</c:v>
                </c:pt>
                <c:pt idx="2">
                  <c:v>2</c:v>
                </c:pt>
                <c:pt idx="3">
                  <c:v>3</c:v>
                </c:pt>
                <c:pt idx="4">
                  <c:v>5</c:v>
                </c:pt>
                <c:pt idx="5">
                  <c:v>3</c:v>
                </c:pt>
                <c:pt idx="6">
                  <c:v>2</c:v>
                </c:pt>
                <c:pt idx="7">
                  <c:v>2</c:v>
                </c:pt>
              </c:numCache>
            </c:numRef>
          </c:val>
          <c:extLst>
            <c:ext xmlns:c16="http://schemas.microsoft.com/office/drawing/2014/chart" uri="{C3380CC4-5D6E-409C-BE32-E72D297353CC}">
              <c16:uniqueId val="{00000000-7AA3-44F8-BAAF-B24ADAB3443C}"/>
            </c:ext>
          </c:extLst>
        </c:ser>
        <c:dLbls>
          <c:showLegendKey val="0"/>
          <c:showVal val="0"/>
          <c:showCatName val="0"/>
          <c:showSerName val="0"/>
          <c:showPercent val="0"/>
          <c:showBubbleSize val="0"/>
        </c:dLbls>
        <c:gapWidth val="150"/>
        <c:axId val="496408024"/>
        <c:axId val="496408416"/>
      </c:barChart>
      <c:catAx>
        <c:axId val="496408024"/>
        <c:scaling>
          <c:orientation val="minMax"/>
        </c:scaling>
        <c:delete val="0"/>
        <c:axPos val="b"/>
        <c:numFmt formatCode="General" sourceLinked="0"/>
        <c:majorTickMark val="out"/>
        <c:minorTickMark val="none"/>
        <c:tickLblPos val="nextTo"/>
        <c:crossAx val="496408416"/>
        <c:crosses val="autoZero"/>
        <c:auto val="1"/>
        <c:lblAlgn val="ctr"/>
        <c:lblOffset val="100"/>
        <c:noMultiLvlLbl val="0"/>
      </c:catAx>
      <c:valAx>
        <c:axId val="496408416"/>
        <c:scaling>
          <c:orientation val="minMax"/>
        </c:scaling>
        <c:delete val="0"/>
        <c:axPos val="l"/>
        <c:majorGridlines/>
        <c:numFmt formatCode="General" sourceLinked="1"/>
        <c:majorTickMark val="out"/>
        <c:minorTickMark val="none"/>
        <c:tickLblPos val="nextTo"/>
        <c:crossAx val="496408024"/>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Sayfa1!$A$2:$A$9</c:f>
              <c:strCache>
                <c:ptCount val="8"/>
                <c:pt idx="0">
                  <c:v>20 – 29</c:v>
                </c:pt>
                <c:pt idx="1">
                  <c:v>30– 39</c:v>
                </c:pt>
                <c:pt idx="2">
                  <c:v> 40– 49</c:v>
                </c:pt>
                <c:pt idx="3">
                  <c:v>50– 59</c:v>
                </c:pt>
                <c:pt idx="4">
                  <c:v>60– 69</c:v>
                </c:pt>
                <c:pt idx="5">
                  <c:v>70– 79</c:v>
                </c:pt>
                <c:pt idx="6">
                  <c:v>80- 89</c:v>
                </c:pt>
                <c:pt idx="7">
                  <c:v>90- 99</c:v>
                </c:pt>
              </c:strCache>
            </c:strRef>
          </c:cat>
          <c:val>
            <c:numRef>
              <c:f>Sayfa1!$B$2:$B$9</c:f>
              <c:numCache>
                <c:formatCode>General</c:formatCode>
                <c:ptCount val="8"/>
                <c:pt idx="0">
                  <c:v>1</c:v>
                </c:pt>
                <c:pt idx="1">
                  <c:v>2</c:v>
                </c:pt>
                <c:pt idx="2">
                  <c:v>2</c:v>
                </c:pt>
                <c:pt idx="3">
                  <c:v>3</c:v>
                </c:pt>
                <c:pt idx="4">
                  <c:v>5</c:v>
                </c:pt>
                <c:pt idx="5">
                  <c:v>3</c:v>
                </c:pt>
                <c:pt idx="6">
                  <c:v>2</c:v>
                </c:pt>
                <c:pt idx="7">
                  <c:v>2</c:v>
                </c:pt>
              </c:numCache>
            </c:numRef>
          </c:val>
          <c:extLst>
            <c:ext xmlns:c16="http://schemas.microsoft.com/office/drawing/2014/chart" uri="{C3380CC4-5D6E-409C-BE32-E72D297353CC}">
              <c16:uniqueId val="{00000000-B540-446F-95E7-AC3D41CE4DD2}"/>
            </c:ext>
          </c:extLst>
        </c:ser>
        <c:dLbls>
          <c:showLegendKey val="0"/>
          <c:showVal val="0"/>
          <c:showCatName val="0"/>
          <c:showSerName val="0"/>
          <c:showPercent val="0"/>
          <c:showBubbleSize val="0"/>
        </c:dLbls>
        <c:gapWidth val="150"/>
        <c:axId val="548400824"/>
        <c:axId val="548401216"/>
      </c:barChart>
      <c:catAx>
        <c:axId val="548400824"/>
        <c:scaling>
          <c:orientation val="minMax"/>
        </c:scaling>
        <c:delete val="0"/>
        <c:axPos val="b"/>
        <c:numFmt formatCode="General" sourceLinked="0"/>
        <c:majorTickMark val="out"/>
        <c:minorTickMark val="none"/>
        <c:tickLblPos val="nextTo"/>
        <c:crossAx val="548401216"/>
        <c:crosses val="autoZero"/>
        <c:auto val="1"/>
        <c:lblAlgn val="ctr"/>
        <c:lblOffset val="100"/>
        <c:noMultiLvlLbl val="0"/>
      </c:catAx>
      <c:valAx>
        <c:axId val="548401216"/>
        <c:scaling>
          <c:orientation val="minMax"/>
        </c:scaling>
        <c:delete val="0"/>
        <c:axPos val="l"/>
        <c:majorGridlines/>
        <c:numFmt formatCode="General" sourceLinked="1"/>
        <c:majorTickMark val="out"/>
        <c:minorTickMark val="none"/>
        <c:tickLblPos val="nextTo"/>
        <c:crossAx val="548400824"/>
        <c:crosses val="autoZero"/>
        <c:crossBetween val="between"/>
      </c:valAx>
    </c:plotArea>
    <c:legend>
      <c:legendPos val="r"/>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0A41A-FF99-4930-AA1E-F7EE176FCF99}" type="datetimeFigureOut">
              <a:rPr lang="tr-TR" smtClean="0"/>
              <a:t>9.10.2024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7C6E72-FC0D-4476-B764-108DC9ED7C89}" type="slidenum">
              <a:rPr lang="tr-TR" smtClean="0"/>
              <a:t>‹#›</a:t>
            </a:fld>
            <a:endParaRPr lang="tr-TR"/>
          </a:p>
        </p:txBody>
      </p:sp>
    </p:spTree>
    <p:extLst>
      <p:ext uri="{BB962C8B-B14F-4D97-AF65-F5344CB8AC3E}">
        <p14:creationId xmlns:p14="http://schemas.microsoft.com/office/powerpoint/2010/main" val="264092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A7C6E72-FC0D-4476-B764-108DC9ED7C89}" type="slidenum">
              <a:rPr lang="tr-TR" smtClean="0"/>
              <a:t>18</a:t>
            </a:fld>
            <a:endParaRPr lang="tr-TR"/>
          </a:p>
        </p:txBody>
      </p:sp>
    </p:spTree>
    <p:extLst>
      <p:ext uri="{BB962C8B-B14F-4D97-AF65-F5344CB8AC3E}">
        <p14:creationId xmlns:p14="http://schemas.microsoft.com/office/powerpoint/2010/main" val="8775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+3,0'dan büyük veya -3,0'dan küçük değerler için eğrinin altındaki alanın oldukça küçük %0,26 olduğuna dikkat edin. Bu nedenle, tüm pratik amaçlar için, normal dağılımın ortalamanın her iki tarafında 3 standart sapmaya uzandığı kabul edilir.</a:t>
            </a:r>
          </a:p>
          <a:p>
            <a:endParaRPr lang="tr-TR" dirty="0"/>
          </a:p>
        </p:txBody>
      </p:sp>
      <p:sp>
        <p:nvSpPr>
          <p:cNvPr id="4" name="Slayt Numarası Yer Tutucusu 3"/>
          <p:cNvSpPr>
            <a:spLocks noGrp="1"/>
          </p:cNvSpPr>
          <p:nvPr>
            <p:ph type="sldNum" sz="quarter" idx="10"/>
          </p:nvPr>
        </p:nvSpPr>
        <p:spPr/>
        <p:txBody>
          <a:bodyPr/>
          <a:lstStyle/>
          <a:p>
            <a:fld id="{0575748E-F543-4735-AA8A-730236093C56}" type="slidenum">
              <a:rPr lang="tr-TR" smtClean="0">
                <a:solidFill>
                  <a:prstClr val="black"/>
                </a:solidFill>
              </a:rPr>
              <a:pPr/>
              <a:t>79</a:t>
            </a:fld>
            <a:endParaRPr lang="tr-TR">
              <a:solidFill>
                <a:prstClr val="black"/>
              </a:solidFill>
            </a:endParaRPr>
          </a:p>
        </p:txBody>
      </p:sp>
    </p:spTree>
    <p:extLst>
      <p:ext uri="{BB962C8B-B14F-4D97-AF65-F5344CB8AC3E}">
        <p14:creationId xmlns:p14="http://schemas.microsoft.com/office/powerpoint/2010/main" val="313409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16449" y="685617"/>
            <a:ext cx="5025104" cy="3429552"/>
          </a:xfrm>
        </p:spPr>
      </p:sp>
      <p:sp>
        <p:nvSpPr>
          <p:cNvPr id="3" name="Not Yer Tutucusu 2"/>
          <p:cNvSpPr>
            <a:spLocks noGrp="1"/>
          </p:cNvSpPr>
          <p:nvPr>
            <p:ph type="body" idx="1"/>
          </p:nvPr>
        </p:nvSpPr>
        <p:spPr/>
        <p:txBody>
          <a:bodyPr/>
          <a:lstStyle/>
          <a:p>
            <a:r>
              <a:rPr lang="tr-TR" dirty="0" smtClean="0"/>
              <a:t>Tüm puanların %84’ü +1z puanın altında,</a:t>
            </a:r>
            <a:r>
              <a:rPr lang="tr-TR" baseline="0" dirty="0" smtClean="0"/>
              <a:t> tüm puanların %16 </a:t>
            </a:r>
            <a:r>
              <a:rPr lang="tr-TR" baseline="0" dirty="0" err="1" smtClean="0"/>
              <a:t>sı</a:t>
            </a:r>
            <a:r>
              <a:rPr lang="tr-TR" baseline="0" dirty="0" smtClean="0"/>
              <a:t> +1 z puanın üstünde olacaktır.</a:t>
            </a:r>
            <a:endParaRPr lang="tr-TR" dirty="0"/>
          </a:p>
        </p:txBody>
      </p:sp>
      <p:sp>
        <p:nvSpPr>
          <p:cNvPr id="4" name="Slayt Numarası Yer Tutucusu 3"/>
          <p:cNvSpPr>
            <a:spLocks noGrp="1"/>
          </p:cNvSpPr>
          <p:nvPr>
            <p:ph type="sldNum" sz="quarter" idx="10"/>
          </p:nvPr>
        </p:nvSpPr>
        <p:spPr/>
        <p:txBody>
          <a:bodyPr/>
          <a:lstStyle/>
          <a:p>
            <a:fld id="{0575748E-F543-4735-AA8A-730236093C56}" type="slidenum">
              <a:rPr lang="tr-TR" smtClean="0">
                <a:solidFill>
                  <a:prstClr val="black"/>
                </a:solidFill>
              </a:rPr>
              <a:pPr/>
              <a:t>96</a:t>
            </a:fld>
            <a:endParaRPr lang="tr-TR">
              <a:solidFill>
                <a:prstClr val="black"/>
              </a:solidFill>
            </a:endParaRPr>
          </a:p>
        </p:txBody>
      </p:sp>
    </p:spTree>
    <p:extLst>
      <p:ext uri="{BB962C8B-B14F-4D97-AF65-F5344CB8AC3E}">
        <p14:creationId xmlns:p14="http://schemas.microsoft.com/office/powerpoint/2010/main" val="271575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Yukarıdaki zekâ ile başarı arasındaki ilişki örneğinde bu iki değişken arasındaki korelasyon +0,91’dir. Yani ilişki mükemmel değil, küçük bir miktarda sapma göstermektedir. Verileri iyi incelerseniz genel olarak yüksek zekâya sahip olanların yüksek başarı gösterme eğiliminde olduğunu göreceksiniz. Düşük zekâya sahip olanlar da düşük başarı puanı alma eğilimindedir. Fakat bir iki kişi bu kuralı bozup ilişkinin mükemmel olmasını engellemekte gibi görünmektedir. Örneğin; zekâ puanı 110 olan bir kişinin başarı puanı 96 olmaktadır. </a:t>
            </a:r>
          </a:p>
        </p:txBody>
      </p:sp>
      <p:sp>
        <p:nvSpPr>
          <p:cNvPr id="4" name="Slayt Numarası Yer Tutucusu 3"/>
          <p:cNvSpPr>
            <a:spLocks noGrp="1"/>
          </p:cNvSpPr>
          <p:nvPr>
            <p:ph type="sldNum" sz="quarter" idx="5"/>
          </p:nvPr>
        </p:nvSpPr>
        <p:spPr/>
        <p:txBody>
          <a:bodyPr/>
          <a:lstStyle/>
          <a:p>
            <a:fld id="{BF88BCF4-9A5A-45DD-A843-95B4C0FF332D}" type="slidenum">
              <a:rPr lang="tr-TR" smtClean="0">
                <a:solidFill>
                  <a:prstClr val="black"/>
                </a:solidFill>
              </a:rPr>
              <a:pPr/>
              <a:t>109</a:t>
            </a:fld>
            <a:endParaRPr lang="tr-TR">
              <a:solidFill>
                <a:prstClr val="black"/>
              </a:solidFill>
            </a:endParaRPr>
          </a:p>
        </p:txBody>
      </p:sp>
    </p:spTree>
    <p:extLst>
      <p:ext uri="{BB962C8B-B14F-4D97-AF65-F5344CB8AC3E}">
        <p14:creationId xmlns:p14="http://schemas.microsoft.com/office/powerpoint/2010/main" val="396862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A7C6E72-FC0D-4476-B764-108DC9ED7C89}" type="slidenum">
              <a:rPr lang="tr-TR" smtClean="0"/>
              <a:t>28</a:t>
            </a:fld>
            <a:endParaRPr lang="tr-TR"/>
          </a:p>
        </p:txBody>
      </p:sp>
    </p:spTree>
    <p:extLst>
      <p:ext uri="{BB962C8B-B14F-4D97-AF65-F5344CB8AC3E}">
        <p14:creationId xmlns:p14="http://schemas.microsoft.com/office/powerpoint/2010/main" val="11591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64B4CAE-D97A-49B3-837D-E10D85EDDA1A}" type="slidenum">
              <a:rPr lang="tr-TR" smtClean="0">
                <a:solidFill>
                  <a:prstClr val="black"/>
                </a:solidFill>
              </a:rPr>
              <a:pPr>
                <a:defRPr/>
              </a:pPr>
              <a:t>33</a:t>
            </a:fld>
            <a:endParaRPr lang="tr-TR">
              <a:solidFill>
                <a:prstClr val="black"/>
              </a:solidFill>
            </a:endParaRPr>
          </a:p>
        </p:txBody>
      </p:sp>
    </p:spTree>
    <p:extLst>
      <p:ext uri="{BB962C8B-B14F-4D97-AF65-F5344CB8AC3E}">
        <p14:creationId xmlns:p14="http://schemas.microsoft.com/office/powerpoint/2010/main" val="157972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64B4CAE-D97A-49B3-837D-E10D85EDDA1A}" type="slidenum">
              <a:rPr lang="tr-TR" smtClean="0">
                <a:solidFill>
                  <a:prstClr val="black"/>
                </a:solidFill>
              </a:rPr>
              <a:pPr>
                <a:defRPr/>
              </a:pPr>
              <a:t>40</a:t>
            </a:fld>
            <a:endParaRPr lang="tr-TR">
              <a:solidFill>
                <a:prstClr val="black"/>
              </a:solidFill>
            </a:endParaRPr>
          </a:p>
        </p:txBody>
      </p:sp>
    </p:spTree>
    <p:extLst>
      <p:ext uri="{BB962C8B-B14F-4D97-AF65-F5344CB8AC3E}">
        <p14:creationId xmlns:p14="http://schemas.microsoft.com/office/powerpoint/2010/main" val="37908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64B4CAE-D97A-49B3-837D-E10D85EDDA1A}" type="slidenum">
              <a:rPr lang="tr-TR" smtClean="0">
                <a:solidFill>
                  <a:prstClr val="black"/>
                </a:solidFill>
              </a:rPr>
              <a:pPr>
                <a:defRPr/>
              </a:pPr>
              <a:t>41</a:t>
            </a:fld>
            <a:endParaRPr lang="tr-TR">
              <a:solidFill>
                <a:prstClr val="black"/>
              </a:solidFill>
            </a:endParaRPr>
          </a:p>
        </p:txBody>
      </p:sp>
    </p:spTree>
    <p:extLst>
      <p:ext uri="{BB962C8B-B14F-4D97-AF65-F5344CB8AC3E}">
        <p14:creationId xmlns:p14="http://schemas.microsoft.com/office/powerpoint/2010/main" val="3981230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64B4CAE-D97A-49B3-837D-E10D85EDDA1A}" type="slidenum">
              <a:rPr lang="tr-TR" smtClean="0">
                <a:solidFill>
                  <a:prstClr val="black"/>
                </a:solidFill>
              </a:rPr>
              <a:pPr>
                <a:defRPr/>
              </a:pPr>
              <a:t>42</a:t>
            </a:fld>
            <a:endParaRPr lang="tr-TR">
              <a:solidFill>
                <a:prstClr val="black"/>
              </a:solidFill>
            </a:endParaRPr>
          </a:p>
        </p:txBody>
      </p:sp>
    </p:spTree>
    <p:extLst>
      <p:ext uri="{BB962C8B-B14F-4D97-AF65-F5344CB8AC3E}">
        <p14:creationId xmlns:p14="http://schemas.microsoft.com/office/powerpoint/2010/main" val="2390284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764B4CAE-D97A-49B3-837D-E10D85EDDA1A}" type="slidenum">
              <a:rPr lang="tr-TR" smtClean="0">
                <a:solidFill>
                  <a:prstClr val="black"/>
                </a:solidFill>
              </a:rPr>
              <a:pPr>
                <a:defRPr/>
              </a:pPr>
              <a:t>55</a:t>
            </a:fld>
            <a:endParaRPr lang="tr-TR">
              <a:solidFill>
                <a:prstClr val="black"/>
              </a:solidFill>
            </a:endParaRPr>
          </a:p>
        </p:txBody>
      </p:sp>
    </p:spTree>
    <p:extLst>
      <p:ext uri="{BB962C8B-B14F-4D97-AF65-F5344CB8AC3E}">
        <p14:creationId xmlns:p14="http://schemas.microsoft.com/office/powerpoint/2010/main" val="93704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dirty="0" smtClean="0"/>
              <a:t>Varyans ve standart sapma büyüdükçe; dağılım </a:t>
            </a:r>
            <a:r>
              <a:rPr lang="tr-TR" altLang="tr-TR" dirty="0" err="1" smtClean="0"/>
              <a:t>basıklaşır</a:t>
            </a:r>
            <a:r>
              <a:rPr lang="tr-TR" altLang="tr-TR" dirty="0" smtClean="0"/>
              <a:t>, puanlar arasındaki fark artar, puanlar arasındaki değişkenlik artar (ölçmenin bilen-bilmeyenleri iyi ayırabildiği)</a:t>
            </a:r>
          </a:p>
          <a:p>
            <a:r>
              <a:rPr lang="tr-TR" altLang="tr-TR" dirty="0" smtClean="0"/>
              <a:t>Ranj büyüdükçe, </a:t>
            </a:r>
            <a:r>
              <a:rPr lang="tr-TR" altLang="tr-TR" dirty="0" err="1" smtClean="0"/>
              <a:t>ss</a:t>
            </a:r>
            <a:r>
              <a:rPr lang="tr-TR" altLang="tr-TR" dirty="0" smtClean="0"/>
              <a:t> büyür.</a:t>
            </a:r>
          </a:p>
          <a:p>
            <a:endParaRPr lang="tr-TR" dirty="0"/>
          </a:p>
        </p:txBody>
      </p:sp>
      <p:sp>
        <p:nvSpPr>
          <p:cNvPr id="4" name="Slayt Numarası Yer Tutucusu 3"/>
          <p:cNvSpPr>
            <a:spLocks noGrp="1"/>
          </p:cNvSpPr>
          <p:nvPr>
            <p:ph type="sldNum" sz="quarter" idx="10"/>
          </p:nvPr>
        </p:nvSpPr>
        <p:spPr/>
        <p:txBody>
          <a:bodyPr/>
          <a:lstStyle/>
          <a:p>
            <a:fld id="{0575748E-F543-4735-AA8A-730236093C56}" type="slidenum">
              <a:rPr lang="tr-TR" smtClean="0">
                <a:solidFill>
                  <a:prstClr val="black"/>
                </a:solidFill>
              </a:rPr>
              <a:pPr/>
              <a:t>69</a:t>
            </a:fld>
            <a:endParaRPr lang="tr-TR">
              <a:solidFill>
                <a:prstClr val="black"/>
              </a:solidFill>
            </a:endParaRPr>
          </a:p>
        </p:txBody>
      </p:sp>
    </p:spTree>
    <p:extLst>
      <p:ext uri="{BB962C8B-B14F-4D97-AF65-F5344CB8AC3E}">
        <p14:creationId xmlns:p14="http://schemas.microsoft.com/office/powerpoint/2010/main" val="1810627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A7C6E72-FC0D-4476-B764-108DC9ED7C89}" type="slidenum">
              <a:rPr lang="tr-TR" smtClean="0"/>
              <a:t>70</a:t>
            </a:fld>
            <a:endParaRPr lang="tr-TR"/>
          </a:p>
        </p:txBody>
      </p:sp>
    </p:spTree>
    <p:extLst>
      <p:ext uri="{BB962C8B-B14F-4D97-AF65-F5344CB8AC3E}">
        <p14:creationId xmlns:p14="http://schemas.microsoft.com/office/powerpoint/2010/main" val="2401837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2072480-10DA-4FB4-BEAE-2A1DEA90F248}" type="datetimeFigureOut">
              <a:rPr lang="tr-TR" smtClean="0"/>
              <a:pPr/>
              <a:t>9.10.2024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163153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072480-10DA-4FB4-BEAE-2A1DEA90F248}" type="datetimeFigureOut">
              <a:rPr lang="tr-TR" smtClean="0"/>
              <a:pPr/>
              <a:t>9.10.2024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7847733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6" name="Footer Placeholder 5"/>
          <p:cNvSpPr>
            <a:spLocks noGrp="1"/>
          </p:cNvSpPr>
          <p:nvPr>
            <p:ph type="ftr" sz="quarter" idx="11"/>
          </p:nvPr>
        </p:nvSpPr>
        <p:spPr/>
        <p:txBody>
          <a:bodyPr/>
          <a:lstStyle/>
          <a:p>
            <a:endParaRPr lang="tr-TR">
              <a:solidFill>
                <a:srgbClr val="000000"/>
              </a:solidFill>
            </a:endParaRPr>
          </a:p>
        </p:txBody>
      </p:sp>
      <p:sp>
        <p:nvSpPr>
          <p:cNvPr id="7" name="Slide Number Placeholder 6"/>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99682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03116" y="3429845"/>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7" y="3429845"/>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8" name="Footer Placeholder 7"/>
          <p:cNvSpPr>
            <a:spLocks noGrp="1"/>
          </p:cNvSpPr>
          <p:nvPr>
            <p:ph type="ftr" sz="quarter" idx="11"/>
          </p:nvPr>
        </p:nvSpPr>
        <p:spPr/>
        <p:txBody>
          <a:bodyPr/>
          <a:lstStyle/>
          <a:p>
            <a:endParaRPr lang="tr-TR">
              <a:solidFill>
                <a:srgbClr val="000000"/>
              </a:solidFill>
            </a:endParaRPr>
          </a:p>
        </p:txBody>
      </p:sp>
      <p:sp>
        <p:nvSpPr>
          <p:cNvPr id="9" name="Slide Number Placeholder 8"/>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6118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4" name="Footer Placeholder 3"/>
          <p:cNvSpPr>
            <a:spLocks noGrp="1"/>
          </p:cNvSpPr>
          <p:nvPr>
            <p:ph type="ftr" sz="quarter" idx="11"/>
          </p:nvPr>
        </p:nvSpPr>
        <p:spPr/>
        <p:txBody>
          <a:bodyPr/>
          <a:lstStyle/>
          <a:p>
            <a:endParaRPr lang="tr-TR">
              <a:solidFill>
                <a:srgbClr val="000000"/>
              </a:solidFill>
            </a:endParaRPr>
          </a:p>
        </p:txBody>
      </p:sp>
      <p:sp>
        <p:nvSpPr>
          <p:cNvPr id="5" name="Slide Number Placeholder 4"/>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60911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3" name="Footer Placeholder 2"/>
          <p:cNvSpPr>
            <a:spLocks noGrp="1"/>
          </p:cNvSpPr>
          <p:nvPr>
            <p:ph type="ftr" sz="quarter" idx="11"/>
          </p:nvPr>
        </p:nvSpPr>
        <p:spPr/>
        <p:txBody>
          <a:bodyPr/>
          <a:lstStyle/>
          <a:p>
            <a:endParaRPr lang="tr-TR">
              <a:solidFill>
                <a:srgbClr val="000000"/>
              </a:solidFill>
            </a:endParaRPr>
          </a:p>
        </p:txBody>
      </p:sp>
      <p:sp>
        <p:nvSpPr>
          <p:cNvPr id="4" name="Slide Number Placeholder 3"/>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4736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6" name="Footer Placeholder 5"/>
          <p:cNvSpPr>
            <a:spLocks noGrp="1"/>
          </p:cNvSpPr>
          <p:nvPr>
            <p:ph type="ftr" sz="quarter" idx="11"/>
          </p:nvPr>
        </p:nvSpPr>
        <p:spPr/>
        <p:txBody>
          <a:bodyPr/>
          <a:lstStyle/>
          <a:p>
            <a:endParaRPr lang="tr-TR">
              <a:solidFill>
                <a:srgbClr val="000000"/>
              </a:solidFill>
            </a:endParaRPr>
          </a:p>
        </p:txBody>
      </p:sp>
      <p:sp>
        <p:nvSpPr>
          <p:cNvPr id="7" name="Slide Number Placeholder 6"/>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4" name="Text Placeholder 3"/>
          <p:cNvSpPr>
            <a:spLocks noGrp="1"/>
          </p:cNvSpPr>
          <p:nvPr>
            <p:ph type="body" sz="half" idx="2"/>
          </p:nvPr>
        </p:nvSpPr>
        <p:spPr>
          <a:xfrm>
            <a:off x="1219200" y="3582245"/>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0115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6499437" y="338667"/>
            <a:ext cx="5083527"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491674"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6" name="Footer Placeholder 5"/>
          <p:cNvSpPr>
            <a:spLocks noGrp="1"/>
          </p:cNvSpPr>
          <p:nvPr>
            <p:ph type="ftr" sz="quarter" idx="11"/>
          </p:nvPr>
        </p:nvSpPr>
        <p:spPr/>
        <p:txBody>
          <a:bodyPr/>
          <a:lstStyle/>
          <a:p>
            <a:endParaRPr lang="tr-TR">
              <a:solidFill>
                <a:srgbClr val="000000"/>
              </a:solidFill>
            </a:endParaRPr>
          </a:p>
        </p:txBody>
      </p:sp>
      <p:sp>
        <p:nvSpPr>
          <p:cNvPr id="7" name="Slide Number Placeholder 6"/>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extLst>
      <p:ext uri="{BB962C8B-B14F-4D97-AF65-F5344CB8AC3E}">
        <p14:creationId xmlns:p14="http://schemas.microsoft.com/office/powerpoint/2010/main" val="72098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71137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33760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42610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7" name="Title 6"/>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241128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072480-10DA-4FB4-BEAE-2A1DEA90F248}" type="datetimeFigureOut">
              <a:rPr lang="tr-TR" smtClean="0"/>
              <a:pPr/>
              <a:t>9.10.2024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11516636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806381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3492540"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7479321" y="407501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21773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6" name="Footer Placeholder 5"/>
          <p:cNvSpPr>
            <a:spLocks noGrp="1"/>
          </p:cNvSpPr>
          <p:nvPr>
            <p:ph type="ftr" sz="quarter" idx="11"/>
          </p:nvPr>
        </p:nvSpPr>
        <p:spPr/>
        <p:txBody>
          <a:bodyPr/>
          <a:lstStyle/>
          <a:p>
            <a:endParaRPr lang="tr-TR">
              <a:solidFill>
                <a:srgbClr val="000000"/>
              </a:solidFill>
            </a:endParaRPr>
          </a:p>
        </p:txBody>
      </p:sp>
      <p:sp>
        <p:nvSpPr>
          <p:cNvPr id="7" name="Slide Number Placeholder 6"/>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22977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03116" y="342984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7" y="342984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8" name="Footer Placeholder 7"/>
          <p:cNvSpPr>
            <a:spLocks noGrp="1"/>
          </p:cNvSpPr>
          <p:nvPr>
            <p:ph type="ftr" sz="quarter" idx="11"/>
          </p:nvPr>
        </p:nvSpPr>
        <p:spPr/>
        <p:txBody>
          <a:bodyPr/>
          <a:lstStyle/>
          <a:p>
            <a:endParaRPr lang="tr-TR">
              <a:solidFill>
                <a:srgbClr val="000000"/>
              </a:solidFill>
            </a:endParaRPr>
          </a:p>
        </p:txBody>
      </p:sp>
      <p:sp>
        <p:nvSpPr>
          <p:cNvPr id="9" name="Slide Number Placeholder 8"/>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44702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4" name="Footer Placeholder 3"/>
          <p:cNvSpPr>
            <a:spLocks noGrp="1"/>
          </p:cNvSpPr>
          <p:nvPr>
            <p:ph type="ftr" sz="quarter" idx="11"/>
          </p:nvPr>
        </p:nvSpPr>
        <p:spPr/>
        <p:txBody>
          <a:bodyPr/>
          <a:lstStyle/>
          <a:p>
            <a:endParaRPr lang="tr-TR">
              <a:solidFill>
                <a:srgbClr val="000000"/>
              </a:solidFill>
            </a:endParaRPr>
          </a:p>
        </p:txBody>
      </p:sp>
      <p:sp>
        <p:nvSpPr>
          <p:cNvPr id="5" name="Slide Number Placeholder 4"/>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12590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3" name="Footer Placeholder 2"/>
          <p:cNvSpPr>
            <a:spLocks noGrp="1"/>
          </p:cNvSpPr>
          <p:nvPr>
            <p:ph type="ftr" sz="quarter" idx="11"/>
          </p:nvPr>
        </p:nvSpPr>
        <p:spPr/>
        <p:txBody>
          <a:bodyPr/>
          <a:lstStyle/>
          <a:p>
            <a:endParaRPr lang="tr-TR">
              <a:solidFill>
                <a:srgbClr val="000000"/>
              </a:solidFill>
            </a:endParaRPr>
          </a:p>
        </p:txBody>
      </p:sp>
      <p:sp>
        <p:nvSpPr>
          <p:cNvPr id="4" name="Slide Number Placeholder 3"/>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7468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6" name="Footer Placeholder 5"/>
          <p:cNvSpPr>
            <a:spLocks noGrp="1"/>
          </p:cNvSpPr>
          <p:nvPr>
            <p:ph type="ftr" sz="quarter" idx="11"/>
          </p:nvPr>
        </p:nvSpPr>
        <p:spPr/>
        <p:txBody>
          <a:bodyPr/>
          <a:lstStyle/>
          <a:p>
            <a:endParaRPr lang="tr-TR">
              <a:solidFill>
                <a:srgbClr val="000000"/>
              </a:solidFill>
            </a:endParaRPr>
          </a:p>
        </p:txBody>
      </p:sp>
      <p:sp>
        <p:nvSpPr>
          <p:cNvPr id="7" name="Slide Number Placeholder 6"/>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4" name="Text Placeholder 3"/>
          <p:cNvSpPr>
            <a:spLocks noGrp="1"/>
          </p:cNvSpPr>
          <p:nvPr>
            <p:ph type="body" sz="half" idx="2"/>
          </p:nvPr>
        </p:nvSpPr>
        <p:spPr>
          <a:xfrm>
            <a:off x="1219200" y="358224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94362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6499434" y="338667"/>
            <a:ext cx="5083527"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49167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6" name="Footer Placeholder 5"/>
          <p:cNvSpPr>
            <a:spLocks noGrp="1"/>
          </p:cNvSpPr>
          <p:nvPr>
            <p:ph type="ftr" sz="quarter" idx="11"/>
          </p:nvPr>
        </p:nvSpPr>
        <p:spPr/>
        <p:txBody>
          <a:bodyPr/>
          <a:lstStyle/>
          <a:p>
            <a:endParaRPr lang="tr-TR">
              <a:solidFill>
                <a:srgbClr val="000000"/>
              </a:solidFill>
            </a:endParaRPr>
          </a:p>
        </p:txBody>
      </p:sp>
      <p:sp>
        <p:nvSpPr>
          <p:cNvPr id="7" name="Slide Number Placeholder 6"/>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extLst>
      <p:ext uri="{BB962C8B-B14F-4D97-AF65-F5344CB8AC3E}">
        <p14:creationId xmlns:p14="http://schemas.microsoft.com/office/powerpoint/2010/main" val="7482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83058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406851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Başlık 8"/>
          <p:cNvSpPr>
            <a:spLocks noGrp="1"/>
          </p:cNvSpPr>
          <p:nvPr>
            <p:ph type="ctrTitle"/>
          </p:nvPr>
        </p:nvSpPr>
        <p:spPr>
          <a:xfrm>
            <a:off x="914400" y="1753440"/>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5018" y="4953000"/>
            <a:ext cx="12197020"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29FEB02A-5E9C-4FB7-A619-EB45BD5C116D}" type="datetimeFigureOut">
              <a:rPr lang="tr-TR" smtClean="0"/>
              <a:pPr/>
              <a:t>9.10.2024</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solidFill>
                <a:srgbClr val="873624">
                  <a:tint val="20000"/>
                </a:srgbClr>
              </a:solidFill>
            </a:endParaRP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54A85D17-EDCA-48E2-BDB9-1DC1A57E9721}" type="slidenum">
              <a:rPr lang="tr-TR" smtClean="0"/>
              <a:pPr/>
              <a:t>‹#›</a:t>
            </a:fld>
            <a:endParaRPr lang="tr-TR"/>
          </a:p>
        </p:txBody>
      </p:sp>
    </p:spTree>
    <p:extLst>
      <p:ext uri="{BB962C8B-B14F-4D97-AF65-F5344CB8AC3E}">
        <p14:creationId xmlns:p14="http://schemas.microsoft.com/office/powerpoint/2010/main" val="1377245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21289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9FEB02A-5E9C-4FB7-A619-EB45BD5C116D}" type="datetimeFigureOut">
              <a:rPr lang="tr-TR" smtClean="0">
                <a:solidFill>
                  <a:prstClr val="black"/>
                </a:solidFill>
              </a:rPr>
              <a:pPr/>
              <a:t>9.10.2024</a:t>
            </a:fld>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54A85D17-EDCA-48E2-BDB9-1DC1A57E9721}" type="slidenum">
              <a:rPr lang="tr-TR" smtClean="0">
                <a:solidFill>
                  <a:prstClr val="black"/>
                </a:solidFill>
              </a:rPr>
              <a:pPr/>
              <a:t>‹#›</a:t>
            </a:fld>
            <a:endParaRPr lang="tr-TR">
              <a:solidFill>
                <a:prstClr val="black"/>
              </a:solidFill>
            </a:endParaRPr>
          </a:p>
        </p:txBody>
      </p:sp>
      <p:sp>
        <p:nvSpPr>
          <p:cNvPr id="7" name="Başlık 6"/>
          <p:cNvSpPr>
            <a:spLocks noGrp="1"/>
          </p:cNvSpPr>
          <p:nvPr>
            <p:ph type="title"/>
          </p:nvPr>
        </p:nvSpPr>
        <p:spPr/>
        <p:txBody>
          <a:bodyPr rtlCol="0"/>
          <a:lstStyle/>
          <a:p>
            <a:r>
              <a:rPr kumimoji="0" lang="tr-TR" smtClean="0"/>
              <a:t>Asıl başlık stili için tıklatın</a:t>
            </a:r>
            <a:endParaRPr kumimoji="0" lang="en-US"/>
          </a:p>
        </p:txBody>
      </p:sp>
    </p:spTree>
    <p:extLst>
      <p:ext uri="{BB962C8B-B14F-4D97-AF65-F5344CB8AC3E}">
        <p14:creationId xmlns:p14="http://schemas.microsoft.com/office/powerpoint/2010/main" val="32779259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29FEB02A-5E9C-4FB7-A619-EB45BD5C116D}" type="datetimeFigureOut">
              <a:rPr lang="tr-TR" smtClean="0">
                <a:solidFill>
                  <a:prstClr val="white"/>
                </a:solidFill>
              </a:rPr>
              <a:pPr/>
              <a:t>9.10.2024</a:t>
            </a:fld>
            <a:endParaRPr lang="tr-TR">
              <a:solidFill>
                <a:prstClr val="white"/>
              </a:solidFill>
            </a:endParaRPr>
          </a:p>
        </p:txBody>
      </p:sp>
      <p:sp>
        <p:nvSpPr>
          <p:cNvPr id="5" name="Altbilgi Yer Tutucusu 4"/>
          <p:cNvSpPr>
            <a:spLocks noGrp="1"/>
          </p:cNvSpPr>
          <p:nvPr>
            <p:ph type="ftr" sz="quarter" idx="11"/>
          </p:nvPr>
        </p:nvSpPr>
        <p:spPr/>
        <p:txBody>
          <a:bodyPr/>
          <a:lstStyle/>
          <a:p>
            <a:endParaRPr lang="tr-TR">
              <a:solidFill>
                <a:prstClr val="white"/>
              </a:solidFill>
            </a:endParaRPr>
          </a:p>
        </p:txBody>
      </p:sp>
      <p:sp>
        <p:nvSpPr>
          <p:cNvPr id="6" name="Slayt Numarası Yer Tutucusu 5"/>
          <p:cNvSpPr>
            <a:spLocks noGrp="1"/>
          </p:cNvSpPr>
          <p:nvPr>
            <p:ph type="sldNum" sz="quarter" idx="12"/>
          </p:nvPr>
        </p:nvSpPr>
        <p:spPr/>
        <p:txBody>
          <a:bodyPr/>
          <a:lstStyle/>
          <a:p>
            <a:fld id="{54A85D17-EDCA-48E2-BDB9-1DC1A57E9721}" type="slidenum">
              <a:rPr lang="tr-TR" smtClean="0">
                <a:solidFill>
                  <a:prstClr val="white"/>
                </a:solidFill>
              </a:rPr>
              <a:pPr/>
              <a:t>‹#›</a:t>
            </a:fld>
            <a:endParaRPr lang="tr-TR">
              <a:solidFill>
                <a:prstClr val="white"/>
              </a:solidFill>
            </a:endParaRPr>
          </a:p>
        </p:txBody>
      </p:sp>
      <p:sp>
        <p:nvSpPr>
          <p:cNvPr id="7" name="Köşeli Çift Ayraç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Köşeli Çift Ayraç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4044938890"/>
      </p:ext>
    </p:extLst>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6197600" y="1481336"/>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29FEB02A-5E9C-4FB7-A619-EB45BD5C116D}" type="datetimeFigureOut">
              <a:rPr lang="tr-TR" smtClean="0">
                <a:solidFill>
                  <a:prstClr val="white"/>
                </a:solidFill>
              </a:rPr>
              <a:pPr/>
              <a:t>9.10.2024</a:t>
            </a:fld>
            <a:endParaRPr lang="tr-TR">
              <a:solidFill>
                <a:prstClr val="white"/>
              </a:solidFill>
            </a:endParaRPr>
          </a:p>
        </p:txBody>
      </p:sp>
      <p:sp>
        <p:nvSpPr>
          <p:cNvPr id="6" name="Altbilgi Yer Tutucusu 5"/>
          <p:cNvSpPr>
            <a:spLocks noGrp="1"/>
          </p:cNvSpPr>
          <p:nvPr>
            <p:ph type="ftr" sz="quarter" idx="11"/>
          </p:nvPr>
        </p:nvSpPr>
        <p:spPr/>
        <p:txBody>
          <a:bodyPr/>
          <a:lstStyle/>
          <a:p>
            <a:endParaRPr lang="tr-TR">
              <a:solidFill>
                <a:prstClr val="white"/>
              </a:solidFill>
            </a:endParaRPr>
          </a:p>
        </p:txBody>
      </p:sp>
      <p:sp>
        <p:nvSpPr>
          <p:cNvPr id="7" name="Slayt Numarası Yer Tutucusu 6"/>
          <p:cNvSpPr>
            <a:spLocks noGrp="1"/>
          </p:cNvSpPr>
          <p:nvPr>
            <p:ph type="sldNum" sz="quarter" idx="12"/>
          </p:nvPr>
        </p:nvSpPr>
        <p:spPr/>
        <p:txBody>
          <a:bodyPr/>
          <a:lstStyle/>
          <a:p>
            <a:fld id="{54A85D17-EDCA-48E2-BDB9-1DC1A57E9721}" type="slidenum">
              <a:rPr lang="tr-TR" smtClean="0">
                <a:solidFill>
                  <a:prstClr val="white"/>
                </a:solidFill>
              </a:rPr>
              <a:pPr/>
              <a:t>‹#›</a:t>
            </a:fld>
            <a:endParaRPr lang="tr-TR">
              <a:solidFill>
                <a:prstClr val="white"/>
              </a:solidFill>
            </a:endParaRPr>
          </a:p>
        </p:txBody>
      </p:sp>
      <p:sp>
        <p:nvSpPr>
          <p:cNvPr id="8" name="Başlık 7"/>
          <p:cNvSpPr>
            <a:spLocks noGrp="1"/>
          </p:cNvSpPr>
          <p:nvPr>
            <p:ph type="title"/>
          </p:nvPr>
        </p:nvSpPr>
        <p:spPr/>
        <p:txBody>
          <a:bodyPr rtlCol="0"/>
          <a:lstStyle/>
          <a:p>
            <a:r>
              <a:rPr kumimoji="0" lang="tr-TR" smtClean="0"/>
              <a:t>Asıl başlık stili için tıklatın</a:t>
            </a:r>
            <a:endParaRPr kumimoji="0" lang="en-US"/>
          </a:p>
        </p:txBody>
      </p:sp>
    </p:spTree>
    <p:extLst>
      <p:ext uri="{BB962C8B-B14F-4D97-AF65-F5344CB8AC3E}">
        <p14:creationId xmlns:p14="http://schemas.microsoft.com/office/powerpoint/2010/main" val="3821081433"/>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193928"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9600" y="1445133"/>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6193926" y="1445133"/>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29FEB02A-5E9C-4FB7-A619-EB45BD5C116D}" type="datetimeFigureOut">
              <a:rPr lang="tr-TR" smtClean="0">
                <a:solidFill>
                  <a:prstClr val="black"/>
                </a:solidFill>
              </a:rPr>
              <a:pPr/>
              <a:t>9.10.2024</a:t>
            </a:fld>
            <a:endParaRPr lang="tr-TR">
              <a:solidFill>
                <a:prstClr val="black"/>
              </a:solidFill>
            </a:endParaRPr>
          </a:p>
        </p:txBody>
      </p:sp>
      <p:sp>
        <p:nvSpPr>
          <p:cNvPr id="8" name="Altbilgi Yer Tutucusu 7"/>
          <p:cNvSpPr>
            <a:spLocks noGrp="1"/>
          </p:cNvSpPr>
          <p:nvPr>
            <p:ph type="ftr" sz="quarter" idx="11"/>
          </p:nvPr>
        </p:nvSpPr>
        <p:spPr/>
        <p:txBody>
          <a:bodyPr/>
          <a:lstStyle/>
          <a:p>
            <a:endParaRPr lang="tr-TR">
              <a:solidFill>
                <a:prstClr val="black"/>
              </a:solidFill>
            </a:endParaRPr>
          </a:p>
        </p:txBody>
      </p:sp>
      <p:sp>
        <p:nvSpPr>
          <p:cNvPr id="9" name="Slayt Numarası Yer Tutucusu 8"/>
          <p:cNvSpPr>
            <a:spLocks noGrp="1"/>
          </p:cNvSpPr>
          <p:nvPr>
            <p:ph type="sldNum" sz="quarter" idx="12"/>
          </p:nvPr>
        </p:nvSpPr>
        <p:spPr/>
        <p:txBody>
          <a:bodyPr/>
          <a:lstStyle/>
          <a:p>
            <a:fld id="{54A85D17-EDCA-48E2-BDB9-1DC1A57E9721}"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497773229"/>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29FEB02A-5E9C-4FB7-A619-EB45BD5C116D}" type="datetimeFigureOut">
              <a:rPr lang="tr-TR" smtClean="0">
                <a:solidFill>
                  <a:prstClr val="white"/>
                </a:solidFill>
              </a:rPr>
              <a:pPr/>
              <a:t>9.10.2024</a:t>
            </a:fld>
            <a:endParaRPr lang="tr-TR">
              <a:solidFill>
                <a:prstClr val="white"/>
              </a:solidFill>
            </a:endParaRPr>
          </a:p>
        </p:txBody>
      </p:sp>
      <p:sp>
        <p:nvSpPr>
          <p:cNvPr id="4" name="Altbilgi Yer Tutucusu 3"/>
          <p:cNvSpPr>
            <a:spLocks noGrp="1"/>
          </p:cNvSpPr>
          <p:nvPr>
            <p:ph type="ftr" sz="quarter" idx="11"/>
          </p:nvPr>
        </p:nvSpPr>
        <p:spPr/>
        <p:txBody>
          <a:bodyPr/>
          <a:lstStyle/>
          <a:p>
            <a:endParaRPr lang="tr-TR">
              <a:solidFill>
                <a:prstClr val="white"/>
              </a:solidFill>
            </a:endParaRPr>
          </a:p>
        </p:txBody>
      </p:sp>
      <p:sp>
        <p:nvSpPr>
          <p:cNvPr id="5" name="Slayt Numarası Yer Tutucusu 4"/>
          <p:cNvSpPr>
            <a:spLocks noGrp="1"/>
          </p:cNvSpPr>
          <p:nvPr>
            <p:ph type="sldNum" sz="quarter" idx="12"/>
          </p:nvPr>
        </p:nvSpPr>
        <p:spPr/>
        <p:txBody>
          <a:bodyPr/>
          <a:lstStyle/>
          <a:p>
            <a:fld id="{54A85D17-EDCA-48E2-BDB9-1DC1A57E9721}" type="slidenum">
              <a:rPr lang="tr-TR" smtClean="0">
                <a:solidFill>
                  <a:prstClr val="white"/>
                </a:solidFill>
              </a:rPr>
              <a:pPr/>
              <a:t>‹#›</a:t>
            </a:fld>
            <a:endParaRPr lang="tr-TR">
              <a:solidFill>
                <a:prstClr val="white"/>
              </a:solidFill>
            </a:endParaRPr>
          </a:p>
        </p:txBody>
      </p:sp>
      <p:sp>
        <p:nvSpPr>
          <p:cNvPr id="6" name="Başlık 5"/>
          <p:cNvSpPr>
            <a:spLocks noGrp="1"/>
          </p:cNvSpPr>
          <p:nvPr>
            <p:ph type="title"/>
          </p:nvPr>
        </p:nvSpPr>
        <p:spPr/>
        <p:txBody>
          <a:bodyPr rtlCol="0"/>
          <a:lstStyle/>
          <a:p>
            <a:r>
              <a:rPr kumimoji="0" lang="tr-TR" smtClean="0"/>
              <a:t>Asıl başlık stili için tıklatın</a:t>
            </a:r>
            <a:endParaRPr kumimoji="0" lang="en-US"/>
          </a:p>
        </p:txBody>
      </p:sp>
    </p:spTree>
    <p:extLst>
      <p:ext uri="{BB962C8B-B14F-4D97-AF65-F5344CB8AC3E}">
        <p14:creationId xmlns:p14="http://schemas.microsoft.com/office/powerpoint/2010/main" val="339566371"/>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9FEB02A-5E9C-4FB7-A619-EB45BD5C116D}" type="datetimeFigureOut">
              <a:rPr lang="tr-TR" smtClean="0">
                <a:solidFill>
                  <a:prstClr val="black"/>
                </a:solidFill>
              </a:rPr>
              <a:pPr/>
              <a:t>9.10.2024</a:t>
            </a:fld>
            <a:endParaRPr lang="tr-TR">
              <a:solidFill>
                <a:prstClr val="black"/>
              </a:solidFill>
            </a:endParaRPr>
          </a:p>
        </p:txBody>
      </p:sp>
      <p:sp>
        <p:nvSpPr>
          <p:cNvPr id="3" name="Altbilgi Yer Tutucusu 2"/>
          <p:cNvSpPr>
            <a:spLocks noGrp="1"/>
          </p:cNvSpPr>
          <p:nvPr>
            <p:ph type="ftr" sz="quarter" idx="11"/>
          </p:nvPr>
        </p:nvSpPr>
        <p:spPr/>
        <p:txBody>
          <a:bodyPr/>
          <a:lstStyle/>
          <a:p>
            <a:endParaRPr lang="tr-TR">
              <a:solidFill>
                <a:prstClr val="black"/>
              </a:solidFill>
            </a:endParaRPr>
          </a:p>
        </p:txBody>
      </p:sp>
      <p:sp>
        <p:nvSpPr>
          <p:cNvPr id="4" name="Slayt Numarası Yer Tutucusu 3"/>
          <p:cNvSpPr>
            <a:spLocks noGrp="1"/>
          </p:cNvSpPr>
          <p:nvPr>
            <p:ph type="sldNum" sz="quarter" idx="12"/>
          </p:nvPr>
        </p:nvSpPr>
        <p:spPr/>
        <p:txBody>
          <a:bodyPr/>
          <a:lstStyle/>
          <a:p>
            <a:fld id="{54A85D17-EDCA-48E2-BDB9-1DC1A57E9721}"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6716810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8969376" y="6407944"/>
            <a:ext cx="2560320" cy="365760"/>
          </a:xfrm>
        </p:spPr>
        <p:txBody>
          <a:bodyPr/>
          <a:lstStyle/>
          <a:p>
            <a:fld id="{29FEB02A-5E9C-4FB7-A619-EB45BD5C116D}" type="datetimeFigureOut">
              <a:rPr lang="tr-TR" smtClean="0">
                <a:solidFill>
                  <a:prstClr val="black"/>
                </a:solidFill>
              </a:rPr>
              <a:pPr/>
              <a:t>9.10.2024</a:t>
            </a:fld>
            <a:endParaRPr lang="tr-TR">
              <a:solidFill>
                <a:prstClr val="black"/>
              </a:solidFill>
            </a:endParaRPr>
          </a:p>
        </p:txBody>
      </p:sp>
      <p:sp>
        <p:nvSpPr>
          <p:cNvPr id="6" name="Altbilgi Yer Tutucusu 5"/>
          <p:cNvSpPr>
            <a:spLocks noGrp="1"/>
          </p:cNvSpPr>
          <p:nvPr>
            <p:ph type="ftr" sz="quarter" idx="11"/>
          </p:nvPr>
        </p:nvSpPr>
        <p:spPr/>
        <p:txBody>
          <a:bodyPr/>
          <a:lstStyle/>
          <a:p>
            <a:endParaRPr lang="tr-TR">
              <a:solidFill>
                <a:prstClr val="black"/>
              </a:solidFill>
            </a:endParaRPr>
          </a:p>
        </p:txBody>
      </p:sp>
      <p:sp>
        <p:nvSpPr>
          <p:cNvPr id="7" name="Slayt Numarası Yer Tutucusu 6"/>
          <p:cNvSpPr>
            <a:spLocks noGrp="1"/>
          </p:cNvSpPr>
          <p:nvPr>
            <p:ph type="sldNum" sz="quarter" idx="12"/>
          </p:nvPr>
        </p:nvSpPr>
        <p:spPr/>
        <p:txBody>
          <a:bodyPr/>
          <a:lstStyle/>
          <a:p>
            <a:fld id="{54A85D17-EDCA-48E2-BDB9-1DC1A57E9721}"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584226140"/>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29FEB02A-5E9C-4FB7-A619-EB45BD5C116D}" type="datetimeFigureOut">
              <a:rPr lang="tr-TR" smtClean="0">
                <a:solidFill>
                  <a:prstClr val="white"/>
                </a:solidFill>
              </a:rPr>
              <a:pPr/>
              <a:t>9.10.2024</a:t>
            </a:fld>
            <a:endParaRPr lang="tr-TR">
              <a:solidFill>
                <a:prstClr val="white"/>
              </a:solidFill>
            </a:endParaRPr>
          </a:p>
        </p:txBody>
      </p:sp>
      <p:sp>
        <p:nvSpPr>
          <p:cNvPr id="6" name="Altbilgi Yer Tutucusu 5"/>
          <p:cNvSpPr>
            <a:spLocks noGrp="1"/>
          </p:cNvSpPr>
          <p:nvPr>
            <p:ph type="ftr" sz="quarter" idx="11"/>
          </p:nvPr>
        </p:nvSpPr>
        <p:spPr>
          <a:xfrm>
            <a:off x="5840111" y="6408783"/>
            <a:ext cx="3134241" cy="365125"/>
          </a:xfrm>
        </p:spPr>
        <p:txBody>
          <a:bodyPr/>
          <a:lstStyle>
            <a:lvl1pPr>
              <a:defRPr>
                <a:solidFill>
                  <a:schemeClr val="tx1"/>
                </a:solidFill>
              </a:defRPr>
            </a:lvl1pPr>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54A85D17-EDCA-48E2-BDB9-1DC1A57E9721}" type="slidenum">
              <a:rPr lang="tr-TR" smtClean="0">
                <a:solidFill>
                  <a:prstClr val="white"/>
                </a:solidFill>
              </a:rPr>
              <a:pPr/>
              <a:t>‹#›</a:t>
            </a:fld>
            <a:endParaRPr lang="tr-TR">
              <a:solidFill>
                <a:prstClr val="white"/>
              </a:solidFill>
            </a:endParaRPr>
          </a:p>
        </p:txBody>
      </p:sp>
      <p:sp>
        <p:nvSpPr>
          <p:cNvPr id="2" name="Başlık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Serbest 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Dik Üçgen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Düz Bağlayıcı 10"/>
          <p:cNvCxnSpPr/>
          <p:nvPr/>
        </p:nvCxnSpPr>
        <p:spPr>
          <a:xfrm>
            <a:off x="-12316" y="5788577"/>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Köşeli Çift Ayraç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743476117"/>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1481333"/>
            <a:ext cx="109728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9FEB02A-5E9C-4FB7-A619-EB45BD5C116D}" type="datetimeFigureOut">
              <a:rPr lang="tr-TR" smtClean="0">
                <a:solidFill>
                  <a:prstClr val="black"/>
                </a:solidFill>
              </a:rPr>
              <a:pPr/>
              <a:t>9.10.2024</a:t>
            </a:fld>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54A85D17-EDCA-48E2-BDB9-1DC1A57E9721}"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9611998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25351" y="275479"/>
            <a:ext cx="2369960" cy="5592761"/>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41"/>
            <a:ext cx="84328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9FEB02A-5E9C-4FB7-A619-EB45BD5C116D}" type="datetimeFigureOut">
              <a:rPr lang="tr-TR" smtClean="0">
                <a:solidFill>
                  <a:prstClr val="black"/>
                </a:solidFill>
              </a:rPr>
              <a:pPr/>
              <a:t>9.10.2024</a:t>
            </a:fld>
            <a:endParaRPr lang="tr-TR">
              <a:solidFill>
                <a:prstClr val="black"/>
              </a:solidFill>
            </a:endParaRPr>
          </a:p>
        </p:txBody>
      </p:sp>
      <p:sp>
        <p:nvSpPr>
          <p:cNvPr id="5" name="Altbilgi Yer Tutucusu 4"/>
          <p:cNvSpPr>
            <a:spLocks noGrp="1"/>
          </p:cNvSpPr>
          <p:nvPr>
            <p:ph type="ftr" sz="quarter" idx="11"/>
          </p:nvPr>
        </p:nvSpPr>
        <p:spPr/>
        <p:txBody>
          <a:bodyPr/>
          <a:lstStyle/>
          <a:p>
            <a:endParaRPr lang="tr-TR">
              <a:solidFill>
                <a:prstClr val="black"/>
              </a:solidFill>
            </a:endParaRPr>
          </a:p>
        </p:txBody>
      </p:sp>
      <p:sp>
        <p:nvSpPr>
          <p:cNvPr id="6" name="Slayt Numarası Yer Tutucusu 5"/>
          <p:cNvSpPr>
            <a:spLocks noGrp="1"/>
          </p:cNvSpPr>
          <p:nvPr>
            <p:ph type="sldNum" sz="quarter" idx="12"/>
          </p:nvPr>
        </p:nvSpPr>
        <p:spPr/>
        <p:txBody>
          <a:bodyPr/>
          <a:lstStyle/>
          <a:p>
            <a:fld id="{54A85D17-EDCA-48E2-BDB9-1DC1A57E9721}"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549144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205376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117"/>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415" y="745306"/>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353429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28826662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198"/>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87540843"/>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3129472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6045"/>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6045"/>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011231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2747330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0006739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16893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07034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80731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596"/>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1" y="459032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37639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9312486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425"/>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15267655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115"/>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414" y="745304"/>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712743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1625007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196"/>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286675073"/>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0213447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6043"/>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6043"/>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8076201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283746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86394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9094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023777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54162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8629957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5948710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423"/>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33916196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109"/>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410" y="745298"/>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400166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7559213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190"/>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55063207"/>
      </p:ext>
    </p:extLst>
  </p:cSld>
  <p:clrMapOvr>
    <a:overrideClrMapping bg1="dk1" tx1="lt1" bg2="dk2" tx2="lt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4456052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6037"/>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6037"/>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4776758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28974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9"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3"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5201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5477641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1673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39125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1229550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9978750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417"/>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3119557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103"/>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406" y="745292"/>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2249420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2675723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184"/>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11714453"/>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67353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661773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6031"/>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6031"/>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0259976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16047202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331868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2031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08904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7101108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6775174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411"/>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7615149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093"/>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399" y="745282"/>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247508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813375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516662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174"/>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17004804"/>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7185654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6021"/>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6021"/>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1660161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044509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4142514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35192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89857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430538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1456188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401"/>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3572558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828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0968394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083"/>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393" y="745272"/>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320057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03146292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164"/>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65336415"/>
      </p:ext>
    </p:extLst>
  </p:cSld>
  <p:clrMapOvr>
    <a:overrideClrMapping bg1="dk1" tx1="lt1" bg2="dk2" tx2="lt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7053718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6011"/>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6011"/>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973009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98010726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7932511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049753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185802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35347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072480-10DA-4FB4-BEAE-2A1DEA90F248}" type="datetimeFigureOut">
              <a:rPr lang="tr-TR" smtClean="0"/>
              <a:pPr/>
              <a:t>9.10.2024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1501392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828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019277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7000987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391"/>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3158250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071"/>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385" y="745260"/>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80523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890162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152"/>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111622108"/>
      </p:ext>
    </p:extLst>
  </p:cSld>
  <p:clrMapOvr>
    <a:overrideClrMapping bg1="dk1" tx1="lt1" bg2="dk2" tx2="lt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1830975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999"/>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999"/>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04121260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1212829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2972796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040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9997177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4790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3271598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84013589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37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5308734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055"/>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374" y="745244"/>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9082763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10698281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136"/>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44748929"/>
      </p:ext>
    </p:extLst>
  </p:cSld>
  <p:clrMapOvr>
    <a:overrideClrMapping bg1="dk1" tx1="lt1" bg2="dk2" tx2="lt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265098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983"/>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983"/>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9418995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20707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08787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7659374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8931154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675254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0897025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2873236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363"/>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6960246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037"/>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362" y="745226"/>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8515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3216248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118"/>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89266661"/>
      </p:ext>
    </p:extLst>
  </p:cSld>
  <p:clrMapOvr>
    <a:overrideClrMapping bg1="dk1" tx1="lt1" bg2="dk2" tx2="lt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4986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1284"/>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295871C2-DFF7-413F-B249-82EAA65AFEDA}" type="datetime1">
              <a:rPr lang="tr-TR">
                <a:solidFill>
                  <a:srgbClr val="000000"/>
                </a:solidFill>
              </a:rPr>
              <a:pPr>
                <a:defRPr/>
              </a:pPr>
              <a:t>9.10.2024</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F30CC3B-FEED-4241-8A94-A2B92431898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149044053"/>
      </p:ext>
    </p:extLst>
  </p:cSld>
  <p:clrMapOvr>
    <a:masterClrMapping/>
  </p:clrMapOvr>
  <p:transition spd="slow">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965"/>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965"/>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9474040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91223260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6499055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933227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877833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67317883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1336819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345"/>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56136272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7017"/>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349" y="745206"/>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8672154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069372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fld id="{85E35870-704F-4AD0-BF53-4824FACA3815}" type="datetime1">
              <a:rPr lang="tr-TR">
                <a:solidFill>
                  <a:srgbClr val="000000"/>
                </a:solidFill>
              </a:rPr>
              <a:pPr>
                <a:defRPr/>
              </a:pPr>
              <a:t>9.10.2024</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0C6FB7A-6695-44A8-89B8-DE2B191D613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696634939"/>
      </p:ext>
    </p:extLst>
  </p:cSld>
  <p:clrMapOvr>
    <a:masterClrMapping/>
  </p:clrMapOvr>
  <p:transition spd="slow">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098"/>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50671699"/>
      </p:ext>
    </p:extLst>
  </p:cSld>
  <p:clrMapOvr>
    <a:overrideClrMapping bg1="dk1" tx1="lt1" bg2="dk2" tx2="lt2" accent1="accent1" accent2="accent2" accent3="accent3" accent4="accent4" accent5="accent5" accent6="accent6" hlink="hlink" folHlink="folHlink"/>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25410160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945"/>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945"/>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84457366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32883240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6770008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561653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59580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81309452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862591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325"/>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8402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7759"/>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p:txBody>
          <a:bodyPr/>
          <a:lstStyle>
            <a:lvl1pPr>
              <a:defRPr/>
            </a:lvl1pPr>
          </a:lstStyle>
          <a:p>
            <a:pPr>
              <a:defRPr/>
            </a:pPr>
            <a:fld id="{7FCBBCBE-85ED-463E-A60A-9EFFEF06916E}" type="datetime1">
              <a:rPr lang="tr-TR">
                <a:solidFill>
                  <a:srgbClr val="000000"/>
                </a:solidFill>
              </a:rPr>
              <a:pPr>
                <a:defRPr/>
              </a:pPr>
              <a:t>9.10.2024</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9C567D8-5B39-4BF4-B8B5-F8ADB6F54C7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392423312"/>
      </p:ext>
    </p:extLst>
  </p:cSld>
  <p:clrMapOvr>
    <a:masterClrMapping/>
  </p:clrMapOvr>
  <p:transition spd="slow">
    <p:rand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6997"/>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335" y="745186"/>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101476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72290952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078"/>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20985608"/>
      </p:ext>
    </p:extLst>
  </p:cSld>
  <p:clrMapOvr>
    <a:overrideClrMapping bg1="dk1" tx1="lt1" bg2="dk2" tx2="lt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877924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925"/>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925"/>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58751644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16827908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82903019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28873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755935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252263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BBB3F304-A7F5-4FF4-B013-E29C1906563B}" type="datetime1">
              <a:rPr lang="tr-TR">
                <a:solidFill>
                  <a:srgbClr val="000000"/>
                </a:solidFill>
              </a:rPr>
              <a:pPr>
                <a:defRPr/>
              </a:pPr>
              <a:t>9.10.2024</a:t>
            </a:fld>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D09E10E-AE70-4B66-8DF0-2E9CCC4DD64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827238940"/>
      </p:ext>
    </p:extLst>
  </p:cSld>
  <p:clrMapOvr>
    <a:masterClrMapping/>
  </p:clrMapOvr>
  <p:transition spd="slow">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2636150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305"/>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99374872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6949"/>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303" y="745138"/>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5835753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86220700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030"/>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8838324"/>
      </p:ext>
    </p:extLst>
  </p:cSld>
  <p:clrMapOvr>
    <a:overrideClrMapping bg1="dk1" tx1="lt1" bg2="dk2" tx2="lt2" accent1="accent1" accent2="accent2" accent3="accent3" accent4="accent4" accent5="accent5" accent6="accent6" hlink="hlink" folHlink="folHlink"/>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83297533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877"/>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877"/>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98835894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65450974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5066726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1686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9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9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p:txBody>
          <a:bodyPr/>
          <a:lstStyle>
            <a:lvl1pPr>
              <a:defRPr/>
            </a:lvl1pPr>
          </a:lstStyle>
          <a:p>
            <a:pPr>
              <a:defRPr/>
            </a:pPr>
            <a:fld id="{F9C1076A-00E1-4540-B7DD-1E851BA1365C}" type="datetime1">
              <a:rPr lang="tr-TR">
                <a:solidFill>
                  <a:srgbClr val="000000"/>
                </a:solidFill>
              </a:rPr>
              <a:pPr>
                <a:defRPr/>
              </a:pPr>
              <a:t>9.10.2024</a:t>
            </a:fld>
            <a:endParaRPr lang="tr-TR">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71999B8-5FE7-4A71-99A8-C24C59C51E2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601212286"/>
      </p:ext>
    </p:extLst>
  </p:cSld>
  <p:clrMapOvr>
    <a:masterClrMapping/>
  </p:clrMapOvr>
  <p:transition spd="slow">
    <p:rand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75967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58837974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48263017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257"/>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89572369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6923"/>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286" y="745112"/>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9084114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512338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004"/>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62302597"/>
      </p:ext>
    </p:extLst>
  </p:cSld>
  <p:clrMapOvr>
    <a:overrideClrMapping bg1="dk1" tx1="lt1" bg2="dk2" tx2="lt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05392733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851"/>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851"/>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93666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30275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p:txBody>
          <a:bodyPr/>
          <a:lstStyle>
            <a:lvl1pPr>
              <a:defRPr/>
            </a:lvl1pPr>
          </a:lstStyle>
          <a:p>
            <a:pPr>
              <a:defRPr/>
            </a:pPr>
            <a:fld id="{943E9C80-A32D-4836-A175-DD34BB2BB5E3}" type="datetime1">
              <a:rPr lang="tr-TR">
                <a:solidFill>
                  <a:srgbClr val="000000"/>
                </a:solidFill>
              </a:rPr>
              <a:pPr>
                <a:defRPr/>
              </a:pPr>
              <a:t>9.10.2024</a:t>
            </a:fld>
            <a:endParaRPr lang="tr-TR">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0B2D133-0293-4856-AD02-38FD31D2263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762582889"/>
      </p:ext>
    </p:extLst>
  </p:cSld>
  <p:clrMapOvr>
    <a:masterClrMapping/>
  </p:clrMapOvr>
  <p:transition spd="slow">
    <p:random/>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17058888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919823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787197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14478277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40764441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231"/>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13802470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6895"/>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267" y="745084"/>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97274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2070216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976"/>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772195"/>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988279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1F27D96-09A2-4188-9BFD-9649DE84CDBB}" type="datetime1">
              <a:rPr lang="tr-TR">
                <a:solidFill>
                  <a:srgbClr val="000000"/>
                </a:solidFill>
              </a:rPr>
              <a:pPr>
                <a:defRPr/>
              </a:pPr>
              <a:t>9.10.2024</a:t>
            </a:fld>
            <a:endParaRPr lang="tr-TR">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5A136AE8-2E05-413D-B51D-1E32C1CFE08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37995103"/>
      </p:ext>
    </p:extLst>
  </p:cSld>
  <p:clrMapOvr>
    <a:masterClrMapping/>
  </p:clrMapOvr>
  <p:transition spd="slow">
    <p:random/>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823"/>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823"/>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23102240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97546787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2590806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15823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19600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08478864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93058519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203"/>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80859155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6865"/>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247" y="745054"/>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0861521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50993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10590"/>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1" y="459031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pPr/>
              <a:t>9.10.2024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4038864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9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72A2EC6C-DCD6-485C-8BEB-99EF35C6CEC0}" type="datetime1">
              <a:rPr lang="tr-TR">
                <a:solidFill>
                  <a:srgbClr val="000000"/>
                </a:solidFill>
              </a:rPr>
              <a:pPr>
                <a:defRPr/>
              </a:pPr>
              <a:t>9.10.2024</a:t>
            </a:fld>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66BE72D7-8258-4E7F-9538-1C8A0B5B13E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829012460"/>
      </p:ext>
    </p:extLst>
  </p:cSld>
  <p:clrMapOvr>
    <a:masterClrMapping/>
  </p:clrMapOvr>
  <p:transition spd="slow">
    <p:random/>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946"/>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76000402"/>
      </p:ext>
    </p:extLst>
  </p:cSld>
  <p:clrMapOvr>
    <a:overrideClrMapping bg1="dk1" tx1="lt1" bg2="dk2" tx2="lt2" accent1="accent1" accent2="accent2" accent3="accent3" accent4="accent4" accent5="accent5" accent6="accent6" hlink="hlink" folHlink="folHlink"/>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42258733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793"/>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793"/>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97831790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4903594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17770233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580875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414676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00540082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28256604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173"/>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1332078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p:txBody>
          <a:bodyPr/>
          <a:lstStyle>
            <a:lvl1pPr>
              <a:defRPr/>
            </a:lvl1pPr>
          </a:lstStyle>
          <a:p>
            <a:pPr>
              <a:defRPr/>
            </a:pPr>
            <a:fld id="{01622D70-CE21-44D5-817A-5A4862705F99}" type="datetime1">
              <a:rPr lang="tr-TR">
                <a:solidFill>
                  <a:srgbClr val="000000"/>
                </a:solidFill>
              </a:rPr>
              <a:pPr>
                <a:defRPr/>
              </a:pPr>
              <a:t>9.10.2024</a:t>
            </a:fld>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BEA5B92-C96B-4889-B22A-6743214141A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530569877"/>
      </p:ext>
    </p:extLst>
  </p:cSld>
  <p:clrMapOvr>
    <a:masterClrMapping/>
  </p:clrMapOvr>
  <p:transition spd="slow">
    <p:random/>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6833"/>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226" y="745022"/>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4106962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59753306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914"/>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24890068"/>
      </p:ext>
    </p:extLst>
  </p:cSld>
  <p:clrMapOvr>
    <a:overrideClrMapping bg1="dk1" tx1="lt1" bg2="dk2" tx2="lt2" accent1="accent1" accent2="accent2" accent3="accent3" accent4="accent4" accent5="accent5" accent6="accent6" hlink="hlink" folHlink="folHlink"/>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31502829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761"/>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761"/>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3701032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65422369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78349347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19842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511564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66438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fld id="{0768513C-7D7E-4511-9A98-419D8F107813}" type="datetime1">
              <a:rPr lang="tr-TR">
                <a:solidFill>
                  <a:srgbClr val="000000"/>
                </a:solidFill>
              </a:rPr>
              <a:pPr>
                <a:defRPr/>
              </a:pPr>
              <a:t>9.10.2024</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29B4337-07E0-4F10-8810-DDE6283B736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977207267"/>
      </p:ext>
    </p:extLst>
  </p:cSld>
  <p:clrMapOvr>
    <a:masterClrMapping/>
  </p:clrMapOvr>
  <p:transition spd="slow">
    <p:random/>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4755545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141"/>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4944371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6799"/>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203" y="744988"/>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0862232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46164160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880"/>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12689346"/>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26043997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727"/>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727"/>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64683811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23964206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50204591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55728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686800" y="609600"/>
            <a:ext cx="2590800" cy="5486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914400" y="609600"/>
            <a:ext cx="75692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fld id="{B515706B-EE99-4006-9777-5317B6573F8B}" type="datetime1">
              <a:rPr lang="tr-TR">
                <a:solidFill>
                  <a:srgbClr val="000000"/>
                </a:solidFill>
              </a:rPr>
              <a:pPr>
                <a:defRPr/>
              </a:pPr>
              <a:t>9.10.2024</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27DC4FE-E76C-42F6-91CA-B3762061563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973648328"/>
      </p:ext>
    </p:extLst>
  </p:cSld>
  <p:clrMapOvr>
    <a:masterClrMapping/>
  </p:clrMapOvr>
  <p:transition spd="slow">
    <p:random/>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294176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955944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1799010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107"/>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354481344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6763"/>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179" y="744952"/>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28785450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92239412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844"/>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93008871"/>
      </p:ext>
    </p:extLst>
  </p:cSld>
  <p:clrMapOvr>
    <a:overrideClrMapping bg1="dk1" tx1="lt1" bg2="dk2" tx2="lt2" accent1="accent1" accent2="accent2" accent3="accent3" accent4="accent4" accent5="accent5" accent6="accent6" hlink="hlink" folHlink="folHlink"/>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79837880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691"/>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691"/>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89473015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616182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9144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981200"/>
            <a:ext cx="508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592FBF44-1A7D-4804-A72C-1F2CEE13C18D}" type="datetime1">
              <a:rPr lang="tr-TR">
                <a:solidFill>
                  <a:srgbClr val="000000"/>
                </a:solidFill>
              </a:rPr>
              <a:pPr>
                <a:defRPr/>
              </a:pPr>
              <a:t>9.10.2024</a:t>
            </a:fld>
            <a:endParaRPr lang="tr-TR">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259B3D9-22D7-4543-87BA-B846BFA5C98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004205717"/>
      </p:ext>
    </p:extLst>
  </p:cSld>
  <p:clrMapOvr>
    <a:masterClrMapping/>
  </p:clrMapOvr>
  <p:transition spd="slow">
    <p:random/>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81336460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324685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518742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15497281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35511410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071"/>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352293768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04" y="3956725"/>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52"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154" y="744914"/>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0734226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42484114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806"/>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78186431"/>
      </p:ext>
    </p:extLst>
  </p:cSld>
  <p:clrMapOvr>
    <a:overrideClrMapping bg1="dk1" tx1="lt1" bg2="dk2" tx2="lt2" accent1="accent1" accent2="accent2" accent3="accent3" accent4="accent4" accent5="accent5" accent6="accent6" hlink="hlink" folHlink="folHlink"/>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986776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914400" y="609600"/>
            <a:ext cx="103632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914400" y="1981200"/>
            <a:ext cx="10363200" cy="4114800"/>
          </a:xfrm>
        </p:spPr>
        <p:txBody>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fld id="{A09D3322-4396-4CD2-AAFA-4A1B524AA2F2}" type="datetime1">
              <a:rPr lang="tr-TR">
                <a:solidFill>
                  <a:srgbClr val="000000"/>
                </a:solidFill>
              </a:rPr>
              <a:pPr>
                <a:defRPr/>
              </a:pPr>
              <a:t>9.10.2024</a:t>
            </a:fld>
            <a:endParaRPr lang="tr-TR">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23B65B5-FFD8-4E78-A515-F3F2298EBCB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095293497"/>
      </p:ext>
    </p:extLst>
  </p:cSld>
  <p:clrMapOvr>
    <a:masterClrMapping/>
  </p:clrMapOvr>
  <p:transition spd="slow">
    <p:random/>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653"/>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653"/>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87474049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43649654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861509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434670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028811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1356671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44952592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033"/>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186270175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177" y="3956685"/>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25"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127" y="744874"/>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0851768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144589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7" y="1448652"/>
            <a:ext cx="8825659" cy="3329581"/>
          </a:xfrm>
        </p:spPr>
        <p:txBody>
          <a:bodyPr anchor="b"/>
          <a:lstStyle>
            <a:lvl1pPr>
              <a:defRPr sz="7200"/>
            </a:lvl1pPr>
          </a:lstStyle>
          <a:p>
            <a:r>
              <a:rPr lang="tr-TR"/>
              <a:t>Asıl başlık stili için tıklatın</a:t>
            </a:r>
            <a:endParaRPr lang="en-US" dirty="0"/>
          </a:p>
        </p:txBody>
      </p:sp>
      <p:sp>
        <p:nvSpPr>
          <p:cNvPr id="3" name="Subtitle 2"/>
          <p:cNvSpPr>
            <a:spLocks noGrp="1"/>
          </p:cNvSpPr>
          <p:nvPr>
            <p:ph type="subTitle" idx="1"/>
          </p:nvPr>
        </p:nvSpPr>
        <p:spPr>
          <a:xfrm>
            <a:off x="1154957" y="4777380"/>
            <a:ext cx="8825659"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215332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766"/>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39091588"/>
      </p:ext>
    </p:extLst>
  </p:cSld>
  <p:clrMapOvr>
    <a:overrideClrMapping bg1="dk1" tx1="lt1" bg2="dk2" tx2="lt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97076854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613"/>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613"/>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19925856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99955786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5360657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359780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099904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66358158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16806562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8993"/>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3325357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18406111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148" y="3956641"/>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296"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098" y="744830"/>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8276996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82069858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722"/>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32108816"/>
      </p:ext>
    </p:extLst>
  </p:cSld>
  <p:clrMapOvr>
    <a:overrideClrMapping bg1="dk1" tx1="lt1" bg2="dk2" tx2="lt2" accent1="accent1" accent2="accent2" accent3="accent3" accent4="accent4" accent5="accent5" accent6="accent6" hlink="hlink" folHlink="folHlink"/>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72519811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569"/>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569"/>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98654805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23120493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03563539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074193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850971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560680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5524" y="2861736"/>
            <a:ext cx="8825657" cy="1915647"/>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7" y="4777381"/>
            <a:ext cx="8825659"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70654114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05220132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894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177710657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117" y="3956595"/>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265"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067" y="744784"/>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2950649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5220548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676"/>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75708620"/>
      </p:ext>
    </p:extLst>
  </p:cSld>
  <p:clrMapOvr>
    <a:overrideClrMapping bg1="dk1" tx1="lt1" bg2="dk2" tx2="lt2" accent1="accent1" accent2="accent2" accent3="accent3" accent4="accent4" accent5="accent5" accent6="accent6" hlink="hlink" folHlink="folHlink"/>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85090016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523"/>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523"/>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69256622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414883318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69224117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5891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6"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tr-TR">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408380073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881387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59896555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89971651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8903"/>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35374311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086" y="3956549"/>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234"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037" y="744738"/>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4678463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12220672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630"/>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14504303"/>
      </p:ext>
    </p:extLst>
  </p:cSld>
  <p:clrMapOvr>
    <a:overrideClrMapping bg1="dk1" tx1="lt1" bg2="dk2" tx2="lt2" accent1="accent1" accent2="accent2" accent3="accent3" accent4="accent4" accent5="accent5" accent6="accent6" hlink="hlink" folHlink="folHlink"/>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69187294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477"/>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477"/>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67027186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57388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2072480-10DA-4FB4-BEAE-2A1DEA90F248}" type="datetimeFigureOut">
              <a:rPr lang="tr-TR" smtClean="0"/>
              <a:pPr/>
              <a:t>9.10.2024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17312199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7"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654497"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tr-TR">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319799841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79344337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2756375"/>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472759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05957218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49970100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8857"/>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17974470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053" y="3956499"/>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201"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003" y="744688"/>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16645550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4015010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580"/>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91762943"/>
      </p:ext>
    </p:extLst>
  </p:cSld>
  <p:clrMapOvr>
    <a:overrideClrMapping bg1="dk1" tx1="lt1" bg2="dk2" tx2="lt2" accent1="accent1" accent2="accent2" accent3="accent3" accent4="accent4" accent5="accent5" accent6="accent6" hlink="hlink" folHlink="folHlink"/>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740294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7" name="Date Placeholder 2"/>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178035787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427"/>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427"/>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2329033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1286173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15426969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004279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616543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51313219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66764570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8807"/>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359659294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018" y="3956447"/>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166"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2969" y="744636"/>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7477837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186103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15064624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528"/>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68420976"/>
      </p:ext>
    </p:extLst>
  </p:cSld>
  <p:clrMapOvr>
    <a:overrideClrMapping bg1="dk1" tx1="lt1" bg2="dk2" tx2="lt2" accent1="accent1" accent2="accent2" accent3="accent3" accent4="accent4" accent5="accent5" accent6="accent6" hlink="hlink" folHlink="folHlink"/>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60698028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375"/>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375"/>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73526214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68596669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53558422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015984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2121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8811375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31581399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8755"/>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957544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5521" y="313013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7" name="Date Placeholder 4"/>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19743082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84" y="3956395"/>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132"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2934" y="744584"/>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2563504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79365512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476"/>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36439915"/>
      </p:ext>
    </p:extLst>
  </p:cSld>
  <p:clrMapOvr>
    <a:overrideClrMapping bg1="dk1" tx1="lt1" bg2="dk2" tx2="lt2" accent1="accent1" accent2="accent2" accent3="accent3" accent4="accent4" accent5="accent5" accent6="accent6" hlink="hlink" folHlink="folHlink"/>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30065501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323"/>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323"/>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98185862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52778491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208862233"/>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168811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68152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6133042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9" y="1854192"/>
            <a:ext cx="5092907" cy="1574808"/>
          </a:xfrm>
        </p:spPr>
        <p:txBody>
          <a:bodyPr anchor="b">
            <a:normAutofit/>
          </a:bodyPr>
          <a:lstStyle>
            <a:lvl1pPr algn="l">
              <a:defRPr sz="36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7"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tr-TR">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294351317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87031836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8703"/>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132467668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46" y="3956339"/>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094"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2897" y="744528"/>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1291147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8020009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420"/>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52"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73412879"/>
      </p:ext>
    </p:extLst>
  </p:cSld>
  <p:clrMapOvr>
    <a:overrideClrMapping bg1="dk1" tx1="lt1" bg2="dk2" tx2="lt2" accent1="accent1" accent2="accent2" accent3="accent3" accent4="accent4" accent5="accent5" accent6="accent6" hlink="hlink" folHlink="folHlink"/>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33568752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267"/>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267"/>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17903521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59600920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08482503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039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5524" y="4800587"/>
            <a:ext cx="882565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54957"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tr-TR">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62317444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290997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923943600"/>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53004644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8647"/>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361958040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8" y="3956281"/>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056"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2858" y="744470"/>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8898242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50048444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2"/>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9"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1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87561847"/>
      </p:ext>
    </p:extLst>
  </p:cSld>
  <p:clrMapOvr>
    <a:overrideClrMapping bg1="dk1" tx1="lt1" bg2="dk2" tx2="lt2" accent1="accent1" accent2="accent2" accent3="accent3" accent4="accent4" accent5="accent5" accent6="accent6" hlink="hlink" folHlink="folHlink"/>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6001"/>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6001"/>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568671037"/>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1" y="3305209"/>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209"/>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7766267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746839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7" y="1447800"/>
            <a:ext cx="8825659" cy="1981200"/>
          </a:xfrm>
        </p:spPr>
        <p:txBody>
          <a:bodyPr/>
          <a:lstStyle>
            <a:lvl1pPr>
              <a:defRPr sz="4800"/>
            </a:lvl1pPr>
          </a:lstStyle>
          <a:p>
            <a:r>
              <a:rPr lang="tr-TR"/>
              <a:t>Asıl başlık stili için tıklatın</a:t>
            </a:r>
            <a:endParaRPr lang="en-US" dirty="0"/>
          </a:p>
        </p:txBody>
      </p:sp>
      <p:sp>
        <p:nvSpPr>
          <p:cNvPr id="8" name="Text Placeholder 3"/>
          <p:cNvSpPr>
            <a:spLocks noGrp="1"/>
          </p:cNvSpPr>
          <p:nvPr>
            <p:ph type="body" sz="half" idx="2"/>
          </p:nvPr>
        </p:nvSpPr>
        <p:spPr>
          <a:xfrm>
            <a:off x="1154957"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55194953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81477397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69477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2"/>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1"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1"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6280517"/>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7"/>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09706980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1"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538798839"/>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8589"/>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24318368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80215" y="3956973"/>
            <a:ext cx="6831673"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9" y="6453386"/>
            <a:ext cx="1607944" cy="404614"/>
          </a:xfrm>
        </p:spPr>
        <p:txBody>
          <a:bodyPr/>
          <a:lstStyle>
            <a:lvl1pPr>
              <a:defRPr baseline="0">
                <a:solidFill>
                  <a:schemeClr val="tx2"/>
                </a:solidFill>
              </a:defRPr>
            </a:lvl1pPr>
          </a:lstStyle>
          <a:p>
            <a:pPr>
              <a:defRPr/>
            </a:pPr>
            <a:fld id="{2A9F8A45-5AC4-4975-B853-3A6E7DC9D9FC}"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baseline="0">
                <a:solidFill>
                  <a:schemeClr val="tx2"/>
                </a:solidFill>
              </a:defRPr>
            </a:lvl1pPr>
          </a:lstStyle>
          <a:p>
            <a:pPr>
              <a:defRPr/>
            </a:pPr>
            <a:endParaRPr lang="tr-TR">
              <a:solidFill>
                <a:srgbClr val="1F497D"/>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B8688B76-7650-45C1-B8EC-ACA3A867CA53}" type="slidenum">
              <a:rPr lang="tr-TR" smtClean="0">
                <a:solidFill>
                  <a:srgbClr val="1F497D"/>
                </a:solidFill>
              </a:rPr>
              <a:pPr>
                <a:defRPr/>
              </a:pPr>
              <a:t>‹#›</a:t>
            </a:fld>
            <a:endParaRPr lang="tr-TR">
              <a:solidFill>
                <a:srgbClr val="1F497D"/>
              </a:solidFill>
            </a:endParaRPr>
          </a:p>
        </p:txBody>
      </p:sp>
      <p:grpSp>
        <p:nvGrpSpPr>
          <p:cNvPr id="8" name="Group 7"/>
          <p:cNvGrpSpPr/>
          <p:nvPr/>
        </p:nvGrpSpPr>
        <p:grpSpPr>
          <a:xfrm>
            <a:off x="753319" y="745162"/>
            <a:ext cx="1067411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80530477"/>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94D11C45-22B7-4935-9300-56ED39CF2BCF}"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64EFEE4F-7559-4046-8045-D70D62C8A72D}"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75822327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65025" y="1302054"/>
            <a:ext cx="9612971"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35" y="6453386"/>
            <a:ext cx="1622409" cy="404614"/>
          </a:xfrm>
        </p:spPr>
        <p:txBody>
          <a:bodyPr/>
          <a:lstStyle>
            <a:lvl1pPr>
              <a:defRPr>
                <a:solidFill>
                  <a:schemeClr val="tx2"/>
                </a:solidFill>
              </a:defRPr>
            </a:lvl1pPr>
          </a:lstStyle>
          <a:p>
            <a:pPr>
              <a:defRPr/>
            </a:pPr>
            <a:fld id="{A4621AA7-5BAA-4DFA-A6DF-0860E06B4721}" type="datetimeFigureOut">
              <a:rPr lang="tr-TR" smtClean="0">
                <a:solidFill>
                  <a:srgbClr val="EEECE1"/>
                </a:solidFill>
              </a:rPr>
              <a:pPr>
                <a:defRPr/>
              </a:pPr>
              <a:t>9.10.2024</a:t>
            </a:fld>
            <a:endParaRPr lang="tr-TR">
              <a:solidFill>
                <a:srgbClr val="EEECE1"/>
              </a:solidFill>
            </a:endParaRPr>
          </a:p>
        </p:txBody>
      </p:sp>
      <p:sp>
        <p:nvSpPr>
          <p:cNvPr id="5" name="Footer Placeholder 4"/>
          <p:cNvSpPr>
            <a:spLocks noGrp="1"/>
          </p:cNvSpPr>
          <p:nvPr>
            <p:ph type="ftr" sz="quarter" idx="11"/>
          </p:nvPr>
        </p:nvSpPr>
        <p:spPr>
          <a:xfrm>
            <a:off x="2584363" y="6453386"/>
            <a:ext cx="7023377" cy="404614"/>
          </a:xfrm>
        </p:spPr>
        <p:txBody>
          <a:bodyPr/>
          <a:lstStyle>
            <a:lvl1pPr algn="ctr">
              <a:defRPr>
                <a:solidFill>
                  <a:schemeClr val="tx2"/>
                </a:solidFill>
              </a:defRPr>
            </a:lvl1pPr>
          </a:lstStyle>
          <a:p>
            <a:pPr>
              <a:defRPr/>
            </a:pPr>
            <a:endParaRPr lang="tr-TR">
              <a:solidFill>
                <a:srgbClr val="EEECE1"/>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BA50682B-F70F-453E-9AA7-3B8024A39AB5}" type="slidenum">
              <a:rPr lang="tr-TR" smtClean="0">
                <a:solidFill>
                  <a:srgbClr val="EEECE1"/>
                </a:solidFill>
              </a:rPr>
              <a:pPr>
                <a:defRPr/>
              </a:pPr>
              <a:t>‹#›</a:t>
            </a:fld>
            <a:endParaRPr lang="tr-TR">
              <a:solidFill>
                <a:srgbClr val="EEECE1"/>
              </a:solidFill>
            </a:endParaRPr>
          </a:p>
        </p:txBody>
      </p:sp>
      <p:sp>
        <p:nvSpPr>
          <p:cNvPr id="7" name="Freeform 6"/>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49458867"/>
      </p:ext>
    </p:extLst>
  </p:cSld>
  <p:clrMapOvr>
    <a:overrideClrMapping bg1="dk1" tx1="lt1" bg2="dk2" tx2="lt2" accent1="accent1" accent2="accent2" accent3="accent3" accent4="accent4" accent5="accent5" accent6="accent6" hlink="hlink" folHlink="folHlink"/>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1" y="2286002"/>
            <a:ext cx="444778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5" y="2286002"/>
            <a:ext cx="444778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25A3FA9C-2559-495E-8A7B-8E6A5B3FAEDD}"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p:txBody>
          <a:bodyPr/>
          <a:lstStyle/>
          <a:p>
            <a:pPr>
              <a:defRPr/>
            </a:pPr>
            <a:endParaRPr lang="tr-TR">
              <a:solidFill>
                <a:srgbClr val="1F497D"/>
              </a:solidFill>
            </a:endParaRPr>
          </a:p>
        </p:txBody>
      </p:sp>
      <p:sp>
        <p:nvSpPr>
          <p:cNvPr id="7" name="Slide Number Placeholder 6"/>
          <p:cNvSpPr>
            <a:spLocks noGrp="1"/>
          </p:cNvSpPr>
          <p:nvPr>
            <p:ph type="sldNum" sz="quarter" idx="12"/>
          </p:nvPr>
        </p:nvSpPr>
        <p:spPr/>
        <p:txBody>
          <a:bodyPr/>
          <a:lstStyle/>
          <a:p>
            <a:pPr>
              <a:defRPr/>
            </a:pPr>
            <a:fld id="{4BD945A6-EE13-41D9-8803-3A52032B2021}"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189893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 için tıklatın</a:t>
            </a:r>
            <a:endParaRPr lang="en-US" dirty="0"/>
          </a:p>
        </p:txBody>
      </p:sp>
      <p:sp>
        <p:nvSpPr>
          <p:cNvPr id="11" name="Text Placeholder 3"/>
          <p:cNvSpPr>
            <a:spLocks noGrp="1"/>
          </p:cNvSpPr>
          <p:nvPr>
            <p:ph type="body" sz="half" idx="14"/>
          </p:nvPr>
        </p:nvSpPr>
        <p:spPr>
          <a:xfrm>
            <a:off x="1930968"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tıklatın</a:t>
            </a:r>
          </a:p>
        </p:txBody>
      </p:sp>
      <p:sp>
        <p:nvSpPr>
          <p:cNvPr id="10" name="Text Placeholder 3"/>
          <p:cNvSpPr>
            <a:spLocks noGrp="1"/>
          </p:cNvSpPr>
          <p:nvPr>
            <p:ph type="body" sz="half" idx="2"/>
          </p:nvPr>
        </p:nvSpPr>
        <p:spPr>
          <a:xfrm>
            <a:off x="1154957"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29940706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1" y="2340230"/>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3" y="3305901"/>
            <a:ext cx="4447785"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3" y="2349754"/>
            <a:ext cx="444778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3" y="3305901"/>
            <a:ext cx="444778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8A94FC22-F076-4739-A22C-6E4EAB55C364}" type="datetimeFigureOut">
              <a:rPr lang="tr-TR" smtClean="0">
                <a:solidFill>
                  <a:srgbClr val="1F497D"/>
                </a:solidFill>
              </a:rPr>
              <a:pPr>
                <a:defRPr/>
              </a:pPr>
              <a:t>9.10.2024</a:t>
            </a:fld>
            <a:endParaRPr lang="tr-TR">
              <a:solidFill>
                <a:srgbClr val="1F497D"/>
              </a:solidFill>
            </a:endParaRPr>
          </a:p>
        </p:txBody>
      </p:sp>
      <p:sp>
        <p:nvSpPr>
          <p:cNvPr id="8" name="Footer Placeholder 7"/>
          <p:cNvSpPr>
            <a:spLocks noGrp="1"/>
          </p:cNvSpPr>
          <p:nvPr>
            <p:ph type="ftr" sz="quarter" idx="11"/>
          </p:nvPr>
        </p:nvSpPr>
        <p:spPr/>
        <p:txBody>
          <a:bodyPr/>
          <a:lstStyle/>
          <a:p>
            <a:pPr>
              <a:defRPr/>
            </a:pPr>
            <a:endParaRPr lang="tr-TR">
              <a:solidFill>
                <a:srgbClr val="1F497D"/>
              </a:solidFill>
            </a:endParaRPr>
          </a:p>
        </p:txBody>
      </p:sp>
      <p:sp>
        <p:nvSpPr>
          <p:cNvPr id="9" name="Slide Number Placeholder 8"/>
          <p:cNvSpPr>
            <a:spLocks noGrp="1"/>
          </p:cNvSpPr>
          <p:nvPr>
            <p:ph type="sldNum" sz="quarter" idx="12"/>
          </p:nvPr>
        </p:nvSpPr>
        <p:spPr/>
        <p:txBody>
          <a:bodyPr/>
          <a:lstStyle/>
          <a:p>
            <a:pPr>
              <a:defRPr/>
            </a:pPr>
            <a:fld id="{68F12E64-FB3F-4780-9C51-A9959878E26A}"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6697712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EFCEBFA-646F-4331-9917-34BDDEE4E864}" type="datetimeFigureOut">
              <a:rPr lang="tr-TR" smtClean="0">
                <a:solidFill>
                  <a:srgbClr val="1F497D"/>
                </a:solidFill>
              </a:rPr>
              <a:pPr>
                <a:defRPr/>
              </a:pPr>
              <a:t>9.10.2024</a:t>
            </a:fld>
            <a:endParaRPr lang="tr-TR">
              <a:solidFill>
                <a:srgbClr val="1F497D"/>
              </a:solidFill>
            </a:endParaRPr>
          </a:p>
        </p:txBody>
      </p:sp>
      <p:sp>
        <p:nvSpPr>
          <p:cNvPr id="4" name="Footer Placeholder 3"/>
          <p:cNvSpPr>
            <a:spLocks noGrp="1"/>
          </p:cNvSpPr>
          <p:nvPr>
            <p:ph type="ftr" sz="quarter" idx="11"/>
          </p:nvPr>
        </p:nvSpPr>
        <p:spPr/>
        <p:txBody>
          <a:bodyPr/>
          <a:lstStyle/>
          <a:p>
            <a:pPr>
              <a:defRPr/>
            </a:pPr>
            <a:endParaRPr lang="tr-TR">
              <a:solidFill>
                <a:srgbClr val="1F497D"/>
              </a:solidFill>
            </a:endParaRPr>
          </a:p>
        </p:txBody>
      </p:sp>
      <p:sp>
        <p:nvSpPr>
          <p:cNvPr id="5" name="Slide Number Placeholder 4"/>
          <p:cNvSpPr>
            <a:spLocks noGrp="1"/>
          </p:cNvSpPr>
          <p:nvPr>
            <p:ph type="sldNum" sz="quarter" idx="12"/>
          </p:nvPr>
        </p:nvSpPr>
        <p:spPr/>
        <p:txBody>
          <a:bodyPr/>
          <a:lstStyle/>
          <a:p>
            <a:pPr>
              <a:defRPr/>
            </a:pPr>
            <a:fld id="{132C8B2C-8A46-4A8F-BB56-FBFBC24A9BA3}"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201618514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C437447-D009-4DC8-9889-689C1E6BC080}" type="datetimeFigureOut">
              <a:rPr lang="tr-TR" smtClean="0">
                <a:solidFill>
                  <a:srgbClr val="1F497D"/>
                </a:solidFill>
              </a:rPr>
              <a:pPr>
                <a:defRPr/>
              </a:pPr>
              <a:t>9.10.2024</a:t>
            </a:fld>
            <a:endParaRPr lang="tr-TR">
              <a:solidFill>
                <a:srgbClr val="1F497D"/>
              </a:solidFill>
            </a:endParaRPr>
          </a:p>
        </p:txBody>
      </p:sp>
      <p:sp>
        <p:nvSpPr>
          <p:cNvPr id="3" name="Footer Placeholder 2"/>
          <p:cNvSpPr>
            <a:spLocks noGrp="1"/>
          </p:cNvSpPr>
          <p:nvPr>
            <p:ph type="ftr" sz="quarter" idx="11"/>
          </p:nvPr>
        </p:nvSpPr>
        <p:spPr/>
        <p:txBody>
          <a:bodyPr/>
          <a:lstStyle/>
          <a:p>
            <a:pPr>
              <a:defRPr/>
            </a:pPr>
            <a:endParaRPr lang="tr-TR">
              <a:solidFill>
                <a:srgbClr val="1F497D"/>
              </a:solidFill>
            </a:endParaRPr>
          </a:p>
        </p:txBody>
      </p:sp>
      <p:sp>
        <p:nvSpPr>
          <p:cNvPr id="4" name="Slide Number Placeholder 3"/>
          <p:cNvSpPr>
            <a:spLocks noGrp="1"/>
          </p:cNvSpPr>
          <p:nvPr>
            <p:ph type="sldNum" sz="quarter" idx="12"/>
          </p:nvPr>
        </p:nvSpPr>
        <p:spPr/>
        <p:txBody>
          <a:bodyPr/>
          <a:lstStyle/>
          <a:p>
            <a:pPr>
              <a:defRPr/>
            </a:pPr>
            <a:fld id="{6FF3D41C-1903-4574-A997-7E33B4D9C7A6}"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1220791383"/>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3F3ED903-5949-45AC-9EBA-F44BAE8F45E9}"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7C0DE967-A48C-4844-B6EF-2592DB18E3F4}"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688682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4"/>
            <a:ext cx="665988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3" y="6453386"/>
            <a:ext cx="1204572" cy="404614"/>
          </a:xfrm>
        </p:spPr>
        <p:txBody>
          <a:bodyPr/>
          <a:lstStyle>
            <a:lvl1pPr>
              <a:defRPr>
                <a:solidFill>
                  <a:schemeClr val="tx2"/>
                </a:solidFill>
              </a:defRPr>
            </a:lvl1pPr>
          </a:lstStyle>
          <a:p>
            <a:pPr>
              <a:defRPr/>
            </a:pPr>
            <a:fld id="{D31272EB-4773-46E0-81C0-3C97F90F96DB}" type="datetimeFigureOut">
              <a:rPr lang="tr-TR" smtClean="0">
                <a:solidFill>
                  <a:srgbClr val="1F497D"/>
                </a:solidFill>
              </a:rPr>
              <a:pPr>
                <a:defRPr/>
              </a:pPr>
              <a:t>9.10.2024</a:t>
            </a:fld>
            <a:endParaRPr lang="tr-TR">
              <a:solidFill>
                <a:srgbClr val="1F497D"/>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tr-TR">
              <a:solidFill>
                <a:srgbClr val="1F497D"/>
              </a:solidFill>
            </a:endParaRPr>
          </a:p>
        </p:txBody>
      </p:sp>
      <p:sp>
        <p:nvSpPr>
          <p:cNvPr id="7" name="Slide Number Placeholder 6"/>
          <p:cNvSpPr>
            <a:spLocks noGrp="1"/>
          </p:cNvSpPr>
          <p:nvPr>
            <p:ph type="sldNum" sz="quarter" idx="12"/>
          </p:nvPr>
        </p:nvSpPr>
        <p:spPr>
          <a:xfrm>
            <a:off x="9883143" y="6453386"/>
            <a:ext cx="1596292" cy="404614"/>
          </a:xfrm>
        </p:spPr>
        <p:txBody>
          <a:bodyPr/>
          <a:lstStyle>
            <a:lvl1pPr>
              <a:defRPr>
                <a:solidFill>
                  <a:schemeClr val="tx2"/>
                </a:solidFill>
              </a:defRPr>
            </a:lvl1pPr>
          </a:lstStyle>
          <a:p>
            <a:pPr>
              <a:defRPr/>
            </a:pPr>
            <a:fld id="{1AE2B72A-4AE8-43D9-A988-834E85AE7C2F}" type="slidenum">
              <a:rPr lang="tr-TR" smtClean="0">
                <a:solidFill>
                  <a:srgbClr val="1F497D"/>
                </a:solidFill>
              </a:rPr>
              <a:pPr>
                <a:defRPr/>
              </a:pPr>
              <a:t>‹#›</a:t>
            </a:fld>
            <a:endParaRPr lang="tr-TR">
              <a:solidFill>
                <a:srgbClr val="1F497D"/>
              </a:solidFill>
            </a:endParaRPr>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8813269"/>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8"/>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56818761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624156"/>
            <a:ext cx="1987933"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2" y="624156"/>
            <a:ext cx="7632700"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B3A5292F-D74C-41D6-9879-E98285E4DABB}" type="datetimeFigureOut">
              <a:rPr lang="tr-TR" smtClean="0">
                <a:solidFill>
                  <a:srgbClr val="1F497D"/>
                </a:solidFill>
              </a:rPr>
              <a:pPr>
                <a:defRPr/>
              </a:pPr>
              <a:t>9.10.2024</a:t>
            </a:fld>
            <a:endParaRPr lang="tr-TR">
              <a:solidFill>
                <a:srgbClr val="1F497D"/>
              </a:solidFill>
            </a:endParaRPr>
          </a:p>
        </p:txBody>
      </p:sp>
      <p:sp>
        <p:nvSpPr>
          <p:cNvPr id="5" name="Footer Placeholder 4"/>
          <p:cNvSpPr>
            <a:spLocks noGrp="1"/>
          </p:cNvSpPr>
          <p:nvPr>
            <p:ph type="ftr" sz="quarter" idx="11"/>
          </p:nvPr>
        </p:nvSpPr>
        <p:spPr/>
        <p:txBody>
          <a:bodyPr/>
          <a:lstStyle/>
          <a:p>
            <a:pPr>
              <a:defRPr/>
            </a:pPr>
            <a:endParaRPr lang="tr-TR">
              <a:solidFill>
                <a:srgbClr val="1F497D"/>
              </a:solidFill>
            </a:endParaRPr>
          </a:p>
        </p:txBody>
      </p:sp>
      <p:sp>
        <p:nvSpPr>
          <p:cNvPr id="6" name="Slide Number Placeholder 5"/>
          <p:cNvSpPr>
            <a:spLocks noGrp="1"/>
          </p:cNvSpPr>
          <p:nvPr>
            <p:ph type="sldNum" sz="quarter" idx="12"/>
          </p:nvPr>
        </p:nvSpPr>
        <p:spPr/>
        <p:txBody>
          <a:bodyPr/>
          <a:lstStyle/>
          <a:p>
            <a:pPr>
              <a:defRPr/>
            </a:pPr>
            <a:fld id="{81AE35C4-EB62-47C2-8913-8E3EAD18C82F}" type="slidenum">
              <a:rPr lang="tr-TR" smtClean="0">
                <a:solidFill>
                  <a:srgbClr val="1F497D"/>
                </a:solidFill>
              </a:rPr>
              <a:pPr>
                <a:defRPr/>
              </a:pPr>
              <a:t>‹#›</a:t>
            </a:fld>
            <a:endParaRPr lang="tr-TR">
              <a:solidFill>
                <a:srgbClr val="1F497D"/>
              </a:solidFill>
            </a:endParaRPr>
          </a:p>
        </p:txBody>
      </p:sp>
    </p:spTree>
    <p:extLst>
      <p:ext uri="{BB962C8B-B14F-4D97-AF65-F5344CB8AC3E}">
        <p14:creationId xmlns:p14="http://schemas.microsoft.com/office/powerpoint/2010/main" val="3608696107"/>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6"/>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197600" y="1600200"/>
            <a:ext cx="53848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197600" y="3939281"/>
            <a:ext cx="53848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1F497D"/>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1F497D"/>
              </a:solidFill>
            </a:endParaRPr>
          </a:p>
        </p:txBody>
      </p:sp>
      <p:sp>
        <p:nvSpPr>
          <p:cNvPr id="8" name="Rectangle 6"/>
          <p:cNvSpPr>
            <a:spLocks noGrp="1" noChangeArrowheads="1"/>
          </p:cNvSpPr>
          <p:nvPr>
            <p:ph type="sldNum" sz="quarter" idx="12"/>
          </p:nvPr>
        </p:nvSpPr>
        <p:spPr>
          <a:ln/>
        </p:spPr>
        <p:txBody>
          <a:bodyPr/>
          <a:lstStyle>
            <a:lvl1pPr>
              <a:defRPr/>
            </a:lvl1pPr>
          </a:lstStyle>
          <a:p>
            <a:fld id="{A6811F55-458B-47AA-AC17-B6D84CD25C19}" type="slidenum">
              <a:rPr lang="tr-TR" altLang="tr-TR">
                <a:solidFill>
                  <a:srgbClr val="1F497D"/>
                </a:solidFill>
              </a:rPr>
              <a:pPr/>
              <a:t>‹#›</a:t>
            </a:fld>
            <a:endParaRPr lang="tr-TR" altLang="tr-TR">
              <a:solidFill>
                <a:srgbClr val="1F497D"/>
              </a:solidFill>
            </a:endParaRPr>
          </a:p>
        </p:txBody>
      </p:sp>
    </p:spTree>
    <p:extLst>
      <p:ext uri="{BB962C8B-B14F-4D97-AF65-F5344CB8AC3E}">
        <p14:creationId xmlns:p14="http://schemas.microsoft.com/office/powerpoint/2010/main" val="2811276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1154957"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3633183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32949" y="1981200"/>
            <a:ext cx="294686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6" name="Text Placeholder 3"/>
          <p:cNvSpPr>
            <a:spLocks noGrp="1"/>
          </p:cNvSpPr>
          <p:nvPr>
            <p:ph type="body" sz="half" idx="15"/>
          </p:nvPr>
        </p:nvSpPr>
        <p:spPr>
          <a:xfrm>
            <a:off x="653030"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4228"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5268"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Text Placeholder 3"/>
          <p:cNvSpPr>
            <a:spLocks noGrp="1"/>
          </p:cNvSpPr>
          <p:nvPr>
            <p:ph type="body" sz="half" idx="17"/>
          </p:nvPr>
        </p:nvSpPr>
        <p:spPr>
          <a:xfrm>
            <a:off x="7125268"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398025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2072480-10DA-4FB4-BEAE-2A1DEA90F248}" type="datetimeFigureOut">
              <a:rPr lang="tr-TR" smtClean="0"/>
              <a:pPr/>
              <a:t>9.10.2024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64846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dirty="0"/>
          </a:p>
        </p:txBody>
      </p:sp>
      <p:sp>
        <p:nvSpPr>
          <p:cNvPr id="3" name="Text Placeholder 2"/>
          <p:cNvSpPr>
            <a:spLocks noGrp="1"/>
          </p:cNvSpPr>
          <p:nvPr>
            <p:ph type="body" idx="1"/>
          </p:nvPr>
        </p:nvSpPr>
        <p:spPr>
          <a:xfrm>
            <a:off x="652465" y="4250949"/>
            <a:ext cx="294005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9" name="Picture Placeholder 2"/>
          <p:cNvSpPr>
            <a:spLocks noGrp="1" noChangeAspect="1"/>
          </p:cNvSpPr>
          <p:nvPr>
            <p:ph type="pic" idx="15"/>
          </p:nvPr>
        </p:nvSpPr>
        <p:spPr>
          <a:xfrm>
            <a:off x="652465"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2" name="Text Placeholder 3"/>
          <p:cNvSpPr>
            <a:spLocks noGrp="1"/>
          </p:cNvSpPr>
          <p:nvPr>
            <p:ph type="body" sz="half" idx="18"/>
          </p:nvPr>
        </p:nvSpPr>
        <p:spPr>
          <a:xfrm>
            <a:off x="652465" y="482806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0" name="Picture Placeholder 2"/>
          <p:cNvSpPr>
            <a:spLocks noGrp="1" noChangeAspect="1"/>
          </p:cNvSpPr>
          <p:nvPr>
            <p:ph type="pic" idx="21"/>
          </p:nvPr>
        </p:nvSpPr>
        <p:spPr>
          <a:xfrm>
            <a:off x="3889376"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9"/>
          </p:nvPr>
        </p:nvSpPr>
        <p:spPr>
          <a:xfrm>
            <a:off x="3888589" y="482806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7125268"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1" name="Picture Placeholder 2"/>
          <p:cNvSpPr>
            <a:spLocks noGrp="1" noChangeAspect="1"/>
          </p:cNvSpPr>
          <p:nvPr>
            <p:ph type="pic" idx="22"/>
          </p:nvPr>
        </p:nvSpPr>
        <p:spPr>
          <a:xfrm>
            <a:off x="7125268"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20"/>
          </p:nvPr>
        </p:nvSpPr>
        <p:spPr>
          <a:xfrm>
            <a:off x="7124576" y="482806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25484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1369231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780" y="431065"/>
            <a:ext cx="1752601" cy="5826125"/>
          </a:xfrm>
        </p:spPr>
        <p:txBody>
          <a:bodyPr vert="eaVert" anchor="b"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tr-T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25280568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05465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4217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598"/>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1" y="45903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34295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76081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9"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3"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2374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03320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550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2072480-10DA-4FB4-BEAE-2A1DEA90F248}" type="datetimeFigureOut">
              <a:rPr lang="tr-TR" smtClean="0"/>
              <a:pPr/>
              <a:t>9.10.2024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085204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828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3191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828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967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742502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803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2206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4699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596"/>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1" y="459032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26915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370203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39789"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3"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50899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3118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pPr/>
              <a:t>9.10.2024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25534128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956074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828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39249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828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0717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27018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505033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91410" tIns="45706" rIns="91410" bIns="45706" anchor="ctr"/>
          <a:lstStyle/>
          <a:p>
            <a:pPr algn="ctr" defTabSz="914116"/>
            <a:endParaRPr lang="en-US" dirty="0">
              <a:solidFill>
                <a:prstClr val="white"/>
              </a:solidFill>
            </a:endParaRPr>
          </a:p>
        </p:txBody>
      </p:sp>
      <p:sp>
        <p:nvSpPr>
          <p:cNvPr id="9" name="Düz Bağlayıcı 8"/>
          <p:cNvSpPr>
            <a:spLocks noChangeShapeType="1"/>
          </p:cNvSpPr>
          <p:nvPr/>
        </p:nvSpPr>
        <p:spPr bwMode="auto">
          <a:xfrm rot="16200000">
            <a:off x="127003"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10" tIns="45706" rIns="91410" bIns="45706" anchor="t" compatLnSpc="1"/>
          <a:lstStyle/>
          <a:p>
            <a:pPr defTabSz="914116"/>
            <a:endParaRPr lang="en-US" dirty="0">
              <a:solidFill>
                <a:prstClr val="black"/>
              </a:solidFill>
            </a:endParaRPr>
          </a:p>
        </p:txBody>
      </p:sp>
      <p:sp>
        <p:nvSpPr>
          <p:cNvPr id="12" name="Başlık 11"/>
          <p:cNvSpPr>
            <a:spLocks noGrp="1"/>
          </p:cNvSpPr>
          <p:nvPr>
            <p:ph type="ctrTitle"/>
          </p:nvPr>
        </p:nvSpPr>
        <p:spPr>
          <a:xfrm>
            <a:off x="4489157" y="533400"/>
            <a:ext cx="6807200" cy="2868168"/>
          </a:xfrm>
        </p:spPr>
        <p:txBody>
          <a:bodyPr lIns="45706" tIns="0" rIns="45706">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4472589" y="3539864"/>
            <a:ext cx="6819704" cy="1101248"/>
          </a:xfrm>
        </p:spPr>
        <p:txBody>
          <a:bodyPr lIns="45706" tIns="0" rIns="45706" bIns="0"/>
          <a:lstStyle>
            <a:lvl1pPr marL="0" indent="0" algn="r">
              <a:buNone/>
              <a:defRPr sz="2200">
                <a:solidFill>
                  <a:srgbClr val="FFFFFF"/>
                </a:solidFill>
                <a:effectLst/>
              </a:defRPr>
            </a:lvl1pPr>
            <a:lvl2pPr marL="457059" indent="0" algn="ctr">
              <a:buNone/>
            </a:lvl2pPr>
            <a:lvl3pPr marL="914116" indent="0" algn="ctr">
              <a:buNone/>
            </a:lvl3pPr>
            <a:lvl4pPr marL="1371174" indent="0" algn="ctr">
              <a:buNone/>
            </a:lvl4pPr>
            <a:lvl5pPr marL="1828231" indent="0" algn="ctr">
              <a:buNone/>
            </a:lvl5pPr>
            <a:lvl6pPr marL="2285289" indent="0" algn="ctr">
              <a:buNone/>
            </a:lvl6pPr>
            <a:lvl7pPr marL="2742346" indent="0" algn="ctr">
              <a:buNone/>
            </a:lvl7pPr>
            <a:lvl8pPr marL="3199404" indent="0" algn="ctr">
              <a:buNone/>
            </a:lvl8pPr>
            <a:lvl9pPr marL="3656462"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A23720DD-5B6D-40BF-8493-A6B52D484E6B}" type="datetimeFigureOut">
              <a:rPr lang="tr-TR"/>
              <a:pPr/>
              <a:t>9.10.2024</a:t>
            </a:fld>
            <a:endParaRPr lang="tr-TR" dirty="0"/>
          </a:p>
        </p:txBody>
      </p:sp>
      <p:sp>
        <p:nvSpPr>
          <p:cNvPr id="18" name="Altbilgi Yer Tutucusu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F302176B-0E47-46AC-8F43-DAB4B8A37D06}" type="slidenum">
              <a:rPr lang="tr-TR"/>
              <a:pPr/>
              <a:t>‹#›</a:t>
            </a:fld>
            <a:endParaRPr lang="tr-TR" dirty="0"/>
          </a:p>
        </p:txBody>
      </p:sp>
    </p:spTree>
    <p:extLst>
      <p:ext uri="{BB962C8B-B14F-4D97-AF65-F5344CB8AC3E}">
        <p14:creationId xmlns:p14="http://schemas.microsoft.com/office/powerpoint/2010/main" val="96586548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B13F9A"/>
                </a:solidFill>
              </a:rPr>
              <a:pPr/>
              <a:t>9.10.2024</a:t>
            </a:fld>
            <a:endParaRPr lang="tr-TR" dirty="0">
              <a:solidFill>
                <a:srgbClr val="B13F9A"/>
              </a:solidFill>
            </a:endParaRPr>
          </a:p>
        </p:txBody>
      </p:sp>
      <p:sp>
        <p:nvSpPr>
          <p:cNvPr id="5" name="Altbilgi Yer Tutucusu 4"/>
          <p:cNvSpPr>
            <a:spLocks noGrp="1"/>
          </p:cNvSpPr>
          <p:nvPr>
            <p:ph type="ftr" sz="quarter" idx="11"/>
          </p:nvPr>
        </p:nvSpPr>
        <p:spPr/>
        <p:txBody>
          <a:bodyPr/>
          <a:lstStyle/>
          <a:p>
            <a:endParaRPr lang="tr-TR" dirty="0">
              <a:solidFill>
                <a:srgbClr val="B13F9A"/>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B13F9A"/>
                </a:solidFill>
              </a:rPr>
              <a:pPr/>
              <a:t>‹#›</a:t>
            </a:fld>
            <a:endParaRPr lang="tr-TR" dirty="0">
              <a:solidFill>
                <a:srgbClr val="B13F9A"/>
              </a:solidFill>
            </a:endParaRPr>
          </a:p>
        </p:txBody>
      </p:sp>
    </p:spTree>
    <p:extLst>
      <p:ext uri="{BB962C8B-B14F-4D97-AF65-F5344CB8AC3E}">
        <p14:creationId xmlns:p14="http://schemas.microsoft.com/office/powerpoint/2010/main" val="3433109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422401" y="2821840"/>
            <a:ext cx="8340651"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422401" y="1905858"/>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A23720DD-5B6D-40BF-8493-A6B52D484E6B}" type="datetimeFigureOut">
              <a:rPr lang="tr-TR" smtClean="0">
                <a:solidFill>
                  <a:srgbClr val="B13F9A"/>
                </a:solidFill>
              </a:rPr>
              <a:pPr/>
              <a:t>9.10.2024</a:t>
            </a:fld>
            <a:endParaRPr lang="tr-TR" dirty="0">
              <a:solidFill>
                <a:srgbClr val="B13F9A"/>
              </a:solidFill>
            </a:endParaRPr>
          </a:p>
        </p:txBody>
      </p:sp>
      <p:sp>
        <p:nvSpPr>
          <p:cNvPr id="5" name="Altbilgi Yer Tutucusu 4"/>
          <p:cNvSpPr>
            <a:spLocks noGrp="1"/>
          </p:cNvSpPr>
          <p:nvPr>
            <p:ph type="ftr" sz="quarter" idx="11"/>
          </p:nvPr>
        </p:nvSpPr>
        <p:spPr>
          <a:xfrm>
            <a:off x="2313811" y="6556811"/>
            <a:ext cx="3860800" cy="228600"/>
          </a:xfrm>
        </p:spPr>
        <p:txBody>
          <a:bodyPr bIns="0" anchor="b"/>
          <a:lstStyle>
            <a:lvl1pPr>
              <a:defRPr>
                <a:solidFill>
                  <a:schemeClr val="tx2"/>
                </a:solidFill>
              </a:defRPr>
            </a:lvl1pPr>
            <a:extLst/>
          </a:lstStyle>
          <a:p>
            <a:endParaRPr lang="tr-TR" dirty="0">
              <a:solidFill>
                <a:srgbClr val="B13F9A"/>
              </a:solidFill>
            </a:endParaRPr>
          </a:p>
        </p:txBody>
      </p:sp>
      <p:sp>
        <p:nvSpPr>
          <p:cNvPr id="6" name="Slayt Numarası Yer Tutucusu 5"/>
          <p:cNvSpPr>
            <a:spLocks noGrp="1"/>
          </p:cNvSpPr>
          <p:nvPr>
            <p:ph type="sldNum" sz="quarter" idx="12"/>
          </p:nvPr>
        </p:nvSpPr>
        <p:spPr>
          <a:xfrm>
            <a:off x="8978603" y="6555112"/>
            <a:ext cx="784448" cy="228600"/>
          </a:xfrm>
        </p:spPr>
        <p:txBody>
          <a:bodyPr/>
          <a:lstStyle/>
          <a:p>
            <a:fld id="{F302176B-0E47-46AC-8F43-DAB4B8A37D06}" type="slidenum">
              <a:rPr lang="tr-TR" smtClean="0">
                <a:solidFill>
                  <a:srgbClr val="B13F9A"/>
                </a:solidFill>
              </a:rPr>
              <a:pPr/>
              <a:t>‹#›</a:t>
            </a:fld>
            <a:endParaRPr lang="tr-TR" dirty="0">
              <a:solidFill>
                <a:srgbClr val="B13F9A"/>
              </a:solidFill>
            </a:endParaRPr>
          </a:p>
        </p:txBody>
      </p:sp>
    </p:spTree>
    <p:extLst>
      <p:ext uri="{BB962C8B-B14F-4D97-AF65-F5344CB8AC3E}">
        <p14:creationId xmlns:p14="http://schemas.microsoft.com/office/powerpoint/2010/main" val="14269931"/>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20040"/>
            <a:ext cx="9656064" cy="1143000"/>
          </a:xfrm>
        </p:spPr>
        <p:txBody>
          <a:bodyPr/>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609600" y="1600206"/>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571744" y="1600206"/>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B13F9A"/>
                </a:solidFill>
              </a:rPr>
              <a:pPr/>
              <a:t>9.10.2024</a:t>
            </a:fld>
            <a:endParaRPr lang="tr-TR" dirty="0">
              <a:solidFill>
                <a:srgbClr val="B13F9A"/>
              </a:solidFill>
            </a:endParaRPr>
          </a:p>
        </p:txBody>
      </p:sp>
      <p:sp>
        <p:nvSpPr>
          <p:cNvPr id="6" name="Altbilgi Yer Tutucusu 5"/>
          <p:cNvSpPr>
            <a:spLocks noGrp="1"/>
          </p:cNvSpPr>
          <p:nvPr>
            <p:ph type="ftr" sz="quarter" idx="11"/>
          </p:nvPr>
        </p:nvSpPr>
        <p:spPr/>
        <p:txBody>
          <a:bodyPr/>
          <a:lstStyle/>
          <a:p>
            <a:endParaRPr lang="tr-TR" dirty="0">
              <a:solidFill>
                <a:srgbClr val="B13F9A"/>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B13F9A"/>
                </a:solidFill>
              </a:rPr>
              <a:pPr/>
              <a:t>‹#›</a:t>
            </a:fld>
            <a:endParaRPr lang="tr-TR" dirty="0">
              <a:solidFill>
                <a:srgbClr val="B13F9A"/>
              </a:solidFill>
            </a:endParaRPr>
          </a:p>
        </p:txBody>
      </p:sp>
    </p:spTree>
    <p:extLst>
      <p:ext uri="{BB962C8B-B14F-4D97-AF65-F5344CB8AC3E}">
        <p14:creationId xmlns:p14="http://schemas.microsoft.com/office/powerpoint/2010/main" val="1550980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20040"/>
            <a:ext cx="9656064"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9600" y="1711843"/>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5571744" y="1711843"/>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solidFill>
                  <a:srgbClr val="B13F9A"/>
                </a:solidFill>
              </a:rPr>
              <a:pPr/>
              <a:t>9.10.2024</a:t>
            </a:fld>
            <a:endParaRPr lang="tr-TR" dirty="0">
              <a:solidFill>
                <a:srgbClr val="B13F9A"/>
              </a:solidFill>
            </a:endParaRPr>
          </a:p>
        </p:txBody>
      </p:sp>
      <p:sp>
        <p:nvSpPr>
          <p:cNvPr id="8" name="Altbilgi Yer Tutucusu 7"/>
          <p:cNvSpPr>
            <a:spLocks noGrp="1"/>
          </p:cNvSpPr>
          <p:nvPr>
            <p:ph type="ftr" sz="quarter" idx="11"/>
          </p:nvPr>
        </p:nvSpPr>
        <p:spPr/>
        <p:txBody>
          <a:bodyPr/>
          <a:lstStyle/>
          <a:p>
            <a:endParaRPr lang="tr-TR" dirty="0">
              <a:solidFill>
                <a:srgbClr val="B13F9A"/>
              </a:solidFill>
            </a:endParaRPr>
          </a:p>
        </p:txBody>
      </p:sp>
      <p:sp>
        <p:nvSpPr>
          <p:cNvPr id="9" name="Slayt Numarası Yer Tutucusu 8"/>
          <p:cNvSpPr>
            <a:spLocks noGrp="1"/>
          </p:cNvSpPr>
          <p:nvPr>
            <p:ph type="sldNum" sz="quarter" idx="12"/>
          </p:nvPr>
        </p:nvSpPr>
        <p:spPr/>
        <p:txBody>
          <a:bodyPr/>
          <a:lstStyle/>
          <a:p>
            <a:fld id="{F302176B-0E47-46AC-8F43-DAB4B8A37D06}" type="slidenum">
              <a:rPr lang="tr-TR" smtClean="0">
                <a:solidFill>
                  <a:srgbClr val="B13F9A"/>
                </a:solidFill>
              </a:rPr>
              <a:pPr/>
              <a:t>‹#›</a:t>
            </a:fld>
            <a:endParaRPr lang="tr-TR" dirty="0">
              <a:solidFill>
                <a:srgbClr val="B13F9A"/>
              </a:solidFill>
            </a:endParaRPr>
          </a:p>
        </p:txBody>
      </p:sp>
    </p:spTree>
    <p:extLst>
      <p:ext uri="{BB962C8B-B14F-4D97-AF65-F5344CB8AC3E}">
        <p14:creationId xmlns:p14="http://schemas.microsoft.com/office/powerpoint/2010/main" val="104936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82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pPr/>
              <a:t>9.10.2024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8232286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20040"/>
            <a:ext cx="9656064" cy="1143000"/>
          </a:xfrm>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solidFill>
                  <a:srgbClr val="B13F9A"/>
                </a:solidFill>
              </a:rPr>
              <a:pPr/>
              <a:t>9.10.2024</a:t>
            </a:fld>
            <a:endParaRPr lang="tr-TR" dirty="0">
              <a:solidFill>
                <a:srgbClr val="B13F9A"/>
              </a:solidFill>
            </a:endParaRPr>
          </a:p>
        </p:txBody>
      </p:sp>
      <p:sp>
        <p:nvSpPr>
          <p:cNvPr id="4" name="Altbilgi Yer Tutucusu 3"/>
          <p:cNvSpPr>
            <a:spLocks noGrp="1"/>
          </p:cNvSpPr>
          <p:nvPr>
            <p:ph type="ftr" sz="quarter" idx="11"/>
          </p:nvPr>
        </p:nvSpPr>
        <p:spPr/>
        <p:txBody>
          <a:bodyPr/>
          <a:lstStyle/>
          <a:p>
            <a:endParaRPr lang="tr-TR" dirty="0">
              <a:solidFill>
                <a:srgbClr val="B13F9A"/>
              </a:solidFill>
            </a:endParaRPr>
          </a:p>
        </p:txBody>
      </p:sp>
      <p:sp>
        <p:nvSpPr>
          <p:cNvPr id="5" name="Slayt Numarası Yer Tutucusu 4"/>
          <p:cNvSpPr>
            <a:spLocks noGrp="1"/>
          </p:cNvSpPr>
          <p:nvPr>
            <p:ph type="sldNum" sz="quarter" idx="12"/>
          </p:nvPr>
        </p:nvSpPr>
        <p:spPr/>
        <p:txBody>
          <a:bodyPr/>
          <a:lstStyle/>
          <a:p>
            <a:fld id="{F302176B-0E47-46AC-8F43-DAB4B8A37D06}" type="slidenum">
              <a:rPr lang="tr-TR" smtClean="0">
                <a:solidFill>
                  <a:srgbClr val="B13F9A"/>
                </a:solidFill>
              </a:rPr>
              <a:pPr/>
              <a:t>‹#›</a:t>
            </a:fld>
            <a:endParaRPr lang="tr-TR" dirty="0">
              <a:solidFill>
                <a:srgbClr val="B13F9A"/>
              </a:solidFill>
            </a:endParaRPr>
          </a:p>
        </p:txBody>
      </p:sp>
    </p:spTree>
    <p:extLst>
      <p:ext uri="{BB962C8B-B14F-4D97-AF65-F5344CB8AC3E}">
        <p14:creationId xmlns:p14="http://schemas.microsoft.com/office/powerpoint/2010/main" val="32946009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A23720DD-5B6D-40BF-8493-A6B52D484E6B}" type="datetimeFigureOut">
              <a:rPr lang="tr-TR" smtClean="0">
                <a:solidFill>
                  <a:srgbClr val="B13F9A"/>
                </a:solidFill>
              </a:rPr>
              <a:pPr/>
              <a:t>9.10.2024</a:t>
            </a:fld>
            <a:endParaRPr lang="tr-TR" dirty="0">
              <a:solidFill>
                <a:srgbClr val="B13F9A"/>
              </a:solidFill>
            </a:endParaRP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dirty="0">
              <a:solidFill>
                <a:srgbClr val="B13F9A"/>
              </a:solidFill>
            </a:endParaRP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srgbClr val="B13F9A"/>
                </a:solidFill>
              </a:rPr>
              <a:pPr/>
              <a:t>‹#›</a:t>
            </a:fld>
            <a:endParaRPr lang="tr-TR" dirty="0">
              <a:solidFill>
                <a:srgbClr val="B13F9A"/>
              </a:solidFill>
            </a:endParaRPr>
          </a:p>
        </p:txBody>
      </p:sp>
    </p:spTree>
    <p:extLst>
      <p:ext uri="{BB962C8B-B14F-4D97-AF65-F5344CB8AC3E}">
        <p14:creationId xmlns:p14="http://schemas.microsoft.com/office/powerpoint/2010/main" val="31934052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09600" y="1497416"/>
            <a:ext cx="7863840" cy="602512"/>
          </a:xfrm>
        </p:spPr>
        <p:txBody>
          <a:bodyPr rot="0" spcFirstLastPara="0" vertOverflow="overflow" horzOverflow="overflow" vert="horz" wrap="square" lIns="45706"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609600" y="2133601"/>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B13F9A"/>
                </a:solidFill>
              </a:rPr>
              <a:pPr/>
              <a:t>9.10.2024</a:t>
            </a:fld>
            <a:endParaRPr lang="tr-TR" dirty="0">
              <a:solidFill>
                <a:srgbClr val="B13F9A"/>
              </a:solidFill>
            </a:endParaRPr>
          </a:p>
        </p:txBody>
      </p:sp>
      <p:sp>
        <p:nvSpPr>
          <p:cNvPr id="6" name="Altbilgi Yer Tutucusu 5"/>
          <p:cNvSpPr>
            <a:spLocks noGrp="1"/>
          </p:cNvSpPr>
          <p:nvPr>
            <p:ph type="ftr" sz="quarter" idx="11"/>
          </p:nvPr>
        </p:nvSpPr>
        <p:spPr/>
        <p:txBody>
          <a:bodyPr/>
          <a:lstStyle/>
          <a:p>
            <a:endParaRPr lang="tr-TR" dirty="0">
              <a:solidFill>
                <a:srgbClr val="B13F9A"/>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B13F9A"/>
                </a:solidFill>
              </a:rPr>
              <a:pPr/>
              <a:t>‹#›</a:t>
            </a:fld>
            <a:endParaRPr lang="tr-TR" dirty="0">
              <a:solidFill>
                <a:srgbClr val="B13F9A"/>
              </a:solidFill>
            </a:endParaRPr>
          </a:p>
        </p:txBody>
      </p:sp>
    </p:spTree>
    <p:extLst>
      <p:ext uri="{BB962C8B-B14F-4D97-AF65-F5344CB8AC3E}">
        <p14:creationId xmlns:p14="http://schemas.microsoft.com/office/powerpoint/2010/main" val="10796539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797299" y="1005526"/>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10" tIns="45706" rIns="91410" bIns="45706" rtlCol="0" anchor="ctr"/>
          <a:lstStyle/>
          <a:p>
            <a:pPr algn="ctr" defTabSz="914116"/>
            <a:endParaRPr lang="en-US" dirty="0">
              <a:solidFill>
                <a:prstClr val="white"/>
              </a:solidFill>
            </a:endParaRPr>
          </a:p>
        </p:txBody>
      </p:sp>
      <p:sp>
        <p:nvSpPr>
          <p:cNvPr id="9" name="Dikdörtgen 8"/>
          <p:cNvSpPr/>
          <p:nvPr/>
        </p:nvSpPr>
        <p:spPr>
          <a:xfrm rot="21420000">
            <a:off x="795707" y="999674"/>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91410" tIns="45706" rIns="91410" bIns="45706" rtlCol="0" anchor="ctr"/>
          <a:lstStyle/>
          <a:p>
            <a:pPr algn="ctr" defTabSz="914116"/>
            <a:endParaRPr lang="en-US" dirty="0">
              <a:solidFill>
                <a:prstClr val="white"/>
              </a:solidFill>
            </a:endParaRPr>
          </a:p>
        </p:txBody>
      </p:sp>
      <p:sp>
        <p:nvSpPr>
          <p:cNvPr id="2" name="Başlık 1"/>
          <p:cNvSpPr>
            <a:spLocks noGrp="1"/>
          </p:cNvSpPr>
          <p:nvPr>
            <p:ph type="title"/>
          </p:nvPr>
        </p:nvSpPr>
        <p:spPr>
          <a:xfrm>
            <a:off x="7185464" y="1143003"/>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7185464" y="3283634"/>
            <a:ext cx="4572000" cy="1920240"/>
          </a:xfrm>
        </p:spPr>
        <p:txBody>
          <a:bodyPr rot="0" spcFirstLastPara="0" vertOverflow="overflow" horzOverflow="overflow" vert="horz" wrap="square" lIns="82270"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solidFill>
                  <a:srgbClr val="F4E7ED"/>
                </a:solidFill>
              </a:rPr>
              <a:pPr/>
              <a:t>9.10.2024</a:t>
            </a:fld>
            <a:endParaRPr lang="tr-TR" dirty="0">
              <a:solidFill>
                <a:srgbClr val="F4E7ED"/>
              </a:solidFill>
            </a:endParaRPr>
          </a:p>
        </p:txBody>
      </p:sp>
      <p:sp>
        <p:nvSpPr>
          <p:cNvPr id="6" name="Altbilgi Yer Tutucusu 5"/>
          <p:cNvSpPr>
            <a:spLocks noGrp="1"/>
          </p:cNvSpPr>
          <p:nvPr>
            <p:ph type="ftr" sz="quarter" idx="11"/>
          </p:nvPr>
        </p:nvSpPr>
        <p:spPr/>
        <p:txBody>
          <a:bodyPr/>
          <a:lstStyle/>
          <a:p>
            <a:endParaRPr lang="tr-TR" dirty="0">
              <a:solidFill>
                <a:srgbClr val="F4E7ED"/>
              </a:solidFill>
            </a:endParaRPr>
          </a:p>
        </p:txBody>
      </p:sp>
      <p:sp>
        <p:nvSpPr>
          <p:cNvPr id="7" name="Slayt Numarası Yer Tutucusu 6"/>
          <p:cNvSpPr>
            <a:spLocks noGrp="1"/>
          </p:cNvSpPr>
          <p:nvPr>
            <p:ph type="sldNum" sz="quarter" idx="12"/>
          </p:nvPr>
        </p:nvSpPr>
        <p:spPr/>
        <p:txBody>
          <a:bodyPr/>
          <a:lstStyle/>
          <a:p>
            <a:fld id="{F302176B-0E47-46AC-8F43-DAB4B8A37D06}" type="slidenum">
              <a:rPr lang="tr-TR" smtClean="0">
                <a:solidFill>
                  <a:srgbClr val="F4E7ED"/>
                </a:solidFill>
              </a:rPr>
              <a:pPr/>
              <a:t>‹#›</a:t>
            </a:fld>
            <a:endParaRPr lang="tr-TR" dirty="0">
              <a:solidFill>
                <a:srgbClr val="F4E7ED"/>
              </a:solidFill>
            </a:endParaRPr>
          </a:p>
        </p:txBody>
      </p:sp>
      <p:sp>
        <p:nvSpPr>
          <p:cNvPr id="10" name="Resim Yer Tutucusu 9"/>
          <p:cNvSpPr>
            <a:spLocks noGrp="1"/>
          </p:cNvSpPr>
          <p:nvPr>
            <p:ph type="pic" idx="1"/>
          </p:nvPr>
        </p:nvSpPr>
        <p:spPr>
          <a:xfrm>
            <a:off x="884909" y="1041004"/>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dirty="0" smtClean="0"/>
              <a:t>Resim eklemek için simgeyi tıklatın</a:t>
            </a:r>
            <a:endParaRPr kumimoji="0" lang="en-US" dirty="0"/>
          </a:p>
        </p:txBody>
      </p:sp>
    </p:spTree>
    <p:extLst>
      <p:ext uri="{BB962C8B-B14F-4D97-AF65-F5344CB8AC3E}">
        <p14:creationId xmlns:p14="http://schemas.microsoft.com/office/powerpoint/2010/main" val="1042092670"/>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solidFill>
                  <a:srgbClr val="B13F9A"/>
                </a:solidFill>
              </a:rPr>
              <a:pPr/>
              <a:t>9.10.2024</a:t>
            </a:fld>
            <a:endParaRPr lang="tr-TR" dirty="0">
              <a:solidFill>
                <a:srgbClr val="B13F9A"/>
              </a:solidFill>
            </a:endParaRPr>
          </a:p>
        </p:txBody>
      </p:sp>
      <p:sp>
        <p:nvSpPr>
          <p:cNvPr id="5" name="Altbilgi Yer Tutucusu 4"/>
          <p:cNvSpPr>
            <a:spLocks noGrp="1"/>
          </p:cNvSpPr>
          <p:nvPr>
            <p:ph type="ftr" sz="quarter" idx="11"/>
          </p:nvPr>
        </p:nvSpPr>
        <p:spPr/>
        <p:txBody>
          <a:bodyPr/>
          <a:lstStyle/>
          <a:p>
            <a:endParaRPr lang="tr-TR" dirty="0">
              <a:solidFill>
                <a:srgbClr val="B13F9A"/>
              </a:solidFill>
            </a:endParaRP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rgbClr val="B13F9A"/>
                </a:solidFill>
              </a:rPr>
              <a:pPr/>
              <a:t>‹#›</a:t>
            </a:fld>
            <a:endParaRPr lang="tr-TR" dirty="0">
              <a:solidFill>
                <a:srgbClr val="B13F9A"/>
              </a:solidFill>
            </a:endParaRPr>
          </a:p>
        </p:txBody>
      </p:sp>
    </p:spTree>
    <p:extLst>
      <p:ext uri="{BB962C8B-B14F-4D97-AF65-F5344CB8AC3E}">
        <p14:creationId xmlns:p14="http://schemas.microsoft.com/office/powerpoint/2010/main" val="38380416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37600" y="275813"/>
            <a:ext cx="2032000" cy="5851525"/>
          </a:xfrm>
        </p:spPr>
        <p:txBody>
          <a:bodyPr vert="eaVert" ancho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5500"/>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5657088" y="6557946"/>
            <a:ext cx="2669952" cy="226902"/>
          </a:xfrm>
        </p:spPr>
        <p:txBody>
          <a:bodyPr/>
          <a:lstStyle/>
          <a:p>
            <a:fld id="{A23720DD-5B6D-40BF-8493-A6B52D484E6B}" type="datetimeFigureOut">
              <a:rPr lang="tr-TR" smtClean="0">
                <a:solidFill>
                  <a:srgbClr val="B13F9A"/>
                </a:solidFill>
              </a:rPr>
              <a:pPr/>
              <a:t>9.10.2024</a:t>
            </a:fld>
            <a:endParaRPr lang="tr-TR" dirty="0">
              <a:solidFill>
                <a:srgbClr val="B13F9A"/>
              </a:solidFill>
            </a:endParaRPr>
          </a:p>
        </p:txBody>
      </p:sp>
      <p:sp>
        <p:nvSpPr>
          <p:cNvPr id="5" name="Altbilgi Yer Tutucusu 4"/>
          <p:cNvSpPr>
            <a:spLocks noGrp="1"/>
          </p:cNvSpPr>
          <p:nvPr>
            <p:ph type="ftr" sz="quarter" idx="11"/>
          </p:nvPr>
        </p:nvSpPr>
        <p:spPr>
          <a:xfrm>
            <a:off x="609600" y="6556248"/>
            <a:ext cx="4876800" cy="228600"/>
          </a:xfrm>
        </p:spPr>
        <p:txBody>
          <a:bodyPr/>
          <a:lstStyle/>
          <a:p>
            <a:endParaRPr lang="tr-TR" dirty="0">
              <a:solidFill>
                <a:srgbClr val="B13F9A"/>
              </a:solidFill>
            </a:endParaRPr>
          </a:p>
        </p:txBody>
      </p:sp>
      <p:sp>
        <p:nvSpPr>
          <p:cNvPr id="6" name="Slayt Numarası Yer Tutucusu 5"/>
          <p:cNvSpPr>
            <a:spLocks noGrp="1"/>
          </p:cNvSpPr>
          <p:nvPr>
            <p:ph type="sldNum" sz="quarter" idx="12"/>
          </p:nvPr>
        </p:nvSpPr>
        <p:spPr>
          <a:xfrm>
            <a:off x="8339328" y="6553203"/>
            <a:ext cx="784448" cy="228600"/>
          </a:xfrm>
        </p:spPr>
        <p:txBody>
          <a:bodyPr/>
          <a:lstStyle>
            <a:lvl1pPr>
              <a:defRPr>
                <a:solidFill>
                  <a:schemeClr val="tx2"/>
                </a:solidFill>
              </a:defRPr>
            </a:lvl1pPr>
            <a:extLst/>
          </a:lstStyle>
          <a:p>
            <a:fld id="{F302176B-0E47-46AC-8F43-DAB4B8A37D06}" type="slidenum">
              <a:rPr lang="tr-TR" smtClean="0">
                <a:solidFill>
                  <a:srgbClr val="B13F9A"/>
                </a:solidFill>
              </a:rPr>
              <a:pPr/>
              <a:t>‹#›</a:t>
            </a:fld>
            <a:endParaRPr lang="tr-TR" dirty="0">
              <a:solidFill>
                <a:srgbClr val="B13F9A"/>
              </a:solidFill>
            </a:endParaRPr>
          </a:p>
        </p:txBody>
      </p:sp>
    </p:spTree>
    <p:extLst>
      <p:ext uri="{BB962C8B-B14F-4D97-AF65-F5344CB8AC3E}">
        <p14:creationId xmlns:p14="http://schemas.microsoft.com/office/powerpoint/2010/main" val="3862524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90367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7" name="Title 6"/>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52116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8063815"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3492540"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7479321" y="4075021"/>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51204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6" name="Footer Placeholder 5"/>
          <p:cNvSpPr>
            <a:spLocks noGrp="1"/>
          </p:cNvSpPr>
          <p:nvPr>
            <p:ph type="ftr" sz="quarter" idx="11"/>
          </p:nvPr>
        </p:nvSpPr>
        <p:spPr/>
        <p:txBody>
          <a:bodyPr/>
          <a:lstStyle/>
          <a:p>
            <a:endParaRPr lang="tr-TR">
              <a:solidFill>
                <a:srgbClr val="000000"/>
              </a:solidFill>
            </a:endParaRPr>
          </a:p>
        </p:txBody>
      </p:sp>
      <p:sp>
        <p:nvSpPr>
          <p:cNvPr id="7" name="Slide Number Placeholder 6"/>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04203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827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pPr/>
              <a:t>9.10.2024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18814466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03116" y="3429847"/>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7" y="3429847"/>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8" name="Footer Placeholder 7"/>
          <p:cNvSpPr>
            <a:spLocks noGrp="1"/>
          </p:cNvSpPr>
          <p:nvPr>
            <p:ph type="ftr" sz="quarter" idx="11"/>
          </p:nvPr>
        </p:nvSpPr>
        <p:spPr/>
        <p:txBody>
          <a:bodyPr/>
          <a:lstStyle/>
          <a:p>
            <a:endParaRPr lang="tr-TR">
              <a:solidFill>
                <a:srgbClr val="000000"/>
              </a:solidFill>
            </a:endParaRPr>
          </a:p>
        </p:txBody>
      </p:sp>
      <p:sp>
        <p:nvSpPr>
          <p:cNvPr id="9" name="Slide Number Placeholder 8"/>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326256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4" name="Footer Placeholder 3"/>
          <p:cNvSpPr>
            <a:spLocks noGrp="1"/>
          </p:cNvSpPr>
          <p:nvPr>
            <p:ph type="ftr" sz="quarter" idx="11"/>
          </p:nvPr>
        </p:nvSpPr>
        <p:spPr/>
        <p:txBody>
          <a:bodyPr/>
          <a:lstStyle/>
          <a:p>
            <a:endParaRPr lang="tr-TR">
              <a:solidFill>
                <a:srgbClr val="000000"/>
              </a:solidFill>
            </a:endParaRPr>
          </a:p>
        </p:txBody>
      </p:sp>
      <p:sp>
        <p:nvSpPr>
          <p:cNvPr id="5" name="Slide Number Placeholder 4"/>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54426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3" name="Footer Placeholder 2"/>
          <p:cNvSpPr>
            <a:spLocks noGrp="1"/>
          </p:cNvSpPr>
          <p:nvPr>
            <p:ph type="ftr" sz="quarter" idx="11"/>
          </p:nvPr>
        </p:nvSpPr>
        <p:spPr/>
        <p:txBody>
          <a:bodyPr/>
          <a:lstStyle/>
          <a:p>
            <a:endParaRPr lang="tr-TR">
              <a:solidFill>
                <a:srgbClr val="000000"/>
              </a:solidFill>
            </a:endParaRPr>
          </a:p>
        </p:txBody>
      </p:sp>
      <p:sp>
        <p:nvSpPr>
          <p:cNvPr id="4" name="Slide Number Placeholder 3"/>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423400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6" name="Footer Placeholder 5"/>
          <p:cNvSpPr>
            <a:spLocks noGrp="1"/>
          </p:cNvSpPr>
          <p:nvPr>
            <p:ph type="ftr" sz="quarter" idx="11"/>
          </p:nvPr>
        </p:nvSpPr>
        <p:spPr/>
        <p:txBody>
          <a:bodyPr/>
          <a:lstStyle/>
          <a:p>
            <a:endParaRPr lang="tr-TR">
              <a:solidFill>
                <a:srgbClr val="000000"/>
              </a:solidFill>
            </a:endParaRPr>
          </a:p>
        </p:txBody>
      </p:sp>
      <p:sp>
        <p:nvSpPr>
          <p:cNvPr id="7" name="Slide Number Placeholder 6"/>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4" name="Text Placeholder 3"/>
          <p:cNvSpPr>
            <a:spLocks noGrp="1"/>
          </p:cNvSpPr>
          <p:nvPr>
            <p:ph type="body" sz="half" idx="2"/>
          </p:nvPr>
        </p:nvSpPr>
        <p:spPr>
          <a:xfrm>
            <a:off x="1219200" y="3582247"/>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58387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6499438" y="338667"/>
            <a:ext cx="5083527"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491676"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6" name="Footer Placeholder 5"/>
          <p:cNvSpPr>
            <a:spLocks noGrp="1"/>
          </p:cNvSpPr>
          <p:nvPr>
            <p:ph type="ftr" sz="quarter" idx="11"/>
          </p:nvPr>
        </p:nvSpPr>
        <p:spPr/>
        <p:txBody>
          <a:bodyPr/>
          <a:lstStyle/>
          <a:p>
            <a:endParaRPr lang="tr-TR">
              <a:solidFill>
                <a:srgbClr val="000000"/>
              </a:solidFill>
            </a:endParaRPr>
          </a:p>
        </p:txBody>
      </p:sp>
      <p:sp>
        <p:nvSpPr>
          <p:cNvPr id="7" name="Slide Number Placeholder 6"/>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extLst>
      <p:ext uri="{BB962C8B-B14F-4D97-AF65-F5344CB8AC3E}">
        <p14:creationId xmlns:p14="http://schemas.microsoft.com/office/powerpoint/2010/main" val="387899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97835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50322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207628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
        <p:nvSpPr>
          <p:cNvPr id="7" name="Title 6"/>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70626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8063814"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3492540"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7479321" y="4075019"/>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11"/>
          </p:nvPr>
        </p:nvSpPr>
        <p:spPr/>
        <p:txBody>
          <a:bodyPr/>
          <a:lstStyle/>
          <a:p>
            <a:endParaRPr lang="tr-TR">
              <a:solidFill>
                <a:srgbClr val="000000"/>
              </a:solidFill>
            </a:endParaRPr>
          </a:p>
        </p:txBody>
      </p:sp>
      <p:sp>
        <p:nvSpPr>
          <p:cNvPr id="6" name="Slide Number Placeholder 5"/>
          <p:cNvSpPr>
            <a:spLocks noGrp="1"/>
          </p:cNvSpPr>
          <p:nvPr>
            <p:ph type="sldNum" sz="quarter" idx="12"/>
          </p:nvPr>
        </p:nvSpPr>
        <p:spPr/>
        <p:txBody>
          <a:bodyPr/>
          <a:lstStyle/>
          <a:p>
            <a:fld id="{B6788D38-11DD-4A92-BB8F-9C76C92E2A8D}" type="slidenum">
              <a:rPr lang="tr-TR" smtClean="0">
                <a:solidFill>
                  <a:srgbClr val="000000"/>
                </a:solidFill>
              </a:rPr>
              <a:pPr/>
              <a:t>‹#›</a:t>
            </a:fld>
            <a:endParaRPr lang="tr-TR">
              <a:solidFill>
                <a:srgbClr val="000000"/>
              </a:solidFill>
            </a:endParaRPr>
          </a:p>
        </p:txBody>
      </p:sp>
    </p:spTree>
    <p:extLst>
      <p:ext uri="{BB962C8B-B14F-4D97-AF65-F5344CB8AC3E}">
        <p14:creationId xmlns:p14="http://schemas.microsoft.com/office/powerpoint/2010/main" val="159175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9.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13.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4.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theme" Target="../theme/theme16.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theme" Target="../theme/theme1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theme" Target="../theme/theme18.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19.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heme" Target="../theme/theme20.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theme" Target="../theme/theme21.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theme" Target="../theme/theme2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theme" Target="../theme/theme23.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theme" Target="../theme/theme24.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theme" Target="../theme/theme25.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theme" Target="../theme/theme26.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theme" Target="../theme/theme2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theme" Target="../theme/theme28.xml"/><Relationship Id="rId3" Type="http://schemas.openxmlformats.org/officeDocument/2006/relationships/slideLayout" Target="../slideLayouts/slideLayout324.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5" Type="http://schemas.openxmlformats.org/officeDocument/2006/relationships/slideLayout" Target="../slideLayouts/slideLayout326.xml"/><Relationship Id="rId10" Type="http://schemas.openxmlformats.org/officeDocument/2006/relationships/slideLayout" Target="../slideLayouts/slideLayout331.xml"/><Relationship Id="rId4" Type="http://schemas.openxmlformats.org/officeDocument/2006/relationships/slideLayout" Target="../slideLayouts/slideLayout325.xml"/><Relationship Id="rId9" Type="http://schemas.openxmlformats.org/officeDocument/2006/relationships/slideLayout" Target="../slideLayouts/slideLayout33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theme" Target="../theme/theme29.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slideLayout" Target="../slideLayouts/slideLayout345.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theme" Target="../theme/theme30.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2" Type="http://schemas.openxmlformats.org/officeDocument/2006/relationships/slideLayout" Target="../slideLayouts/slideLayout347.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5.xml"/><Relationship Id="rId13" Type="http://schemas.openxmlformats.org/officeDocument/2006/relationships/theme" Target="../theme/theme31.xml"/><Relationship Id="rId3" Type="http://schemas.openxmlformats.org/officeDocument/2006/relationships/slideLayout" Target="../slideLayouts/slideLayout360.xml"/><Relationship Id="rId7" Type="http://schemas.openxmlformats.org/officeDocument/2006/relationships/slideLayout" Target="../slideLayouts/slideLayout364.xml"/><Relationship Id="rId12" Type="http://schemas.openxmlformats.org/officeDocument/2006/relationships/slideLayout" Target="../slideLayouts/slideLayout369.xml"/><Relationship Id="rId2" Type="http://schemas.openxmlformats.org/officeDocument/2006/relationships/slideLayout" Target="../slideLayouts/slideLayout359.xm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5" Type="http://schemas.openxmlformats.org/officeDocument/2006/relationships/slideLayout" Target="../slideLayouts/slideLayout362.xml"/><Relationship Id="rId10" Type="http://schemas.openxmlformats.org/officeDocument/2006/relationships/slideLayout" Target="../slideLayouts/slideLayout367.xml"/><Relationship Id="rId4" Type="http://schemas.openxmlformats.org/officeDocument/2006/relationships/slideLayout" Target="../slideLayouts/slideLayout361.xml"/><Relationship Id="rId9" Type="http://schemas.openxmlformats.org/officeDocument/2006/relationships/slideLayout" Target="../slideLayouts/slideLayout366.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77.xml"/><Relationship Id="rId13" Type="http://schemas.openxmlformats.org/officeDocument/2006/relationships/theme" Target="../theme/theme32.xml"/><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slideLayout" Target="../slideLayouts/slideLayout381.xml"/><Relationship Id="rId2" Type="http://schemas.openxmlformats.org/officeDocument/2006/relationships/slideLayout" Target="../slideLayouts/slideLayout371.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0" Type="http://schemas.openxmlformats.org/officeDocument/2006/relationships/slideLayout" Target="../slideLayouts/slideLayout379.xml"/><Relationship Id="rId4" Type="http://schemas.openxmlformats.org/officeDocument/2006/relationships/slideLayout" Target="../slideLayouts/slideLayout373.xml"/><Relationship Id="rId9" Type="http://schemas.openxmlformats.org/officeDocument/2006/relationships/slideLayout" Target="../slideLayouts/slideLayout378.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theme" Target="../theme/theme33.xml"/><Relationship Id="rId3" Type="http://schemas.openxmlformats.org/officeDocument/2006/relationships/slideLayout" Target="../slideLayouts/slideLayout384.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2" Type="http://schemas.openxmlformats.org/officeDocument/2006/relationships/slideLayout" Target="../slideLayouts/slideLayout383.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5" Type="http://schemas.openxmlformats.org/officeDocument/2006/relationships/slideLayout" Target="../slideLayouts/slideLayout386.xml"/><Relationship Id="rId10" Type="http://schemas.openxmlformats.org/officeDocument/2006/relationships/slideLayout" Target="../slideLayouts/slideLayout391.xml"/><Relationship Id="rId4" Type="http://schemas.openxmlformats.org/officeDocument/2006/relationships/slideLayout" Target="../slideLayouts/slideLayout385.xml"/><Relationship Id="rId9" Type="http://schemas.openxmlformats.org/officeDocument/2006/relationships/slideLayout" Target="../slideLayouts/slideLayout39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1.xml"/><Relationship Id="rId13" Type="http://schemas.openxmlformats.org/officeDocument/2006/relationships/theme" Target="../theme/theme34.xml"/><Relationship Id="rId3" Type="http://schemas.openxmlformats.org/officeDocument/2006/relationships/slideLayout" Target="../slideLayouts/slideLayout396.xml"/><Relationship Id="rId7" Type="http://schemas.openxmlformats.org/officeDocument/2006/relationships/slideLayout" Target="../slideLayouts/slideLayout400.xml"/><Relationship Id="rId12" Type="http://schemas.openxmlformats.org/officeDocument/2006/relationships/slideLayout" Target="../slideLayouts/slideLayout405.xml"/><Relationship Id="rId2" Type="http://schemas.openxmlformats.org/officeDocument/2006/relationships/slideLayout" Target="../slideLayouts/slideLayout395.xml"/><Relationship Id="rId1" Type="http://schemas.openxmlformats.org/officeDocument/2006/relationships/slideLayout" Target="../slideLayouts/slideLayout394.xml"/><Relationship Id="rId6" Type="http://schemas.openxmlformats.org/officeDocument/2006/relationships/slideLayout" Target="../slideLayouts/slideLayout399.xml"/><Relationship Id="rId11" Type="http://schemas.openxmlformats.org/officeDocument/2006/relationships/slideLayout" Target="../slideLayouts/slideLayout404.xml"/><Relationship Id="rId5" Type="http://schemas.openxmlformats.org/officeDocument/2006/relationships/slideLayout" Target="../slideLayouts/slideLayout398.xml"/><Relationship Id="rId10" Type="http://schemas.openxmlformats.org/officeDocument/2006/relationships/slideLayout" Target="../slideLayouts/slideLayout403.xml"/><Relationship Id="rId4" Type="http://schemas.openxmlformats.org/officeDocument/2006/relationships/slideLayout" Target="../slideLayouts/slideLayout397.xml"/><Relationship Id="rId9" Type="http://schemas.openxmlformats.org/officeDocument/2006/relationships/slideLayout" Target="../slideLayouts/slideLayout40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theme" Target="../theme/theme35.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slideLayout" Target="../slideLayouts/slideLayout417.xml"/><Relationship Id="rId2" Type="http://schemas.openxmlformats.org/officeDocument/2006/relationships/slideLayout" Target="../slideLayouts/slideLayout407.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25.xml"/><Relationship Id="rId13" Type="http://schemas.openxmlformats.org/officeDocument/2006/relationships/theme" Target="../theme/theme36.xml"/><Relationship Id="rId3" Type="http://schemas.openxmlformats.org/officeDocument/2006/relationships/slideLayout" Target="../slideLayouts/slideLayout420.xml"/><Relationship Id="rId7" Type="http://schemas.openxmlformats.org/officeDocument/2006/relationships/slideLayout" Target="../slideLayouts/slideLayout424.xml"/><Relationship Id="rId12" Type="http://schemas.openxmlformats.org/officeDocument/2006/relationships/slideLayout" Target="../slideLayouts/slideLayout429.xml"/><Relationship Id="rId2" Type="http://schemas.openxmlformats.org/officeDocument/2006/relationships/slideLayout" Target="../slideLayouts/slideLayout419.xml"/><Relationship Id="rId1" Type="http://schemas.openxmlformats.org/officeDocument/2006/relationships/slideLayout" Target="../slideLayouts/slideLayout418.xml"/><Relationship Id="rId6" Type="http://schemas.openxmlformats.org/officeDocument/2006/relationships/slideLayout" Target="../slideLayouts/slideLayout423.xml"/><Relationship Id="rId11" Type="http://schemas.openxmlformats.org/officeDocument/2006/relationships/slideLayout" Target="../slideLayouts/slideLayout428.xml"/><Relationship Id="rId5" Type="http://schemas.openxmlformats.org/officeDocument/2006/relationships/slideLayout" Target="../slideLayouts/slideLayout422.xml"/><Relationship Id="rId10" Type="http://schemas.openxmlformats.org/officeDocument/2006/relationships/slideLayout" Target="../slideLayouts/slideLayout427.xml"/><Relationship Id="rId4" Type="http://schemas.openxmlformats.org/officeDocument/2006/relationships/slideLayout" Target="../slideLayouts/slideLayout421.xml"/><Relationship Id="rId9" Type="http://schemas.openxmlformats.org/officeDocument/2006/relationships/slideLayout" Target="../slideLayouts/slideLayout42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theme" Target="../theme/theme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slideLayout" Target="../slideLayouts/slideLayout441.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49.xml"/><Relationship Id="rId13" Type="http://schemas.openxmlformats.org/officeDocument/2006/relationships/theme" Target="../theme/theme38.xml"/><Relationship Id="rId3" Type="http://schemas.openxmlformats.org/officeDocument/2006/relationships/slideLayout" Target="../slideLayouts/slideLayout444.xml"/><Relationship Id="rId7" Type="http://schemas.openxmlformats.org/officeDocument/2006/relationships/slideLayout" Target="../slideLayouts/slideLayout448.xml"/><Relationship Id="rId12" Type="http://schemas.openxmlformats.org/officeDocument/2006/relationships/slideLayout" Target="../slideLayouts/slideLayout453.xml"/><Relationship Id="rId2" Type="http://schemas.openxmlformats.org/officeDocument/2006/relationships/slideLayout" Target="../slideLayouts/slideLayout443.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5" Type="http://schemas.openxmlformats.org/officeDocument/2006/relationships/slideLayout" Target="../slideLayouts/slideLayout446.xml"/><Relationship Id="rId10" Type="http://schemas.openxmlformats.org/officeDocument/2006/relationships/slideLayout" Target="../slideLayouts/slideLayout451.xml"/><Relationship Id="rId4" Type="http://schemas.openxmlformats.org/officeDocument/2006/relationships/slideLayout" Target="../slideLayouts/slideLayout445.xml"/><Relationship Id="rId9" Type="http://schemas.openxmlformats.org/officeDocument/2006/relationships/slideLayout" Target="../slideLayouts/slideLayout450.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61.xml"/><Relationship Id="rId13" Type="http://schemas.openxmlformats.org/officeDocument/2006/relationships/theme" Target="../theme/theme39.xml"/><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slideLayout" Target="../slideLayouts/slideLayout465.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21" Type="http://schemas.openxmlformats.org/officeDocument/2006/relationships/image" Target="../media/image5.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3.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6.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theme" Target="../theme/theme40.xml"/><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slideLayout" Target="../slideLayouts/slideLayout477.xml"/><Relationship Id="rId2" Type="http://schemas.openxmlformats.org/officeDocument/2006/relationships/slideLayout" Target="../slideLayouts/slideLayout467.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7.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72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pPr/>
              <a:t>9.10.2024</a:t>
            </a:fld>
            <a:endParaRPr lang="tr-TR"/>
          </a:p>
        </p:txBody>
      </p:sp>
      <p:sp>
        <p:nvSpPr>
          <p:cNvPr id="5" name="Altbilgi Yer Tutucusu 4"/>
          <p:cNvSpPr>
            <a:spLocks noGrp="1"/>
          </p:cNvSpPr>
          <p:nvPr>
            <p:ph type="ftr" sz="quarter" idx="3"/>
          </p:nvPr>
        </p:nvSpPr>
        <p:spPr>
          <a:xfrm>
            <a:off x="4038600" y="63572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720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pPr/>
              <a:t>‹#›</a:t>
            </a:fld>
            <a:endParaRPr lang="tr-TR"/>
          </a:p>
        </p:txBody>
      </p:sp>
    </p:spTree>
    <p:extLst>
      <p:ext uri="{BB962C8B-B14F-4D97-AF65-F5344CB8AC3E}">
        <p14:creationId xmlns:p14="http://schemas.microsoft.com/office/powerpoint/2010/main" val="423550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6884896" y="6251005"/>
            <a:ext cx="5048920" cy="365125"/>
          </a:xfrm>
          <a:prstGeom prst="rect">
            <a:avLst/>
          </a:prstGeom>
        </p:spPr>
        <p:txBody>
          <a:bodyPr vert="horz" lIns="91440" tIns="45720" rIns="91440" bIns="45720" rtlCol="0" anchor="ctr"/>
          <a:lstStyle>
            <a:lvl1pPr algn="r">
              <a:defRPr sz="1000">
                <a:solidFill>
                  <a:schemeClr val="tx2"/>
                </a:solidFill>
              </a:defRPr>
            </a:lvl1p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3"/>
          </p:nvPr>
        </p:nvSpPr>
        <p:spPr>
          <a:xfrm>
            <a:off x="258745" y="625100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tr-TR">
              <a:solidFill>
                <a:srgbClr val="000000"/>
              </a:solidFill>
            </a:endParaRPr>
          </a:p>
        </p:txBody>
      </p:sp>
      <p:sp>
        <p:nvSpPr>
          <p:cNvPr id="6" name="Slide Number Placeholder 5"/>
          <p:cNvSpPr>
            <a:spLocks noGrp="1"/>
          </p:cNvSpPr>
          <p:nvPr>
            <p:ph type="sldNum" sz="quarter" idx="4"/>
          </p:nvPr>
        </p:nvSpPr>
        <p:spPr>
          <a:xfrm>
            <a:off x="5321452" y="6251004"/>
            <a:ext cx="1549101" cy="365125"/>
          </a:xfrm>
          <a:prstGeom prst="rect">
            <a:avLst/>
          </a:prstGeom>
        </p:spPr>
        <p:txBody>
          <a:bodyPr vert="horz" lIns="91440" tIns="45720" rIns="91440" bIns="45720" rtlCol="0" anchor="ctr"/>
          <a:lstStyle>
            <a:lvl1pPr algn="ctr">
              <a:defRPr sz="1000">
                <a:solidFill>
                  <a:schemeClr val="tx2"/>
                </a:solidFill>
              </a:defRPr>
            </a:lvl1pPr>
          </a:lstStyle>
          <a:p>
            <a:fld id="{B6788D38-11DD-4A92-BB8F-9C76C92E2A8D}" type="slidenum">
              <a:rPr lang="tr-TR" smtClean="0">
                <a:solidFill>
                  <a:srgbClr val="000000"/>
                </a:solidFill>
              </a:rPr>
              <a:pPr/>
              <a:t>‹#›</a:t>
            </a:fld>
            <a:endParaRPr lang="tr-TR">
              <a:solidFill>
                <a:srgbClr val="000000"/>
              </a:solidFill>
            </a:endParaRPr>
          </a:p>
        </p:txBody>
      </p:sp>
      <p:sp>
        <p:nvSpPr>
          <p:cNvPr id="3" name="Text Placeholder 2"/>
          <p:cNvSpPr>
            <a:spLocks noGrp="1"/>
          </p:cNvSpPr>
          <p:nvPr>
            <p:ph type="body" idx="1"/>
          </p:nvPr>
        </p:nvSpPr>
        <p:spPr>
          <a:xfrm>
            <a:off x="1162883" y="2675467"/>
            <a:ext cx="9877777"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404286749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erbest 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Dik Üçgen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Düz Bağlayıcı 14"/>
          <p:cNvCxnSpPr/>
          <p:nvPr/>
        </p:nvCxnSpPr>
        <p:spPr>
          <a:xfrm>
            <a:off x="-12316" y="5788577"/>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609600" y="1481336"/>
            <a:ext cx="10972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29FEB02A-5E9C-4FB7-A619-EB45BD5C116D}" type="datetimeFigureOut">
              <a:rPr lang="tr-TR" smtClean="0">
                <a:solidFill>
                  <a:prstClr val="black"/>
                </a:solidFill>
              </a:rPr>
              <a:pPr/>
              <a:t>9.10.2024</a:t>
            </a:fld>
            <a:endParaRPr lang="tr-TR">
              <a:solidFill>
                <a:prstClr val="black"/>
              </a:solidFill>
            </a:endParaRPr>
          </a:p>
        </p:txBody>
      </p:sp>
      <p:sp>
        <p:nvSpPr>
          <p:cNvPr id="22" name="Altbilgi Yer Tutucusu 21"/>
          <p:cNvSpPr>
            <a:spLocks noGrp="1"/>
          </p:cNvSpPr>
          <p:nvPr>
            <p:ph type="ftr" sz="quarter" idx="3"/>
          </p:nvPr>
        </p:nvSpPr>
        <p:spPr>
          <a:xfrm>
            <a:off x="5840111" y="6408783"/>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solidFill>
                <a:prstClr val="black"/>
              </a:solidFill>
            </a:endParaRPr>
          </a:p>
        </p:txBody>
      </p:sp>
      <p:sp>
        <p:nvSpPr>
          <p:cNvPr id="18" name="Slayt Numarası Yer Tutucusu 17"/>
          <p:cNvSpPr>
            <a:spLocks noGrp="1"/>
          </p:cNvSpPr>
          <p:nvPr>
            <p:ph type="sldNum" sz="quarter" idx="4"/>
          </p:nvPr>
        </p:nvSpPr>
        <p:spPr>
          <a:xfrm>
            <a:off x="11529696" y="6408783"/>
            <a:ext cx="487680" cy="365125"/>
          </a:xfrm>
          <a:prstGeom prst="rect">
            <a:avLst/>
          </a:prstGeom>
        </p:spPr>
        <p:txBody>
          <a:bodyPr vert="horz" anchor="b"/>
          <a:lstStyle>
            <a:lvl1pPr algn="r" eaLnBrk="1" latinLnBrk="0" hangingPunct="1">
              <a:defRPr kumimoji="0" sz="1000" b="0">
                <a:solidFill>
                  <a:schemeClr val="tx1"/>
                </a:solidFill>
              </a:defRPr>
            </a:lvl1pPr>
            <a:extLst/>
          </a:lstStyle>
          <a:p>
            <a:fld id="{54A85D17-EDCA-48E2-BDB9-1DC1A57E9721}"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975341123"/>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122"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3087421"/>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121"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8283638"/>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117"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458481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113"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14163197"/>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106"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909267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099"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4113927"/>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091"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383283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081"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1563615"/>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72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3"/>
          </p:nvPr>
        </p:nvSpPr>
        <p:spPr>
          <a:xfrm>
            <a:off x="4038600" y="635720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720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87135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069"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8458868"/>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055"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9727290"/>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042"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161909"/>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010"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2732641"/>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993"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010809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974"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9960622"/>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954"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8297644"/>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933"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641873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910"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8400551"/>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886"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85383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229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50381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8F5FED0D-2598-4002-8DCC-8E5C91081B7A}" type="datetime1">
              <a:rPr lang="tr-TR">
                <a:solidFill>
                  <a:srgbClr val="000000"/>
                </a:solidFill>
              </a:rPr>
              <a:pPr fontAlgn="base">
                <a:spcBef>
                  <a:spcPct val="0"/>
                </a:spcBef>
                <a:spcAft>
                  <a:spcPct val="0"/>
                </a:spcAft>
                <a:defRPr/>
              </a:pPr>
              <a:t>9.10.2024</a:t>
            </a:fld>
            <a:endParaRPr lang="tr-TR">
              <a:solidFill>
                <a:srgbClr val="000000"/>
              </a:solidFill>
            </a:endParaRPr>
          </a:p>
        </p:txBody>
      </p:sp>
      <p:sp>
        <p:nvSpPr>
          <p:cNvPr id="50381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tr-TR">
              <a:solidFill>
                <a:srgbClr val="000000"/>
              </a:solidFill>
            </a:endParaRPr>
          </a:p>
        </p:txBody>
      </p:sp>
      <p:sp>
        <p:nvSpPr>
          <p:cNvPr id="503814"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CB98981-7840-41AD-AB01-AD5D37AD217C}"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7224176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slow">
    <p:random/>
  </p:transition>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861"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5252841"/>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834"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2084324"/>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805"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3121446"/>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774"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7622922"/>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743"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2257303"/>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710"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6972912"/>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675"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862206"/>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641"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017695"/>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603"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5280637"/>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3565"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7"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8090178"/>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3" y="267053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3" y="2892353"/>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85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6445"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3" y="452718"/>
            <a:ext cx="9404723" cy="1400530"/>
          </a:xfrm>
          <a:prstGeom prst="rect">
            <a:avLst/>
          </a:prstGeom>
        </p:spPr>
        <p:txBody>
          <a:bodyPr vert="horz" lIns="91440" tIns="45720" rIns="91440" bIns="45720" rtlCol="0" anchor="t">
            <a:noAutofit/>
          </a:bodyPr>
          <a:lstStyle/>
          <a:p>
            <a:r>
              <a:rPr lang="tr-TR"/>
              <a:t>Asıl başlık stili için tıklatın</a:t>
            </a:r>
            <a:endParaRPr lang="en-US" dirty="0"/>
          </a:p>
        </p:txBody>
      </p:sp>
      <p:sp>
        <p:nvSpPr>
          <p:cNvPr id="3" name="Text Placeholder 2"/>
          <p:cNvSpPr>
            <a:spLocks noGrp="1"/>
          </p:cNvSpPr>
          <p:nvPr>
            <p:ph type="body" idx="1"/>
          </p:nvPr>
        </p:nvSpPr>
        <p:spPr>
          <a:xfrm>
            <a:off x="1103312" y="2052925"/>
            <a:ext cx="8946541" cy="4195481"/>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6207"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41689F5-7654-4C41-98A9-8F358EFCF036}" type="datetimeFigureOut">
              <a:rPr lang="tr-TR" smtClean="0">
                <a:solidFill>
                  <a:prstClr val="white">
                    <a:tint val="75000"/>
                    <a:alpha val="60000"/>
                  </a:prstClr>
                </a:solidFill>
              </a:rPr>
              <a:pPr/>
              <a:t>9.10.2024</a:t>
            </a:fld>
            <a:endParaRPr lang="tr-TR">
              <a:solidFill>
                <a:prstClr val="white">
                  <a:tint val="75000"/>
                  <a:alpha val="60000"/>
                </a:prstClr>
              </a:solidFill>
            </a:endParaRPr>
          </a:p>
        </p:txBody>
      </p:sp>
      <p:sp>
        <p:nvSpPr>
          <p:cNvPr id="5" name="Footer Placeholder 4"/>
          <p:cNvSpPr>
            <a:spLocks noGrp="1"/>
          </p:cNvSpPr>
          <p:nvPr>
            <p:ph type="ftr" sz="quarter" idx="3"/>
          </p:nvPr>
        </p:nvSpPr>
        <p:spPr>
          <a:xfrm rot="5400000">
            <a:off x="8952141" y="322614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solidFill>
                <a:prstClr val="white">
                  <a:tint val="75000"/>
                  <a:alpha val="60000"/>
                </a:prstClr>
              </a:solidFill>
            </a:endParaRPr>
          </a:p>
        </p:txBody>
      </p:sp>
      <p:sp>
        <p:nvSpPr>
          <p:cNvPr id="6" name="Slide Number Placeholder 5"/>
          <p:cNvSpPr>
            <a:spLocks noGrp="1"/>
          </p:cNvSpPr>
          <p:nvPr>
            <p:ph type="sldNum" sz="quarter" idx="4"/>
          </p:nvPr>
        </p:nvSpPr>
        <p:spPr bwMode="gray">
          <a:xfrm>
            <a:off x="10353109" y="29658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70082E1-15B6-4CCF-BAF3-8FD8FB773AD6}" type="slidenum">
              <a:rPr lang="tr-TR" smtClean="0">
                <a:solidFill>
                  <a:prstClr val="white">
                    <a:tint val="75000"/>
                  </a:prstClr>
                </a:solidFill>
              </a:rPr>
              <a:pPr/>
              <a:t>‹#›</a:t>
            </a:fld>
            <a:endParaRPr lang="tr-TR">
              <a:solidFill>
                <a:prstClr val="white">
                  <a:tint val="75000"/>
                </a:prstClr>
              </a:solidFill>
            </a:endParaRPr>
          </a:p>
        </p:txBody>
      </p:sp>
    </p:spTree>
    <p:extLst>
      <p:ext uri="{BB962C8B-B14F-4D97-AF65-F5344CB8AC3E}">
        <p14:creationId xmlns:p14="http://schemas.microsoft.com/office/powerpoint/2010/main" val="961703144"/>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fld id="{B3A5292F-D74C-41D6-9879-E98285E4DABB}" type="datetimeFigureOut">
              <a:rPr lang="tr-TR" smtClean="0">
                <a:solidFill>
                  <a:srgbClr val="1F497D"/>
                </a:solidFill>
                <a:latin typeface="Arial" pitchFamily="34" charset="0"/>
              </a:rPr>
              <a:pPr fontAlgn="base">
                <a:spcBef>
                  <a:spcPct val="0"/>
                </a:spcBef>
                <a:spcAft>
                  <a:spcPct val="0"/>
                </a:spcAft>
                <a:defRPr/>
              </a:pPr>
              <a:t>9.10.2024</a:t>
            </a:fld>
            <a:endParaRPr lang="tr-TR">
              <a:solidFill>
                <a:srgbClr val="1F497D"/>
              </a:solidFill>
              <a:latin typeface="Arial" pitchFamily="34" charset="0"/>
            </a:endParaRPr>
          </a:p>
        </p:txBody>
      </p:sp>
      <p:sp>
        <p:nvSpPr>
          <p:cNvPr id="5" name="Footer Placeholder 4"/>
          <p:cNvSpPr>
            <a:spLocks noGrp="1"/>
          </p:cNvSpPr>
          <p:nvPr>
            <p:ph type="ftr" sz="quarter" idx="3"/>
          </p:nvPr>
        </p:nvSpPr>
        <p:spPr>
          <a:xfrm>
            <a:off x="2894026" y="6453386"/>
            <a:ext cx="6280831" cy="404614"/>
          </a:xfrm>
          <a:prstGeom prst="rect">
            <a:avLst/>
          </a:prstGeom>
        </p:spPr>
        <p:txBody>
          <a:bodyPr vert="horz" lIns="91440" tIns="45720" rIns="91440" bIns="45720" rtlCol="0" anchor="ctr"/>
          <a:lstStyle>
            <a:lvl1pPr algn="l">
              <a:defRPr sz="1000" baseline="0">
                <a:solidFill>
                  <a:schemeClr val="tx2"/>
                </a:solidFill>
              </a:defRPr>
            </a:lvl1pPr>
          </a:lstStyle>
          <a:p>
            <a:pPr fontAlgn="base">
              <a:spcBef>
                <a:spcPct val="0"/>
              </a:spcBef>
              <a:spcAft>
                <a:spcPct val="0"/>
              </a:spcAft>
              <a:defRPr/>
            </a:pPr>
            <a:endParaRPr lang="tr-TR">
              <a:solidFill>
                <a:srgbClr val="1F497D"/>
              </a:solidFill>
              <a:latin typeface="Arial" pitchFamily="34" charset="0"/>
            </a:endParaRPr>
          </a:p>
        </p:txBody>
      </p:sp>
      <p:sp>
        <p:nvSpPr>
          <p:cNvPr id="6" name="Slide Number Placeholder 5"/>
          <p:cNvSpPr>
            <a:spLocks noGrp="1"/>
          </p:cNvSpPr>
          <p:nvPr>
            <p:ph type="sldNum" sz="quarter" idx="4"/>
          </p:nvPr>
        </p:nvSpPr>
        <p:spPr>
          <a:xfrm>
            <a:off x="9472739" y="6453386"/>
            <a:ext cx="1596292" cy="404614"/>
          </a:xfrm>
          <a:prstGeom prst="rect">
            <a:avLst/>
          </a:prstGeom>
        </p:spPr>
        <p:txBody>
          <a:bodyPr vert="horz" lIns="91440" tIns="45720" rIns="91440" bIns="45720" rtlCol="0" anchor="ctr"/>
          <a:lstStyle>
            <a:lvl1pPr algn="r">
              <a:defRPr sz="1000" baseline="0">
                <a:solidFill>
                  <a:schemeClr val="tx2"/>
                </a:solidFill>
              </a:defRPr>
            </a:lvl1pPr>
          </a:lstStyle>
          <a:p>
            <a:pPr fontAlgn="base">
              <a:spcBef>
                <a:spcPct val="0"/>
              </a:spcBef>
              <a:spcAft>
                <a:spcPct val="0"/>
              </a:spcAft>
              <a:defRPr/>
            </a:pPr>
            <a:fld id="{81AE35C4-EB62-47C2-8913-8E3EAD18C82F}" type="slidenum">
              <a:rPr lang="tr-TR" smtClean="0">
                <a:solidFill>
                  <a:srgbClr val="1F497D"/>
                </a:solidFill>
                <a:latin typeface="Arial" pitchFamily="34" charset="0"/>
              </a:rPr>
              <a:pPr fontAlgn="base">
                <a:spcBef>
                  <a:spcPct val="0"/>
                </a:spcBef>
                <a:spcAft>
                  <a:spcPct val="0"/>
                </a:spcAft>
                <a:defRPr/>
              </a:pPr>
              <a:t>‹#›</a:t>
            </a:fld>
            <a:endParaRPr lang="tr-TR">
              <a:solidFill>
                <a:srgbClr val="1F497D"/>
              </a:solidFill>
              <a:latin typeface="Arial" pitchFamily="34" charset="0"/>
            </a:endParaRPr>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111956"/>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72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3"/>
          </p:nvPr>
        </p:nvSpPr>
        <p:spPr>
          <a:xfrm>
            <a:off x="4038600" y="635721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721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501056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72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18334-9802-4180-AE54-1BCFF8828A3F}" type="datetimeFigureOut">
              <a:rPr lang="tr-TR" smtClean="0">
                <a:solidFill>
                  <a:prstClr val="black">
                    <a:tint val="75000"/>
                  </a:prstClr>
                </a:solidFill>
              </a:rPr>
              <a:pPr/>
              <a:t>9.10.2024</a:t>
            </a:fld>
            <a:endParaRPr lang="tr-TR">
              <a:solidFill>
                <a:prstClr val="black">
                  <a:tint val="75000"/>
                </a:prstClr>
              </a:solidFill>
            </a:endParaRPr>
          </a:p>
        </p:txBody>
      </p:sp>
      <p:sp>
        <p:nvSpPr>
          <p:cNvPr id="5" name="Footer Placeholder 4"/>
          <p:cNvSpPr>
            <a:spLocks noGrp="1"/>
          </p:cNvSpPr>
          <p:nvPr>
            <p:ph type="ftr" sz="quarter" idx="3"/>
          </p:nvPr>
        </p:nvSpPr>
        <p:spPr>
          <a:xfrm>
            <a:off x="4038600" y="635720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720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26E8-F80E-40E0-9884-3B2EBE63EA5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242495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91410" tIns="45706" rIns="91410" bIns="45706" anchor="ctr"/>
          <a:lstStyle/>
          <a:p>
            <a:pPr algn="ctr" defTabSz="914116"/>
            <a:endParaRPr lang="en-US" dirty="0">
              <a:solidFill>
                <a:prstClr val="white"/>
              </a:solidFill>
            </a:endParaRPr>
          </a:p>
        </p:txBody>
      </p:sp>
      <p:sp>
        <p:nvSpPr>
          <p:cNvPr id="3" name="Başlık Yer Tutucusu 2"/>
          <p:cNvSpPr>
            <a:spLocks noGrp="1"/>
          </p:cNvSpPr>
          <p:nvPr>
            <p:ph type="title"/>
          </p:nvPr>
        </p:nvSpPr>
        <p:spPr>
          <a:xfrm>
            <a:off x="609600" y="320040"/>
            <a:ext cx="9652000" cy="1143000"/>
          </a:xfrm>
          <a:prstGeom prst="rect">
            <a:avLst/>
          </a:prstGeom>
        </p:spPr>
        <p:txBody>
          <a:bodyPr vert="horz" lIns="45706" tIns="0" rIns="45706" bIns="0" anchor="b" anchorCtr="0">
            <a:normAutofit/>
          </a:bodyPr>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609600" y="1609416"/>
            <a:ext cx="9652000" cy="4846320"/>
          </a:xfrm>
          <a:prstGeom prst="rect">
            <a:avLst/>
          </a:prstGeom>
        </p:spPr>
        <p:txBody>
          <a:bodyPr vert="horz" lIns="91410" tIns="45706" rIns="91410" bIns="45706">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5661248" y="6557946"/>
            <a:ext cx="2669952" cy="226902"/>
          </a:xfrm>
          <a:prstGeom prst="rect">
            <a:avLst/>
          </a:prstGeom>
        </p:spPr>
        <p:txBody>
          <a:bodyPr vert="horz" lIns="91410" tIns="0" rIns="91410" bIns="0" anchor="b"/>
          <a:lstStyle>
            <a:lvl1pPr algn="l" eaLnBrk="1" latinLnBrk="0" hangingPunct="1">
              <a:defRPr kumimoji="0" sz="1000">
                <a:solidFill>
                  <a:schemeClr val="tx2"/>
                </a:solidFill>
              </a:defRPr>
            </a:lvl1pPr>
            <a:extLst/>
          </a:lstStyle>
          <a:p>
            <a:pPr defTabSz="914116"/>
            <a:fld id="{A23720DD-5B6D-40BF-8493-A6B52D484E6B}" type="datetimeFigureOut">
              <a:rPr lang="tr-TR" smtClean="0">
                <a:solidFill>
                  <a:srgbClr val="B13F9A"/>
                </a:solidFill>
              </a:rPr>
              <a:pPr defTabSz="914116"/>
              <a:t>9.10.2024</a:t>
            </a:fld>
            <a:endParaRPr lang="tr-TR" dirty="0">
              <a:solidFill>
                <a:srgbClr val="B13F9A"/>
              </a:solidFill>
            </a:endParaRPr>
          </a:p>
        </p:txBody>
      </p:sp>
      <p:sp>
        <p:nvSpPr>
          <p:cNvPr id="4" name="Altbilgi Yer Tutucusu 3"/>
          <p:cNvSpPr>
            <a:spLocks noGrp="1"/>
          </p:cNvSpPr>
          <p:nvPr>
            <p:ph type="ftr" sz="quarter" idx="3"/>
          </p:nvPr>
        </p:nvSpPr>
        <p:spPr>
          <a:xfrm>
            <a:off x="609600" y="6557946"/>
            <a:ext cx="4876800" cy="228600"/>
          </a:xfrm>
          <a:prstGeom prst="rect">
            <a:avLst/>
          </a:prstGeom>
        </p:spPr>
        <p:txBody>
          <a:bodyPr vert="horz" lIns="91410" tIns="0" rIns="91410" bIns="0" anchor="b"/>
          <a:lstStyle>
            <a:lvl1pPr algn="r" eaLnBrk="1" latinLnBrk="0" hangingPunct="1">
              <a:defRPr kumimoji="0" sz="1000">
                <a:solidFill>
                  <a:schemeClr val="tx2"/>
                </a:solidFill>
              </a:defRPr>
            </a:lvl1pPr>
            <a:extLst/>
          </a:lstStyle>
          <a:p>
            <a:pPr defTabSz="914116"/>
            <a:endParaRPr lang="tr-TR" dirty="0">
              <a:solidFill>
                <a:srgbClr val="B13F9A"/>
              </a:solidFill>
            </a:endParaRPr>
          </a:p>
        </p:txBody>
      </p:sp>
      <p:sp>
        <p:nvSpPr>
          <p:cNvPr id="16" name="Slayt Numarası Yer Tutucusu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defTabSz="914116"/>
            <a:fld id="{F302176B-0E47-46AC-8F43-DAB4B8A37D06}" type="slidenum">
              <a:rPr lang="tr-TR" smtClean="0">
                <a:solidFill>
                  <a:srgbClr val="B13F9A"/>
                </a:solidFill>
              </a:rPr>
              <a:pPr defTabSz="914116"/>
              <a:t>‹#›</a:t>
            </a:fld>
            <a:endParaRPr lang="tr-TR" dirty="0">
              <a:solidFill>
                <a:srgbClr val="B13F9A"/>
              </a:solidFill>
            </a:endParaRPr>
          </a:p>
        </p:txBody>
      </p:sp>
    </p:spTree>
    <p:extLst>
      <p:ext uri="{BB962C8B-B14F-4D97-AF65-F5344CB8AC3E}">
        <p14:creationId xmlns:p14="http://schemas.microsoft.com/office/powerpoint/2010/main" val="2147600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234" indent="-274234"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046" indent="-228529"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717" indent="-228529"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527" indent="-228529"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79762" indent="-228529"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1726" indent="-182823"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2831" indent="-182823"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6513" indent="-182823"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6760" indent="-182823"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059" algn="l" rtl="0" eaLnBrk="1" latinLnBrk="0" hangingPunct="1">
        <a:defRPr kumimoji="0" kern="1200">
          <a:solidFill>
            <a:schemeClr val="tx1"/>
          </a:solidFill>
          <a:latin typeface="+mn-lt"/>
          <a:ea typeface="+mn-ea"/>
          <a:cs typeface="+mn-cs"/>
        </a:defRPr>
      </a:lvl2pPr>
      <a:lvl3pPr marL="914116" algn="l" rtl="0" eaLnBrk="1" latinLnBrk="0" hangingPunct="1">
        <a:defRPr kumimoji="0" kern="1200">
          <a:solidFill>
            <a:schemeClr val="tx1"/>
          </a:solidFill>
          <a:latin typeface="+mn-lt"/>
          <a:ea typeface="+mn-ea"/>
          <a:cs typeface="+mn-cs"/>
        </a:defRPr>
      </a:lvl3pPr>
      <a:lvl4pPr marL="1371174" algn="l" rtl="0" eaLnBrk="1" latinLnBrk="0" hangingPunct="1">
        <a:defRPr kumimoji="0" kern="1200">
          <a:solidFill>
            <a:schemeClr val="tx1"/>
          </a:solidFill>
          <a:latin typeface="+mn-lt"/>
          <a:ea typeface="+mn-ea"/>
          <a:cs typeface="+mn-cs"/>
        </a:defRPr>
      </a:lvl4pPr>
      <a:lvl5pPr marL="1828231" algn="l" rtl="0" eaLnBrk="1" latinLnBrk="0" hangingPunct="1">
        <a:defRPr kumimoji="0" kern="1200">
          <a:solidFill>
            <a:schemeClr val="tx1"/>
          </a:solidFill>
          <a:latin typeface="+mn-lt"/>
          <a:ea typeface="+mn-ea"/>
          <a:cs typeface="+mn-cs"/>
        </a:defRPr>
      </a:lvl5pPr>
      <a:lvl6pPr marL="2285289" algn="l" rtl="0" eaLnBrk="1" latinLnBrk="0" hangingPunct="1">
        <a:defRPr kumimoji="0" kern="1200">
          <a:solidFill>
            <a:schemeClr val="tx1"/>
          </a:solidFill>
          <a:latin typeface="+mn-lt"/>
          <a:ea typeface="+mn-ea"/>
          <a:cs typeface="+mn-cs"/>
        </a:defRPr>
      </a:lvl6pPr>
      <a:lvl7pPr marL="2742346" algn="l" rtl="0" eaLnBrk="1" latinLnBrk="0" hangingPunct="1">
        <a:defRPr kumimoji="0" kern="1200">
          <a:solidFill>
            <a:schemeClr val="tx1"/>
          </a:solidFill>
          <a:latin typeface="+mn-lt"/>
          <a:ea typeface="+mn-ea"/>
          <a:cs typeface="+mn-cs"/>
        </a:defRPr>
      </a:lvl7pPr>
      <a:lvl8pPr marL="3199404" algn="l" rtl="0" eaLnBrk="1" latinLnBrk="0" hangingPunct="1">
        <a:defRPr kumimoji="0" kern="1200">
          <a:solidFill>
            <a:schemeClr val="tx1"/>
          </a:solidFill>
          <a:latin typeface="+mn-lt"/>
          <a:ea typeface="+mn-ea"/>
          <a:cs typeface="+mn-cs"/>
        </a:defRPr>
      </a:lvl8pPr>
      <a:lvl9pPr marL="3656462"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6884896" y="6251011"/>
            <a:ext cx="5048920" cy="365125"/>
          </a:xfrm>
          <a:prstGeom prst="rect">
            <a:avLst/>
          </a:prstGeom>
        </p:spPr>
        <p:txBody>
          <a:bodyPr vert="horz" lIns="91440" tIns="45720" rIns="91440" bIns="45720" rtlCol="0" anchor="ctr"/>
          <a:lstStyle>
            <a:lvl1pPr algn="r">
              <a:defRPr sz="1000">
                <a:solidFill>
                  <a:schemeClr val="tx2"/>
                </a:solidFill>
              </a:defRPr>
            </a:lvl1p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3"/>
          </p:nvPr>
        </p:nvSpPr>
        <p:spPr>
          <a:xfrm>
            <a:off x="258749" y="6251011"/>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tr-TR">
              <a:solidFill>
                <a:srgbClr val="000000"/>
              </a:solidFill>
            </a:endParaRPr>
          </a:p>
        </p:txBody>
      </p:sp>
      <p:sp>
        <p:nvSpPr>
          <p:cNvPr id="6" name="Slide Number Placeholder 5"/>
          <p:cNvSpPr>
            <a:spLocks noGrp="1"/>
          </p:cNvSpPr>
          <p:nvPr>
            <p:ph type="sldNum" sz="quarter" idx="4"/>
          </p:nvPr>
        </p:nvSpPr>
        <p:spPr>
          <a:xfrm>
            <a:off x="5321452" y="6251010"/>
            <a:ext cx="1549101" cy="365125"/>
          </a:xfrm>
          <a:prstGeom prst="rect">
            <a:avLst/>
          </a:prstGeom>
        </p:spPr>
        <p:txBody>
          <a:bodyPr vert="horz" lIns="91440" tIns="45720" rIns="91440" bIns="45720" rtlCol="0" anchor="ctr"/>
          <a:lstStyle>
            <a:lvl1pPr algn="ctr">
              <a:defRPr sz="1000">
                <a:solidFill>
                  <a:schemeClr val="tx2"/>
                </a:solidFill>
              </a:defRPr>
            </a:lvl1pPr>
          </a:lstStyle>
          <a:p>
            <a:fld id="{B6788D38-11DD-4A92-BB8F-9C76C92E2A8D}" type="slidenum">
              <a:rPr lang="tr-TR" smtClean="0">
                <a:solidFill>
                  <a:srgbClr val="000000"/>
                </a:solidFill>
              </a:rPr>
              <a:pPr/>
              <a:t>‹#›</a:t>
            </a:fld>
            <a:endParaRPr lang="tr-TR">
              <a:solidFill>
                <a:srgbClr val="000000"/>
              </a:solidFill>
            </a:endParaRPr>
          </a:p>
        </p:txBody>
      </p:sp>
      <p:sp>
        <p:nvSpPr>
          <p:cNvPr id="3" name="Text Placeholder 2"/>
          <p:cNvSpPr>
            <a:spLocks noGrp="1"/>
          </p:cNvSpPr>
          <p:nvPr>
            <p:ph type="body" idx="1"/>
          </p:nvPr>
        </p:nvSpPr>
        <p:spPr>
          <a:xfrm>
            <a:off x="1162883" y="2675467"/>
            <a:ext cx="9877777"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366756231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6884896" y="6251009"/>
            <a:ext cx="5048920" cy="365125"/>
          </a:xfrm>
          <a:prstGeom prst="rect">
            <a:avLst/>
          </a:prstGeom>
        </p:spPr>
        <p:txBody>
          <a:bodyPr vert="horz" lIns="91440" tIns="45720" rIns="91440" bIns="45720" rtlCol="0" anchor="ctr"/>
          <a:lstStyle>
            <a:lvl1pPr algn="r">
              <a:defRPr sz="1000">
                <a:solidFill>
                  <a:schemeClr val="tx2"/>
                </a:solidFill>
              </a:defRPr>
            </a:lvl1pPr>
          </a:lstStyle>
          <a:p>
            <a:fld id="{58868B3D-EDB2-454B-B860-ED5A043558AE}" type="datetimeFigureOut">
              <a:rPr lang="tr-TR" smtClean="0">
                <a:solidFill>
                  <a:srgbClr val="000000"/>
                </a:solidFill>
              </a:rPr>
              <a:pPr/>
              <a:t>9.10.2024</a:t>
            </a:fld>
            <a:endParaRPr lang="tr-TR">
              <a:solidFill>
                <a:srgbClr val="000000"/>
              </a:solidFill>
            </a:endParaRPr>
          </a:p>
        </p:txBody>
      </p:sp>
      <p:sp>
        <p:nvSpPr>
          <p:cNvPr id="5" name="Footer Placeholder 4"/>
          <p:cNvSpPr>
            <a:spLocks noGrp="1"/>
          </p:cNvSpPr>
          <p:nvPr>
            <p:ph type="ftr" sz="quarter" idx="3"/>
          </p:nvPr>
        </p:nvSpPr>
        <p:spPr>
          <a:xfrm>
            <a:off x="258748" y="6251009"/>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tr-TR">
              <a:solidFill>
                <a:srgbClr val="000000"/>
              </a:solidFill>
            </a:endParaRPr>
          </a:p>
        </p:txBody>
      </p:sp>
      <p:sp>
        <p:nvSpPr>
          <p:cNvPr id="6" name="Slide Number Placeholder 5"/>
          <p:cNvSpPr>
            <a:spLocks noGrp="1"/>
          </p:cNvSpPr>
          <p:nvPr>
            <p:ph type="sldNum" sz="quarter" idx="4"/>
          </p:nvPr>
        </p:nvSpPr>
        <p:spPr>
          <a:xfrm>
            <a:off x="5321452" y="6251008"/>
            <a:ext cx="1549101" cy="365125"/>
          </a:xfrm>
          <a:prstGeom prst="rect">
            <a:avLst/>
          </a:prstGeom>
        </p:spPr>
        <p:txBody>
          <a:bodyPr vert="horz" lIns="91440" tIns="45720" rIns="91440" bIns="45720" rtlCol="0" anchor="ctr"/>
          <a:lstStyle>
            <a:lvl1pPr algn="ctr">
              <a:defRPr sz="1000">
                <a:solidFill>
                  <a:schemeClr val="tx2"/>
                </a:solidFill>
              </a:defRPr>
            </a:lvl1pPr>
          </a:lstStyle>
          <a:p>
            <a:fld id="{B6788D38-11DD-4A92-BB8F-9C76C92E2A8D}" type="slidenum">
              <a:rPr lang="tr-TR" smtClean="0">
                <a:solidFill>
                  <a:srgbClr val="000000"/>
                </a:solidFill>
              </a:rPr>
              <a:pPr/>
              <a:t>‹#›</a:t>
            </a:fld>
            <a:endParaRPr lang="tr-TR">
              <a:solidFill>
                <a:srgbClr val="000000"/>
              </a:solidFill>
            </a:endParaRPr>
          </a:p>
        </p:txBody>
      </p:sp>
      <p:sp>
        <p:nvSpPr>
          <p:cNvPr id="3" name="Text Placeholder 2"/>
          <p:cNvSpPr>
            <a:spLocks noGrp="1"/>
          </p:cNvSpPr>
          <p:nvPr>
            <p:ph type="body" idx="1"/>
          </p:nvPr>
        </p:nvSpPr>
        <p:spPr>
          <a:xfrm>
            <a:off x="1162883" y="2675467"/>
            <a:ext cx="9877777"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415222358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125.xml"/><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file:///G:\2020-2021%20G&#220;Z%20D&#214;NEM&#304;\&#214;L&#199;ME%20VE%20DE&#286;ERLEND&#304;RME\2019%20G&#252;z%20E.&#214;l&#231;me%20ve%20De&#287;erlendirme\Din%20E&#287;itimi%20&#304;L&#304;TAM%202019%20Bahar%20Vize-Final.xlsx" TargetMode="External"/><Relationship Id="rId1" Type="http://schemas.openxmlformats.org/officeDocument/2006/relationships/slideLayout" Target="../slideLayouts/slideLayout2.xml"/><Relationship Id="rId5" Type="http://schemas.openxmlformats.org/officeDocument/2006/relationships/image" Target="../media/image810.png"/><Relationship Id="rId4" Type="http://schemas.openxmlformats.org/officeDocument/2006/relationships/image" Target="NULL"/></Relationships>
</file>

<file path=ppt/slides/_rels/slide11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7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9.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3.w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4.png"/><Relationship Id="rId4" Type="http://schemas.openxmlformats.org/officeDocument/2006/relationships/slideLayout" Target="../slideLayouts/slideLayout203.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7.xml"/><Relationship Id="rId7" Type="http://schemas.openxmlformats.org/officeDocument/2006/relationships/image" Target="../media/image27.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notesSlide" Target="../notesSlides/notesSlide3.xml"/><Relationship Id="rId11" Type="http://schemas.openxmlformats.org/officeDocument/2006/relationships/image" Target="../media/image26.wmf"/><Relationship Id="rId5" Type="http://schemas.openxmlformats.org/officeDocument/2006/relationships/slideLayout" Target="../slideLayouts/slideLayout203.xml"/><Relationship Id="rId10" Type="http://schemas.openxmlformats.org/officeDocument/2006/relationships/oleObject" Target="../embeddings/oleObject4.bin"/><Relationship Id="rId4" Type="http://schemas.openxmlformats.org/officeDocument/2006/relationships/tags" Target="../tags/tag8.xml"/><Relationship Id="rId9" Type="http://schemas.openxmlformats.org/officeDocument/2006/relationships/image" Target="../media/image2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5.bin"/></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3.wmf"/><Relationship Id="rId3" Type="http://schemas.openxmlformats.org/officeDocument/2006/relationships/tags" Target="../tags/tag12.xml"/><Relationship Id="rId7" Type="http://schemas.openxmlformats.org/officeDocument/2006/relationships/notesSlide" Target="../notesSlides/notesSlide4.xml"/><Relationship Id="rId12" Type="http://schemas.openxmlformats.org/officeDocument/2006/relationships/oleObject" Target="../embeddings/oleObject8.bin"/><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slideLayout" Target="../slideLayouts/slideLayout143.xml"/><Relationship Id="rId11" Type="http://schemas.openxmlformats.org/officeDocument/2006/relationships/image" Target="../media/image32.wmf"/><Relationship Id="rId5" Type="http://schemas.openxmlformats.org/officeDocument/2006/relationships/tags" Target="../tags/tag14.xml"/><Relationship Id="rId10" Type="http://schemas.openxmlformats.org/officeDocument/2006/relationships/oleObject" Target="../embeddings/oleObject7.bin"/><Relationship Id="rId4" Type="http://schemas.openxmlformats.org/officeDocument/2006/relationships/tags" Target="../tags/tag13.xml"/><Relationship Id="rId9" Type="http://schemas.openxmlformats.org/officeDocument/2006/relationships/image" Target="../media/image31.wmf"/></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55.xml"/></Relationships>
</file>

<file path=ppt/slides/_rels/slide4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tags" Target="../tags/tag16.xml"/><Relationship Id="rId7" Type="http://schemas.openxmlformats.org/officeDocument/2006/relationships/oleObject" Target="../embeddings/oleObject9.bin"/><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image" Target="../media/image37.jpeg"/><Relationship Id="rId5" Type="http://schemas.openxmlformats.org/officeDocument/2006/relationships/notesSlide" Target="../notesSlides/notesSlide6.xml"/><Relationship Id="rId10" Type="http://schemas.openxmlformats.org/officeDocument/2006/relationships/image" Target="../media/image36.wmf"/><Relationship Id="rId4" Type="http://schemas.openxmlformats.org/officeDocument/2006/relationships/slideLayout" Target="../slideLayouts/slideLayout155.xml"/><Relationship Id="rId9"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27.xml"/><Relationship Id="rId2" Type="http://schemas.openxmlformats.org/officeDocument/2006/relationships/tags" Target="../tags/tag18.xml"/><Relationship Id="rId1" Type="http://schemas.openxmlformats.org/officeDocument/2006/relationships/tags" Target="../tags/tag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7.xml"/></Relationships>
</file>

<file path=ppt/slides/_rels/slide4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9.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27.xml"/><Relationship Id="rId5" Type="http://schemas.openxmlformats.org/officeDocument/2006/relationships/tags" Target="../tags/tag23.xml"/><Relationship Id="rId4" Type="http://schemas.openxmlformats.org/officeDocument/2006/relationships/tags" Target="../tags/tag22.xml"/></Relationships>
</file>

<file path=ppt/slides/_rels/slide4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40.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27.xml"/><Relationship Id="rId5" Type="http://schemas.openxmlformats.org/officeDocument/2006/relationships/tags" Target="../tags/tag28.xml"/><Relationship Id="rId4" Type="http://schemas.openxmlformats.org/officeDocument/2006/relationships/tags" Target="../tags/tag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9.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46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3.xml"/></Relationships>
</file>

<file path=ppt/slides/_rels/slide5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5.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87.xml"/><Relationship Id="rId2" Type="http://schemas.openxmlformats.org/officeDocument/2006/relationships/tags" Target="../tags/tag32.xml"/><Relationship Id="rId1" Type="http://schemas.openxmlformats.org/officeDocument/2006/relationships/vmlDrawing" Target="../drawings/vmlDrawing7.vml"/><Relationship Id="rId5" Type="http://schemas.openxmlformats.org/officeDocument/2006/relationships/image" Target="../media/image50.wmf"/><Relationship Id="rId4" Type="http://schemas.openxmlformats.org/officeDocument/2006/relationships/oleObject" Target="../embeddings/oleObject11.bin"/></Relationships>
</file>

<file path=ppt/slides/_rels/slide67.xml.rels><?xml version="1.0" encoding="UTF-8" standalone="yes"?>
<Relationships xmlns="http://schemas.openxmlformats.org/package/2006/relationships"><Relationship Id="rId3" Type="http://schemas.openxmlformats.org/officeDocument/2006/relationships/hyperlink" Target="../Say&#305;sal%20Dosyalar/Kitap%20&#214;rnek.xlsx" TargetMode="External"/><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04.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slideLayout" Target="../slideLayouts/slideLayout31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s/_rels/slide7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9.xml"/></Relationships>
</file>

<file path=ppt/slides/_rels/slide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4.xml"/></Relationships>
</file>

<file path=ppt/slides/_rels/slide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0.xml"/><Relationship Id="rId1" Type="http://schemas.openxmlformats.org/officeDocument/2006/relationships/slideLayout" Target="../slideLayouts/slideLayout3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gif"/><Relationship Id="rId1" Type="http://schemas.openxmlformats.org/officeDocument/2006/relationships/slideLayout" Target="../slideLayouts/slideLayout34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59.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7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83.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95.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0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19.xml"/></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40.png"/><Relationship Id="rId1" Type="http://schemas.openxmlformats.org/officeDocument/2006/relationships/slideLayout" Target="../slideLayouts/slideLayout431.xml"/></Relationships>
</file>

<file path=ppt/slides/_rels/slide9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43.xml"/></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55.xml"/></Relationships>
</file>

<file path=ppt/slides/_rels/slide9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455.xml"/></Relationships>
</file>

<file path=ppt/slides/_rels/slide9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45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41961" y="605482"/>
            <a:ext cx="11337760" cy="2050632"/>
          </a:xfrm>
        </p:spPr>
        <p:txBody>
          <a:bodyPr>
            <a:noAutofit/>
          </a:bodyPr>
          <a:lstStyle/>
          <a:p>
            <a:r>
              <a:rPr lang="tr-TR" sz="4000" b="1" dirty="0"/>
              <a:t>EĞİTİMDE ÖLÇME VE DEĞERLENDİRME DERSİ</a:t>
            </a:r>
            <a:br>
              <a:rPr lang="tr-TR" sz="4000" b="1" dirty="0"/>
            </a:b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3.ÜNİTE </a:t>
            </a: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a:r>
            <a:b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b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İSTATİSTİKSEL TEKNİKLER</a:t>
            </a:r>
            <a:endParaRPr lang="tr-T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5" name="Metin kutusu 4"/>
          <p:cNvSpPr txBox="1"/>
          <p:nvPr/>
        </p:nvSpPr>
        <p:spPr>
          <a:xfrm>
            <a:off x="99422" y="5230443"/>
            <a:ext cx="2323071" cy="707886"/>
          </a:xfrm>
          <a:prstGeom prst="rect">
            <a:avLst/>
          </a:prstGeom>
          <a:noFill/>
        </p:spPr>
        <p:txBody>
          <a:bodyPr wrap="square" rtlCol="0">
            <a:spAutoFit/>
          </a:bodyPr>
          <a:lstStyle/>
          <a:p>
            <a:pPr algn="ctr"/>
            <a:r>
              <a:rPr lang="tr-TR" sz="4000" b="1" dirty="0" smtClean="0">
                <a:solidFill>
                  <a:schemeClr val="bg1"/>
                </a:solidFill>
              </a:rPr>
              <a:t>DERSTE</a:t>
            </a:r>
            <a:endParaRPr lang="tr-TR" sz="4000" b="1" dirty="0">
              <a:solidFill>
                <a:schemeClr val="bg1"/>
              </a:solidFill>
            </a:endParaRPr>
          </a:p>
        </p:txBody>
      </p:sp>
      <p:sp>
        <p:nvSpPr>
          <p:cNvPr id="3" name="Metin kutusu 2"/>
          <p:cNvSpPr txBox="1"/>
          <p:nvPr/>
        </p:nvSpPr>
        <p:spPr>
          <a:xfrm>
            <a:off x="4739112" y="3250781"/>
            <a:ext cx="3250252" cy="461665"/>
          </a:xfrm>
          <a:prstGeom prst="rect">
            <a:avLst/>
          </a:prstGeom>
          <a:noFill/>
        </p:spPr>
        <p:txBody>
          <a:bodyPr wrap="square" rtlCol="0">
            <a:spAutoFit/>
          </a:bodyPr>
          <a:lstStyle/>
          <a:p>
            <a:r>
              <a:rPr lang="tr-TR" sz="2400" dirty="0" smtClean="0">
                <a:ln w="0"/>
                <a:effectLst>
                  <a:outerShdw blurRad="38100" dist="19050" dir="2700000" algn="tl" rotWithShape="0">
                    <a:schemeClr val="dk1">
                      <a:alpha val="40000"/>
                    </a:schemeClr>
                  </a:outerShdw>
                </a:effectLst>
              </a:rPr>
              <a:t>Prof.Dr.Mevlüt KAYA</a:t>
            </a:r>
            <a:endParaRPr lang="tr-TR" sz="2400" dirty="0">
              <a:ln w="0"/>
              <a:effectLst>
                <a:outerShdw blurRad="38100" dist="19050" dir="2700000" algn="tl" rotWithShape="0">
                  <a:schemeClr val="dk1">
                    <a:alpha val="40000"/>
                  </a:schemeClr>
                </a:outerShdw>
              </a:effectLst>
            </a:endParaRPr>
          </a:p>
        </p:txBody>
      </p:sp>
      <p:pic>
        <p:nvPicPr>
          <p:cNvPr id="6" name="Resim 5"/>
          <p:cNvPicPr>
            <a:picLocks noChangeAspect="1"/>
          </p:cNvPicPr>
          <p:nvPr/>
        </p:nvPicPr>
        <p:blipFill>
          <a:blip r:embed="rId2"/>
          <a:stretch>
            <a:fillRect/>
          </a:stretch>
        </p:blipFill>
        <p:spPr>
          <a:xfrm>
            <a:off x="527637" y="3481613"/>
            <a:ext cx="3434494" cy="3467865"/>
          </a:xfrm>
          <a:prstGeom prst="rect">
            <a:avLst/>
          </a:prstGeom>
        </p:spPr>
      </p:pic>
      <p:sp>
        <p:nvSpPr>
          <p:cNvPr id="7" name="Metin kutusu 6"/>
          <p:cNvSpPr txBox="1"/>
          <p:nvPr/>
        </p:nvSpPr>
        <p:spPr>
          <a:xfrm>
            <a:off x="9231085" y="3999337"/>
            <a:ext cx="2467429" cy="1938992"/>
          </a:xfrm>
          <a:prstGeom prst="rect">
            <a:avLst/>
          </a:prstGeom>
          <a:noFill/>
        </p:spPr>
        <p:txBody>
          <a:bodyPr wrap="square" rtlCol="0">
            <a:spAutoFit/>
          </a:bodyPr>
          <a:lstStyle/>
          <a:p>
            <a:pPr algn="ctr"/>
            <a:r>
              <a:rPr lang="tr-TR" sz="2400" b="1" dirty="0" smtClean="0">
                <a:solidFill>
                  <a:schemeClr val="tx2"/>
                </a:solidFill>
              </a:rPr>
              <a:t>LÜTFEN TELEFONLARINIZI CEBİNİZE VEYA ÇANTANIZA KOYUNUZ!</a:t>
            </a:r>
            <a:endParaRPr lang="tr-TR" dirty="0">
              <a:solidFill>
                <a:schemeClr val="tx2"/>
              </a:solidFill>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030" y="3999337"/>
            <a:ext cx="2666093" cy="2666093"/>
          </a:xfrm>
          <a:prstGeom prst="rect">
            <a:avLst/>
          </a:prstGeom>
        </p:spPr>
      </p:pic>
    </p:spTree>
    <p:extLst>
      <p:ext uri="{BB962C8B-B14F-4D97-AF65-F5344CB8AC3E}">
        <p14:creationId xmlns:p14="http://schemas.microsoft.com/office/powerpoint/2010/main" val="167442580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71005" y="365965"/>
            <a:ext cx="8173331" cy="1435535"/>
          </a:xfrm>
        </p:spPr>
        <p:txBody>
          <a:bodyPr>
            <a:normAutofit/>
          </a:bodyPr>
          <a:lstStyle/>
          <a:p>
            <a:r>
              <a:rPr lang="tr-TR" sz="4000" dirty="0">
                <a:solidFill>
                  <a:srgbClr val="FF0000"/>
                </a:solidFill>
                <a:latin typeface="Franklin Gothic Book"/>
              </a:rPr>
              <a:t>Verilerin Gruplandırılması</a:t>
            </a:r>
            <a:endParaRPr lang="tr-TR" sz="4000" dirty="0"/>
          </a:p>
        </p:txBody>
      </p:sp>
      <p:graphicFrame>
        <p:nvGraphicFramePr>
          <p:cNvPr id="4" name="Tablo 3"/>
          <p:cNvGraphicFramePr>
            <a:graphicFrameLocks noGrp="1"/>
          </p:cNvGraphicFramePr>
          <p:nvPr>
            <p:extLst>
              <p:ext uri="{D42A27DB-BD31-4B8C-83A1-F6EECF244321}">
                <p14:modId xmlns:p14="http://schemas.microsoft.com/office/powerpoint/2010/main" val="1118319686"/>
              </p:ext>
            </p:extLst>
          </p:nvPr>
        </p:nvGraphicFramePr>
        <p:xfrm>
          <a:off x="1331643" y="1885076"/>
          <a:ext cx="8839300" cy="4206243"/>
        </p:xfrm>
        <a:graphic>
          <a:graphicData uri="http://schemas.openxmlformats.org/drawingml/2006/table">
            <a:tbl>
              <a:tblPr firstRow="1" bandRow="1"/>
              <a:tblGrid>
                <a:gridCol w="1767860">
                  <a:extLst>
                    <a:ext uri="{9D8B030D-6E8A-4147-A177-3AD203B41FA5}">
                      <a16:colId xmlns:a16="http://schemas.microsoft.com/office/drawing/2014/main" val="20000"/>
                    </a:ext>
                  </a:extLst>
                </a:gridCol>
                <a:gridCol w="1767860">
                  <a:extLst>
                    <a:ext uri="{9D8B030D-6E8A-4147-A177-3AD203B41FA5}">
                      <a16:colId xmlns:a16="http://schemas.microsoft.com/office/drawing/2014/main" val="20001"/>
                    </a:ext>
                  </a:extLst>
                </a:gridCol>
                <a:gridCol w="1767860">
                  <a:extLst>
                    <a:ext uri="{9D8B030D-6E8A-4147-A177-3AD203B41FA5}">
                      <a16:colId xmlns:a16="http://schemas.microsoft.com/office/drawing/2014/main" val="20002"/>
                    </a:ext>
                  </a:extLst>
                </a:gridCol>
                <a:gridCol w="1767860">
                  <a:extLst>
                    <a:ext uri="{9D8B030D-6E8A-4147-A177-3AD203B41FA5}">
                      <a16:colId xmlns:a16="http://schemas.microsoft.com/office/drawing/2014/main" val="20003"/>
                    </a:ext>
                  </a:extLst>
                </a:gridCol>
                <a:gridCol w="1767860">
                  <a:extLst>
                    <a:ext uri="{9D8B030D-6E8A-4147-A177-3AD203B41FA5}">
                      <a16:colId xmlns:a16="http://schemas.microsoft.com/office/drawing/2014/main" val="20004"/>
                    </a:ext>
                  </a:extLst>
                </a:gridCol>
              </a:tblGrid>
              <a:tr h="648143">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tr-TR" sz="1600" dirty="0" smtClean="0"/>
                        <a:t>Grup Aralığı</a:t>
                      </a:r>
                      <a:endParaRPr lang="tr-TR"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tr-TR" sz="1600" dirty="0" smtClean="0"/>
                        <a:t>Gerçek Grup Aralığı</a:t>
                      </a:r>
                      <a:endParaRPr lang="tr-TR"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tr-TR" sz="1600" dirty="0" smtClean="0"/>
                        <a:t>Grup Orta Noktası</a:t>
                      </a:r>
                      <a:endParaRPr lang="tr-TR"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tr-TR" sz="1600" dirty="0" smtClean="0"/>
                        <a:t>Frekans</a:t>
                      </a:r>
                      <a:endParaRPr lang="tr-TR"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tr-TR" sz="1600" dirty="0" smtClean="0"/>
                        <a:t>Toplamlı Frekans</a:t>
                      </a:r>
                      <a:endParaRPr lang="tr-TR"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0830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36-44</a:t>
                      </a:r>
                      <a:endParaRPr lang="tr-TR" sz="18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35,5-44,5</a:t>
                      </a:r>
                      <a:endParaRPr lang="tr-TR" sz="18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40</a:t>
                      </a:r>
                      <a:endParaRPr lang="tr-TR" sz="18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2</a:t>
                      </a:r>
                      <a:endParaRPr lang="tr-TR" sz="18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2</a:t>
                      </a:r>
                      <a:endParaRPr lang="tr-TR" sz="18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0830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45-53</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44,5-53,5</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49</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1</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3</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0830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54-62</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53,5-62,5</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58</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1</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4</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0830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63-71</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62,5-71,5</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67</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3</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7</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0830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72-80</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71,5-80,5</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76</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7</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14</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50830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81-89</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80,5-89,5</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85</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14</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28</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50830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90-98</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89,5-98,5</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94</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11</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1800" b="1" dirty="0" smtClean="0"/>
                        <a:t>39</a:t>
                      </a:r>
                      <a:endParaRPr lang="tr-TR" sz="18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3751109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solidFill>
                  <a:srgbClr val="7030A0"/>
                </a:solidFill>
              </a:rPr>
              <a:t> KORELASYON </a:t>
            </a:r>
            <a:endParaRPr lang="tr-TR" b="1" dirty="0">
              <a:solidFill>
                <a:srgbClr val="7030A0"/>
              </a:solidFill>
            </a:endParaRPr>
          </a:p>
        </p:txBody>
      </p:sp>
      <p:pic>
        <p:nvPicPr>
          <p:cNvPr id="4" name="İçerik Yer Tutucusu 3"/>
          <p:cNvPicPr>
            <a:picLocks noGrp="1" noChangeAspect="1"/>
          </p:cNvPicPr>
          <p:nvPr>
            <p:ph idx="1"/>
          </p:nvPr>
        </p:nvPicPr>
        <p:blipFill>
          <a:blip r:embed="rId2"/>
          <a:stretch>
            <a:fillRect/>
          </a:stretch>
        </p:blipFill>
        <p:spPr>
          <a:xfrm>
            <a:off x="1219200" y="2024856"/>
            <a:ext cx="9753600" cy="3952875"/>
          </a:xfrm>
          <a:prstGeom prst="rect">
            <a:avLst/>
          </a:prstGeom>
        </p:spPr>
      </p:pic>
    </p:spTree>
    <p:extLst>
      <p:ext uri="{BB962C8B-B14F-4D97-AF65-F5344CB8AC3E}">
        <p14:creationId xmlns:p14="http://schemas.microsoft.com/office/powerpoint/2010/main" val="30530496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C00000"/>
                </a:solidFill>
                <a:latin typeface="AR CENA" panose="02000000000000000000" pitchFamily="2" charset="0"/>
              </a:rPr>
              <a:t>Korelasyon</a:t>
            </a:r>
            <a:endParaRPr lang="tr-TR" b="1" dirty="0">
              <a:solidFill>
                <a:srgbClr val="C00000"/>
              </a:solidFill>
            </a:endParaRPr>
          </a:p>
        </p:txBody>
      </p:sp>
      <p:sp>
        <p:nvSpPr>
          <p:cNvPr id="3" name="İçerik Yer Tutucusu 2"/>
          <p:cNvSpPr>
            <a:spLocks noGrp="1"/>
          </p:cNvSpPr>
          <p:nvPr>
            <p:ph idx="1"/>
          </p:nvPr>
        </p:nvSpPr>
        <p:spPr/>
        <p:txBody>
          <a:bodyPr>
            <a:normAutofit/>
          </a:bodyPr>
          <a:lstStyle/>
          <a:p>
            <a:pPr marL="0" indent="0">
              <a:buNone/>
            </a:pPr>
            <a:r>
              <a:rPr lang="tr-TR" dirty="0" smtClean="0"/>
              <a:t>Değişkenler arasındaki </a:t>
            </a:r>
            <a:r>
              <a:rPr lang="tr-TR" b="1" dirty="0" smtClean="0"/>
              <a:t>ilişki</a:t>
            </a:r>
            <a:r>
              <a:rPr lang="tr-TR" dirty="0" smtClean="0"/>
              <a:t>yi sayısal olarak ifade etmemizi sağlayan istatiksel bir tekniktir.</a:t>
            </a:r>
          </a:p>
          <a:p>
            <a:pPr marL="0" indent="0">
              <a:buNone/>
            </a:pPr>
            <a:r>
              <a:rPr lang="tr-TR" dirty="0"/>
              <a:t> </a:t>
            </a:r>
            <a:r>
              <a:rPr lang="tr-TR" dirty="0" smtClean="0"/>
              <a:t>  Korelasyon dendiği zaman basit (iki değişken arasındaki) doğrusal korelasyon teknikleri kastedilmektedir.</a:t>
            </a:r>
          </a:p>
          <a:p>
            <a:pPr marL="0" indent="0">
              <a:buNone/>
            </a:pPr>
            <a:r>
              <a:rPr lang="tr-TR" dirty="0" smtClean="0"/>
              <a:t>Basit korelasyon bize  iki değişken arasında doğrusal bir ilişki olup olmadığını , eğer bir ilişki varsa bu ilişkinin miktarını ve yönünü belirlememizi sağlar.</a:t>
            </a:r>
          </a:p>
        </p:txBody>
      </p:sp>
    </p:spTree>
    <p:extLst>
      <p:ext uri="{BB962C8B-B14F-4D97-AF65-F5344CB8AC3E}">
        <p14:creationId xmlns:p14="http://schemas.microsoft.com/office/powerpoint/2010/main" val="3698972623"/>
      </p:ext>
    </p:extLst>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40069"/>
            <a:ext cx="10515600" cy="4836894"/>
          </a:xfrm>
        </p:spPr>
        <p:txBody>
          <a:bodyPr>
            <a:normAutofit/>
          </a:bodyPr>
          <a:lstStyle/>
          <a:p>
            <a:pPr marL="0" indent="0">
              <a:buNone/>
            </a:pPr>
            <a:r>
              <a:rPr lang="tr-TR" dirty="0" smtClean="0"/>
              <a:t> Ayrıca hesaplanan korelasyon katsayısının karesi (</a:t>
            </a:r>
            <a:r>
              <a:rPr lang="tr-TR" sz="4400" baseline="30000" dirty="0"/>
              <a:t>r2</a:t>
            </a:r>
            <a:r>
              <a:rPr lang="tr-TR" dirty="0" smtClean="0"/>
              <a:t>) bize iki değişken arasındaki </a:t>
            </a:r>
            <a:r>
              <a:rPr lang="tr-TR" dirty="0" smtClean="0">
                <a:solidFill>
                  <a:srgbClr val="FF0000"/>
                </a:solidFill>
              </a:rPr>
              <a:t>‘ortak değişkenliği’</a:t>
            </a:r>
            <a:r>
              <a:rPr lang="tr-TR" dirty="0" smtClean="0"/>
              <a:t>  gösterir.</a:t>
            </a:r>
          </a:p>
          <a:p>
            <a:pPr marL="0" indent="0">
              <a:buNone/>
            </a:pPr>
            <a:r>
              <a:rPr lang="tr-TR" u="sng" dirty="0" smtClean="0"/>
              <a:t>Örneğin</a:t>
            </a:r>
            <a:r>
              <a:rPr lang="tr-TR" dirty="0" smtClean="0"/>
              <a:t> </a:t>
            </a:r>
          </a:p>
          <a:p>
            <a:pPr marL="0" indent="0">
              <a:buNone/>
            </a:pPr>
            <a:r>
              <a:rPr lang="tr-TR" dirty="0" smtClean="0"/>
              <a:t>İki değişken arasındaki korelasyon 0.80 bulunmuş ise bu korelasyonun karesi olan 0.64 bu iki değişkenin ortak olan kısmıdır.</a:t>
            </a:r>
          </a:p>
          <a:p>
            <a:pPr marL="0" indent="0">
              <a:buNone/>
            </a:pPr>
            <a:r>
              <a:rPr lang="tr-TR" dirty="0"/>
              <a:t> </a:t>
            </a:r>
            <a:r>
              <a:rPr lang="tr-TR" dirty="0" smtClean="0"/>
              <a:t>  Zeka ile başarı puanları arasındaki korelasyon katsayısı 0.80 olarak bulunmuş olsun. Buna göre başarının %64 ‘ünün zeka faktöründen kaynaklandığı söylenebilir.</a:t>
            </a:r>
          </a:p>
          <a:p>
            <a:pPr lvl="0"/>
            <a:r>
              <a:rPr lang="tr-TR" dirty="0">
                <a:solidFill>
                  <a:prstClr val="black"/>
                </a:solidFill>
              </a:rPr>
              <a:t>Korelasyon sebep-sonuç ilişkisini </a:t>
            </a:r>
            <a:r>
              <a:rPr lang="tr-TR" dirty="0" smtClean="0">
                <a:solidFill>
                  <a:prstClr val="black"/>
                </a:solidFill>
              </a:rPr>
              <a:t>vermez, </a:t>
            </a:r>
            <a:r>
              <a:rPr lang="tr-TR" dirty="0">
                <a:solidFill>
                  <a:prstClr val="black"/>
                </a:solidFill>
              </a:rPr>
              <a:t>sadece değişkenlerin birbiriyle ilişki durumunu verir.</a:t>
            </a:r>
          </a:p>
          <a:p>
            <a:pPr marL="0" indent="0">
              <a:buNone/>
            </a:pPr>
            <a:endParaRPr lang="tr-TR" dirty="0"/>
          </a:p>
        </p:txBody>
      </p:sp>
    </p:spTree>
    <p:extLst>
      <p:ext uri="{BB962C8B-B14F-4D97-AF65-F5344CB8AC3E}">
        <p14:creationId xmlns:p14="http://schemas.microsoft.com/office/powerpoint/2010/main" val="4112643914"/>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3248" y="441485"/>
            <a:ext cx="10364527" cy="5976664"/>
          </a:xfrm>
        </p:spPr>
        <p:txBody>
          <a:bodyPr>
            <a:normAutofit fontScale="92500" lnSpcReduction="20000"/>
          </a:bodyPr>
          <a:lstStyle/>
          <a:p>
            <a:pPr marL="0" indent="0">
              <a:buNone/>
            </a:pPr>
            <a:r>
              <a:rPr lang="tr-TR" sz="3000" b="1" dirty="0" smtClean="0">
                <a:solidFill>
                  <a:srgbClr val="C00000"/>
                </a:solidFill>
              </a:rPr>
              <a:t>Korelasyondan faydalandığımız alanlar ; </a:t>
            </a:r>
          </a:p>
          <a:p>
            <a:pPr>
              <a:lnSpc>
                <a:spcPct val="100000"/>
              </a:lnSpc>
              <a:spcAft>
                <a:spcPts val="600"/>
              </a:spcAft>
            </a:pPr>
            <a:r>
              <a:rPr lang="tr-TR" sz="3000" dirty="0" smtClean="0"/>
              <a:t>Bir testin hem güvenilirliğini hem de geçerliliğini tahmin etmede,</a:t>
            </a:r>
          </a:p>
          <a:p>
            <a:pPr>
              <a:lnSpc>
                <a:spcPct val="100000"/>
              </a:lnSpc>
              <a:spcAft>
                <a:spcPts val="600"/>
              </a:spcAft>
            </a:pPr>
            <a:r>
              <a:rPr lang="tr-TR" sz="3000" dirty="0" smtClean="0"/>
              <a:t> İki davranışın önkoşul ilişkisini betimlemede,</a:t>
            </a:r>
          </a:p>
          <a:p>
            <a:pPr>
              <a:lnSpc>
                <a:spcPct val="100000"/>
              </a:lnSpc>
              <a:spcAft>
                <a:spcPts val="600"/>
              </a:spcAft>
            </a:pPr>
            <a:r>
              <a:rPr lang="tr-TR" sz="3000" dirty="0" smtClean="0"/>
              <a:t>Eğitimde başarı ile ilişkisi araştırılan değişkenlerin tespitinde vb. </a:t>
            </a:r>
          </a:p>
          <a:p>
            <a:pPr marL="0" indent="0">
              <a:lnSpc>
                <a:spcPct val="100000"/>
              </a:lnSpc>
              <a:spcAft>
                <a:spcPts val="600"/>
              </a:spcAft>
              <a:buNone/>
            </a:pPr>
            <a:r>
              <a:rPr lang="tr-TR" sz="3000" dirty="0"/>
              <a:t> </a:t>
            </a:r>
            <a:r>
              <a:rPr lang="tr-TR" sz="3000" dirty="0" smtClean="0"/>
              <a:t>        Basit doğrusal bir korelasyon katsayısının işareti(+) veya (-) bize ilişkinin yönünü gösterir.</a:t>
            </a:r>
          </a:p>
          <a:p>
            <a:pPr marL="0" indent="0">
              <a:lnSpc>
                <a:spcPct val="100000"/>
              </a:lnSpc>
              <a:spcAft>
                <a:spcPts val="600"/>
              </a:spcAft>
              <a:buNone/>
            </a:pPr>
            <a:r>
              <a:rPr lang="tr-TR" sz="3000" dirty="0" smtClean="0"/>
              <a:t>(</a:t>
            </a:r>
            <a:r>
              <a:rPr lang="tr-TR" sz="3000" b="1" dirty="0" smtClean="0">
                <a:solidFill>
                  <a:srgbClr val="FF0000"/>
                </a:solidFill>
              </a:rPr>
              <a:t>+</a:t>
            </a:r>
            <a:r>
              <a:rPr lang="tr-TR" sz="3000" dirty="0" smtClean="0"/>
              <a:t>)  ise ;iki değişken arasında pozitif doğrusal bir ilişkinin olduğunu,</a:t>
            </a:r>
          </a:p>
          <a:p>
            <a:pPr marL="0" indent="0">
              <a:lnSpc>
                <a:spcPct val="100000"/>
              </a:lnSpc>
              <a:spcAft>
                <a:spcPts val="600"/>
              </a:spcAft>
              <a:buNone/>
            </a:pPr>
            <a:r>
              <a:rPr lang="tr-TR" sz="3000" dirty="0" smtClean="0"/>
              <a:t>(</a:t>
            </a:r>
            <a:r>
              <a:rPr lang="tr-TR" sz="3000" b="1" dirty="0" smtClean="0">
                <a:solidFill>
                  <a:srgbClr val="FF0000"/>
                </a:solidFill>
              </a:rPr>
              <a:t>-</a:t>
            </a:r>
            <a:r>
              <a:rPr lang="tr-TR" sz="3000" dirty="0" smtClean="0"/>
              <a:t>) ise, negatif veya ters yönde bir ilişkinin olduğu anlaşılır.</a:t>
            </a:r>
          </a:p>
          <a:p>
            <a:pPr marL="0" indent="0">
              <a:lnSpc>
                <a:spcPct val="100000"/>
              </a:lnSpc>
              <a:spcAft>
                <a:spcPts val="600"/>
              </a:spcAft>
              <a:buNone/>
            </a:pPr>
            <a:r>
              <a:rPr lang="tr-TR" sz="3000" dirty="0" smtClean="0"/>
              <a:t>Korelasyon katsayısının +1’e yaklaşması pozitif doğrusal ilişkinin yüksekliğini, -1’e yakın olması ise negatif ilişkinin yüksekliğini gösterir.</a:t>
            </a:r>
          </a:p>
          <a:p>
            <a:pPr marL="0" indent="0">
              <a:lnSpc>
                <a:spcPct val="100000"/>
              </a:lnSpc>
              <a:spcAft>
                <a:spcPts val="600"/>
              </a:spcAft>
              <a:buNone/>
            </a:pPr>
            <a:r>
              <a:rPr lang="tr-TR" sz="3000" dirty="0" smtClean="0"/>
              <a:t>Korelasyon katsayısı sıfıra yaklaştıkça iki değişken arasında bir ilişkinin olmadığını söyleyebiliriz.</a:t>
            </a:r>
          </a:p>
          <a:p>
            <a:pPr marL="0" indent="0">
              <a:buNone/>
            </a:pPr>
            <a:endParaRPr lang="tr-TR" dirty="0" smtClean="0"/>
          </a:p>
          <a:p>
            <a:pPr marL="0" indent="0">
              <a:buNone/>
            </a:pPr>
            <a:endParaRPr lang="tr-TR" dirty="0" smtClean="0"/>
          </a:p>
        </p:txBody>
      </p:sp>
    </p:spTree>
    <p:extLst>
      <p:ext uri="{BB962C8B-B14F-4D97-AF65-F5344CB8AC3E}">
        <p14:creationId xmlns:p14="http://schemas.microsoft.com/office/powerpoint/2010/main" val="1010162122"/>
      </p:ext>
    </p:extLst>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833046"/>
      </p:ext>
    </p:extLst>
  </p:cSld>
  <p:clrMapOvr>
    <a:masterClrMapping/>
  </p:clrMapOvr>
  <p:transition spd="slow">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243239" y="71778"/>
            <a:ext cx="3012339" cy="477044"/>
          </a:xfrm>
          <a:prstGeom prst="rect">
            <a:avLst/>
          </a:prstGeom>
          <a:solidFill>
            <a:schemeClr val="hlink"/>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r>
              <a:rPr lang="tr-TR" sz="2500" b="1" dirty="0" smtClean="0">
                <a:solidFill>
                  <a:srgbClr val="FFFF00"/>
                </a:solidFill>
                <a:effectLst>
                  <a:outerShdw blurRad="38100" dist="38100" dir="2700000" algn="tl">
                    <a:srgbClr val="000000"/>
                  </a:outerShdw>
                </a:effectLst>
                <a:latin typeface="Comic Sans MS" pitchFamily="66" charset="0"/>
              </a:rPr>
              <a:t>KORELASYONLAR</a:t>
            </a:r>
            <a:endParaRPr lang="tr-TR" sz="2500" b="1" dirty="0">
              <a:solidFill>
                <a:srgbClr val="FFFF00"/>
              </a:solidFill>
              <a:effectLst>
                <a:outerShdw blurRad="38100" dist="38100" dir="2700000" algn="tl">
                  <a:srgbClr val="000000"/>
                </a:outerShdw>
              </a:effectLst>
              <a:latin typeface="Comic Sans MS" pitchFamily="66" charset="0"/>
            </a:endParaRPr>
          </a:p>
        </p:txBody>
      </p:sp>
      <p:sp>
        <p:nvSpPr>
          <p:cNvPr id="55299" name="Text Box 3"/>
          <p:cNvSpPr txBox="1">
            <a:spLocks noChangeArrowheads="1"/>
          </p:cNvSpPr>
          <p:nvPr/>
        </p:nvSpPr>
        <p:spPr bwMode="auto">
          <a:xfrm>
            <a:off x="5874480" y="1705430"/>
            <a:ext cx="184706"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endParaRPr lang="tr-TR">
              <a:solidFill>
                <a:prstClr val="black"/>
              </a:solidFill>
            </a:endParaRPr>
          </a:p>
        </p:txBody>
      </p:sp>
      <p:sp>
        <p:nvSpPr>
          <p:cNvPr id="55301" name="Line 5"/>
          <p:cNvSpPr>
            <a:spLocks noChangeShapeType="1"/>
          </p:cNvSpPr>
          <p:nvPr/>
        </p:nvSpPr>
        <p:spPr bwMode="auto">
          <a:xfrm>
            <a:off x="6905157" y="3394227"/>
            <a:ext cx="428768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02" name="Line 6"/>
          <p:cNvSpPr>
            <a:spLocks noChangeShapeType="1"/>
          </p:cNvSpPr>
          <p:nvPr/>
        </p:nvSpPr>
        <p:spPr bwMode="auto">
          <a:xfrm flipV="1">
            <a:off x="6905155" y="857251"/>
            <a:ext cx="0" cy="25369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03" name="Line 7"/>
          <p:cNvSpPr>
            <a:spLocks noChangeShapeType="1"/>
          </p:cNvSpPr>
          <p:nvPr/>
        </p:nvSpPr>
        <p:spPr bwMode="auto">
          <a:xfrm>
            <a:off x="6819883" y="3051024"/>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04" name="Line 8"/>
          <p:cNvSpPr>
            <a:spLocks noChangeShapeType="1"/>
          </p:cNvSpPr>
          <p:nvPr/>
        </p:nvSpPr>
        <p:spPr bwMode="auto">
          <a:xfrm>
            <a:off x="6819883" y="2707822"/>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05" name="Line 9"/>
          <p:cNvSpPr>
            <a:spLocks noChangeShapeType="1"/>
          </p:cNvSpPr>
          <p:nvPr/>
        </p:nvSpPr>
        <p:spPr bwMode="auto">
          <a:xfrm>
            <a:off x="6819883" y="2366131"/>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06" name="Line 10"/>
          <p:cNvSpPr>
            <a:spLocks noChangeShapeType="1"/>
          </p:cNvSpPr>
          <p:nvPr/>
        </p:nvSpPr>
        <p:spPr bwMode="auto">
          <a:xfrm>
            <a:off x="6819883" y="2022929"/>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07" name="Line 11"/>
          <p:cNvSpPr>
            <a:spLocks noChangeShapeType="1"/>
          </p:cNvSpPr>
          <p:nvPr/>
        </p:nvSpPr>
        <p:spPr bwMode="auto">
          <a:xfrm>
            <a:off x="6819883" y="1679727"/>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08" name="Line 12"/>
          <p:cNvSpPr>
            <a:spLocks noChangeShapeType="1"/>
          </p:cNvSpPr>
          <p:nvPr/>
        </p:nvSpPr>
        <p:spPr bwMode="auto">
          <a:xfrm>
            <a:off x="8082275" y="3394986"/>
            <a:ext cx="0" cy="680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09" name="Line 13"/>
          <p:cNvSpPr>
            <a:spLocks noChangeShapeType="1"/>
          </p:cNvSpPr>
          <p:nvPr/>
        </p:nvSpPr>
        <p:spPr bwMode="auto">
          <a:xfrm>
            <a:off x="8669908" y="3394986"/>
            <a:ext cx="0" cy="680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10" name="Line 14"/>
          <p:cNvSpPr>
            <a:spLocks noChangeShapeType="1"/>
          </p:cNvSpPr>
          <p:nvPr/>
        </p:nvSpPr>
        <p:spPr bwMode="auto">
          <a:xfrm>
            <a:off x="9259395" y="3394986"/>
            <a:ext cx="0" cy="680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11" name="Line 15"/>
          <p:cNvSpPr>
            <a:spLocks noChangeShapeType="1"/>
          </p:cNvSpPr>
          <p:nvPr/>
        </p:nvSpPr>
        <p:spPr bwMode="auto">
          <a:xfrm>
            <a:off x="9847028" y="3394986"/>
            <a:ext cx="0" cy="680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12" name="Text Box 16"/>
          <p:cNvSpPr txBox="1">
            <a:spLocks noChangeArrowheads="1"/>
          </p:cNvSpPr>
          <p:nvPr/>
        </p:nvSpPr>
        <p:spPr bwMode="auto">
          <a:xfrm>
            <a:off x="6446599" y="1441689"/>
            <a:ext cx="321380" cy="193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pPr algn="r"/>
            <a:r>
              <a:rPr lang="tr-TR">
                <a:solidFill>
                  <a:prstClr val="black"/>
                </a:solidFill>
              </a:rPr>
              <a:t>6</a:t>
            </a:r>
          </a:p>
          <a:p>
            <a:pPr algn="r"/>
            <a:r>
              <a:rPr lang="tr-TR">
                <a:solidFill>
                  <a:prstClr val="black"/>
                </a:solidFill>
              </a:rPr>
              <a:t>5</a:t>
            </a:r>
          </a:p>
          <a:p>
            <a:pPr algn="r"/>
            <a:r>
              <a:rPr lang="tr-TR">
                <a:solidFill>
                  <a:prstClr val="black"/>
                </a:solidFill>
              </a:rPr>
              <a:t>4</a:t>
            </a:r>
          </a:p>
          <a:p>
            <a:pPr algn="r"/>
            <a:r>
              <a:rPr lang="tr-TR">
                <a:solidFill>
                  <a:prstClr val="black"/>
                </a:solidFill>
              </a:rPr>
              <a:t>3</a:t>
            </a:r>
          </a:p>
          <a:p>
            <a:pPr algn="r"/>
            <a:r>
              <a:rPr lang="tr-TR">
                <a:solidFill>
                  <a:prstClr val="black"/>
                </a:solidFill>
              </a:rPr>
              <a:t>2</a:t>
            </a:r>
          </a:p>
        </p:txBody>
      </p:sp>
      <p:sp>
        <p:nvSpPr>
          <p:cNvPr id="55313" name="Text Box 17"/>
          <p:cNvSpPr txBox="1">
            <a:spLocks noChangeArrowheads="1"/>
          </p:cNvSpPr>
          <p:nvPr/>
        </p:nvSpPr>
        <p:spPr bwMode="auto">
          <a:xfrm>
            <a:off x="7878364" y="3462264"/>
            <a:ext cx="2187276" cy="36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1800">
                <a:solidFill>
                  <a:prstClr val="black"/>
                </a:solidFill>
              </a:rPr>
              <a:t>6      7     8       9     10</a:t>
            </a:r>
          </a:p>
        </p:txBody>
      </p:sp>
      <p:sp>
        <p:nvSpPr>
          <p:cNvPr id="55314" name="Text Box 18"/>
          <p:cNvSpPr txBox="1">
            <a:spLocks noChangeArrowheads="1"/>
          </p:cNvSpPr>
          <p:nvPr/>
        </p:nvSpPr>
        <p:spPr bwMode="auto">
          <a:xfrm>
            <a:off x="6432452" y="548822"/>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y</a:t>
            </a:r>
          </a:p>
        </p:txBody>
      </p:sp>
      <p:sp>
        <p:nvSpPr>
          <p:cNvPr id="55315" name="Text Box 19"/>
          <p:cNvSpPr txBox="1">
            <a:spLocks noChangeArrowheads="1"/>
          </p:cNvSpPr>
          <p:nvPr/>
        </p:nvSpPr>
        <p:spPr bwMode="auto">
          <a:xfrm>
            <a:off x="11192839" y="3051024"/>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x</a:t>
            </a:r>
          </a:p>
        </p:txBody>
      </p:sp>
      <p:sp>
        <p:nvSpPr>
          <p:cNvPr id="55317" name="Oval 21" descr="Kesik çizgili yatay"/>
          <p:cNvSpPr>
            <a:spLocks noChangeArrowheads="1"/>
          </p:cNvSpPr>
          <p:nvPr/>
        </p:nvSpPr>
        <p:spPr bwMode="auto">
          <a:xfrm rot="2211468">
            <a:off x="7105357" y="1852084"/>
            <a:ext cx="3700051" cy="480786"/>
          </a:xfrm>
          <a:prstGeom prst="ellipse">
            <a:avLst/>
          </a:prstGeom>
          <a:solidFill>
            <a:srgbClr val="0070C0"/>
          </a:solidFill>
          <a:ln>
            <a:noFill/>
          </a:ln>
          <a:effectLst/>
        </p:spPr>
        <p:txBody>
          <a:bodyPr wrap="none" lIns="82936" tIns="41468" rIns="82936" bIns="41468" anchor="ctr"/>
          <a:lstStyle/>
          <a:p>
            <a:endParaRPr lang="tr-TR">
              <a:solidFill>
                <a:prstClr val="black"/>
              </a:solidFill>
            </a:endParaRPr>
          </a:p>
        </p:txBody>
      </p:sp>
      <p:sp>
        <p:nvSpPr>
          <p:cNvPr id="55318" name="Text Box 22"/>
          <p:cNvSpPr txBox="1">
            <a:spLocks noChangeArrowheads="1"/>
          </p:cNvSpPr>
          <p:nvPr/>
        </p:nvSpPr>
        <p:spPr bwMode="auto">
          <a:xfrm>
            <a:off x="315135" y="1740203"/>
            <a:ext cx="184706"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endParaRPr lang="tr-TR">
              <a:solidFill>
                <a:prstClr val="black"/>
              </a:solidFill>
            </a:endParaRPr>
          </a:p>
        </p:txBody>
      </p:sp>
      <p:sp>
        <p:nvSpPr>
          <p:cNvPr id="55319" name="Line 23"/>
          <p:cNvSpPr>
            <a:spLocks noChangeShapeType="1"/>
          </p:cNvSpPr>
          <p:nvPr/>
        </p:nvSpPr>
        <p:spPr bwMode="auto">
          <a:xfrm>
            <a:off x="789691" y="3429000"/>
            <a:ext cx="428768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0" name="Line 24"/>
          <p:cNvSpPr>
            <a:spLocks noChangeShapeType="1"/>
          </p:cNvSpPr>
          <p:nvPr/>
        </p:nvSpPr>
        <p:spPr bwMode="auto">
          <a:xfrm flipV="1">
            <a:off x="789691" y="892024"/>
            <a:ext cx="0" cy="25369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1" name="Line 25"/>
          <p:cNvSpPr>
            <a:spLocks noChangeShapeType="1"/>
          </p:cNvSpPr>
          <p:nvPr/>
        </p:nvSpPr>
        <p:spPr bwMode="auto">
          <a:xfrm>
            <a:off x="704419" y="3085798"/>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2" name="Line 26"/>
          <p:cNvSpPr>
            <a:spLocks noChangeShapeType="1"/>
          </p:cNvSpPr>
          <p:nvPr/>
        </p:nvSpPr>
        <p:spPr bwMode="auto">
          <a:xfrm>
            <a:off x="704419" y="2742595"/>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3" name="Line 27"/>
          <p:cNvSpPr>
            <a:spLocks noChangeShapeType="1"/>
          </p:cNvSpPr>
          <p:nvPr/>
        </p:nvSpPr>
        <p:spPr bwMode="auto">
          <a:xfrm>
            <a:off x="704419" y="2400905"/>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4" name="Line 28"/>
          <p:cNvSpPr>
            <a:spLocks noChangeShapeType="1"/>
          </p:cNvSpPr>
          <p:nvPr/>
        </p:nvSpPr>
        <p:spPr bwMode="auto">
          <a:xfrm>
            <a:off x="704419" y="2057703"/>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5" name="Line 29"/>
          <p:cNvSpPr>
            <a:spLocks noChangeShapeType="1"/>
          </p:cNvSpPr>
          <p:nvPr/>
        </p:nvSpPr>
        <p:spPr bwMode="auto">
          <a:xfrm>
            <a:off x="704419" y="1714500"/>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6" name="Line 30"/>
          <p:cNvSpPr>
            <a:spLocks noChangeShapeType="1"/>
          </p:cNvSpPr>
          <p:nvPr/>
        </p:nvSpPr>
        <p:spPr bwMode="auto">
          <a:xfrm>
            <a:off x="1966811" y="3429000"/>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7" name="Line 31"/>
          <p:cNvSpPr>
            <a:spLocks noChangeShapeType="1"/>
          </p:cNvSpPr>
          <p:nvPr/>
        </p:nvSpPr>
        <p:spPr bwMode="auto">
          <a:xfrm>
            <a:off x="2554444" y="3429000"/>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8" name="Line 32"/>
          <p:cNvSpPr>
            <a:spLocks noChangeShapeType="1"/>
          </p:cNvSpPr>
          <p:nvPr/>
        </p:nvSpPr>
        <p:spPr bwMode="auto">
          <a:xfrm>
            <a:off x="3143931" y="3429000"/>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29" name="Line 33"/>
          <p:cNvSpPr>
            <a:spLocks noChangeShapeType="1"/>
          </p:cNvSpPr>
          <p:nvPr/>
        </p:nvSpPr>
        <p:spPr bwMode="auto">
          <a:xfrm>
            <a:off x="3731564" y="3429000"/>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30" name="Text Box 34"/>
          <p:cNvSpPr txBox="1">
            <a:spLocks noChangeArrowheads="1"/>
          </p:cNvSpPr>
          <p:nvPr/>
        </p:nvSpPr>
        <p:spPr bwMode="auto">
          <a:xfrm>
            <a:off x="366355" y="1462855"/>
            <a:ext cx="321380" cy="193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pPr algn="r"/>
            <a:r>
              <a:rPr lang="tr-TR">
                <a:solidFill>
                  <a:prstClr val="black"/>
                </a:solidFill>
              </a:rPr>
              <a:t>6</a:t>
            </a:r>
          </a:p>
          <a:p>
            <a:pPr algn="r"/>
            <a:r>
              <a:rPr lang="tr-TR">
                <a:solidFill>
                  <a:prstClr val="black"/>
                </a:solidFill>
              </a:rPr>
              <a:t>5</a:t>
            </a:r>
          </a:p>
          <a:p>
            <a:pPr algn="r"/>
            <a:r>
              <a:rPr lang="tr-TR">
                <a:solidFill>
                  <a:prstClr val="black"/>
                </a:solidFill>
              </a:rPr>
              <a:t>4</a:t>
            </a:r>
          </a:p>
          <a:p>
            <a:pPr algn="r"/>
            <a:r>
              <a:rPr lang="tr-TR">
                <a:solidFill>
                  <a:prstClr val="black"/>
                </a:solidFill>
              </a:rPr>
              <a:t>3</a:t>
            </a:r>
          </a:p>
          <a:p>
            <a:pPr algn="r"/>
            <a:r>
              <a:rPr lang="tr-TR">
                <a:solidFill>
                  <a:prstClr val="black"/>
                </a:solidFill>
              </a:rPr>
              <a:t>2</a:t>
            </a:r>
          </a:p>
        </p:txBody>
      </p:sp>
      <p:sp>
        <p:nvSpPr>
          <p:cNvPr id="55331" name="Text Box 35"/>
          <p:cNvSpPr txBox="1">
            <a:spLocks noChangeArrowheads="1"/>
          </p:cNvSpPr>
          <p:nvPr/>
        </p:nvSpPr>
        <p:spPr bwMode="auto">
          <a:xfrm>
            <a:off x="1762900" y="3497037"/>
            <a:ext cx="2187276" cy="36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1800">
                <a:solidFill>
                  <a:prstClr val="black"/>
                </a:solidFill>
              </a:rPr>
              <a:t>6      7     8       9     10</a:t>
            </a:r>
          </a:p>
        </p:txBody>
      </p:sp>
      <p:sp>
        <p:nvSpPr>
          <p:cNvPr id="55332" name="Oval 36" descr="Kesik çizgili yatay"/>
          <p:cNvSpPr>
            <a:spLocks noChangeArrowheads="1"/>
          </p:cNvSpPr>
          <p:nvPr/>
        </p:nvSpPr>
        <p:spPr bwMode="auto">
          <a:xfrm rot="-2109826">
            <a:off x="967649" y="1920119"/>
            <a:ext cx="3700051" cy="480786"/>
          </a:xfrm>
          <a:prstGeom prst="ellipse">
            <a:avLst/>
          </a:prstGeom>
          <a:solidFill>
            <a:srgbClr val="0070C0"/>
          </a:solidFill>
          <a:ln>
            <a:noFill/>
          </a:ln>
          <a:effectLst/>
        </p:spPr>
        <p:txBody>
          <a:bodyPr wrap="none" lIns="82936" tIns="41468" rIns="82936" bIns="41468" anchor="ctr"/>
          <a:lstStyle/>
          <a:p>
            <a:endParaRPr lang="tr-TR">
              <a:solidFill>
                <a:srgbClr val="FF0000"/>
              </a:solidFill>
            </a:endParaRPr>
          </a:p>
        </p:txBody>
      </p:sp>
      <p:sp>
        <p:nvSpPr>
          <p:cNvPr id="55333" name="Text Box 37"/>
          <p:cNvSpPr txBox="1">
            <a:spLocks noChangeArrowheads="1"/>
          </p:cNvSpPr>
          <p:nvPr/>
        </p:nvSpPr>
        <p:spPr bwMode="auto">
          <a:xfrm>
            <a:off x="324404" y="4724034"/>
            <a:ext cx="184706"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endParaRPr lang="tr-TR">
              <a:solidFill>
                <a:prstClr val="black"/>
              </a:solidFill>
            </a:endParaRPr>
          </a:p>
        </p:txBody>
      </p:sp>
      <p:sp>
        <p:nvSpPr>
          <p:cNvPr id="55334" name="Line 38"/>
          <p:cNvSpPr>
            <a:spLocks noChangeShapeType="1"/>
          </p:cNvSpPr>
          <p:nvPr/>
        </p:nvSpPr>
        <p:spPr bwMode="auto">
          <a:xfrm>
            <a:off x="861525" y="6445250"/>
            <a:ext cx="428768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35" name="Line 39"/>
          <p:cNvSpPr>
            <a:spLocks noChangeShapeType="1"/>
          </p:cNvSpPr>
          <p:nvPr/>
        </p:nvSpPr>
        <p:spPr bwMode="auto">
          <a:xfrm flipV="1">
            <a:off x="798960" y="3875013"/>
            <a:ext cx="0" cy="25369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36" name="Line 40"/>
          <p:cNvSpPr>
            <a:spLocks noChangeShapeType="1"/>
          </p:cNvSpPr>
          <p:nvPr/>
        </p:nvSpPr>
        <p:spPr bwMode="auto">
          <a:xfrm>
            <a:off x="713688" y="6068786"/>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37" name="Line 41"/>
          <p:cNvSpPr>
            <a:spLocks noChangeShapeType="1"/>
          </p:cNvSpPr>
          <p:nvPr/>
        </p:nvSpPr>
        <p:spPr bwMode="auto">
          <a:xfrm>
            <a:off x="713688" y="5725584"/>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38" name="Line 42"/>
          <p:cNvSpPr>
            <a:spLocks noChangeShapeType="1"/>
          </p:cNvSpPr>
          <p:nvPr/>
        </p:nvSpPr>
        <p:spPr bwMode="auto">
          <a:xfrm>
            <a:off x="713688" y="5383893"/>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39" name="Line 43"/>
          <p:cNvSpPr>
            <a:spLocks noChangeShapeType="1"/>
          </p:cNvSpPr>
          <p:nvPr/>
        </p:nvSpPr>
        <p:spPr bwMode="auto">
          <a:xfrm>
            <a:off x="713688" y="5040690"/>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40" name="Line 44"/>
          <p:cNvSpPr>
            <a:spLocks noChangeShapeType="1"/>
          </p:cNvSpPr>
          <p:nvPr/>
        </p:nvSpPr>
        <p:spPr bwMode="auto">
          <a:xfrm>
            <a:off x="713688" y="4697489"/>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41" name="Line 45"/>
          <p:cNvSpPr>
            <a:spLocks noChangeShapeType="1"/>
          </p:cNvSpPr>
          <p:nvPr/>
        </p:nvSpPr>
        <p:spPr bwMode="auto">
          <a:xfrm>
            <a:off x="1976079" y="6412832"/>
            <a:ext cx="0" cy="680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42" name="Line 46"/>
          <p:cNvSpPr>
            <a:spLocks noChangeShapeType="1"/>
          </p:cNvSpPr>
          <p:nvPr/>
        </p:nvSpPr>
        <p:spPr bwMode="auto">
          <a:xfrm>
            <a:off x="2563713" y="6412832"/>
            <a:ext cx="0" cy="680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43" name="Line 47"/>
          <p:cNvSpPr>
            <a:spLocks noChangeShapeType="1"/>
          </p:cNvSpPr>
          <p:nvPr/>
        </p:nvSpPr>
        <p:spPr bwMode="auto">
          <a:xfrm>
            <a:off x="3153200" y="6412832"/>
            <a:ext cx="0" cy="680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44" name="Line 48"/>
          <p:cNvSpPr>
            <a:spLocks noChangeShapeType="1"/>
          </p:cNvSpPr>
          <p:nvPr/>
        </p:nvSpPr>
        <p:spPr bwMode="auto">
          <a:xfrm>
            <a:off x="3740832" y="6412832"/>
            <a:ext cx="0" cy="680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45" name="Text Box 49"/>
          <p:cNvSpPr txBox="1">
            <a:spLocks noChangeArrowheads="1"/>
          </p:cNvSpPr>
          <p:nvPr/>
        </p:nvSpPr>
        <p:spPr bwMode="auto">
          <a:xfrm>
            <a:off x="375623" y="4445843"/>
            <a:ext cx="321380" cy="193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pPr algn="r"/>
            <a:r>
              <a:rPr lang="tr-TR">
                <a:solidFill>
                  <a:prstClr val="black"/>
                </a:solidFill>
              </a:rPr>
              <a:t>6</a:t>
            </a:r>
          </a:p>
          <a:p>
            <a:pPr algn="r"/>
            <a:r>
              <a:rPr lang="tr-TR">
                <a:solidFill>
                  <a:prstClr val="black"/>
                </a:solidFill>
              </a:rPr>
              <a:t>5</a:t>
            </a:r>
          </a:p>
          <a:p>
            <a:pPr algn="r"/>
            <a:r>
              <a:rPr lang="tr-TR">
                <a:solidFill>
                  <a:prstClr val="black"/>
                </a:solidFill>
              </a:rPr>
              <a:t>4</a:t>
            </a:r>
          </a:p>
          <a:p>
            <a:pPr algn="r"/>
            <a:r>
              <a:rPr lang="tr-TR">
                <a:solidFill>
                  <a:prstClr val="black"/>
                </a:solidFill>
              </a:rPr>
              <a:t>3</a:t>
            </a:r>
          </a:p>
          <a:p>
            <a:pPr algn="r"/>
            <a:r>
              <a:rPr lang="tr-TR">
                <a:solidFill>
                  <a:prstClr val="black"/>
                </a:solidFill>
              </a:rPr>
              <a:t>2</a:t>
            </a:r>
          </a:p>
        </p:txBody>
      </p:sp>
      <p:sp>
        <p:nvSpPr>
          <p:cNvPr id="55346" name="Text Box 50"/>
          <p:cNvSpPr txBox="1">
            <a:spLocks noChangeArrowheads="1"/>
          </p:cNvSpPr>
          <p:nvPr/>
        </p:nvSpPr>
        <p:spPr bwMode="auto">
          <a:xfrm>
            <a:off x="1772168" y="6480867"/>
            <a:ext cx="2187276" cy="36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1800">
                <a:solidFill>
                  <a:prstClr val="black"/>
                </a:solidFill>
              </a:rPr>
              <a:t>6      7     8       9     10</a:t>
            </a:r>
          </a:p>
        </p:txBody>
      </p:sp>
      <p:sp>
        <p:nvSpPr>
          <p:cNvPr id="55347" name="Oval 51" descr="Kesik çizgili yatay"/>
          <p:cNvSpPr>
            <a:spLocks noChangeArrowheads="1"/>
          </p:cNvSpPr>
          <p:nvPr/>
        </p:nvSpPr>
        <p:spPr bwMode="auto">
          <a:xfrm>
            <a:off x="1149315" y="4389060"/>
            <a:ext cx="2845480" cy="1844524"/>
          </a:xfrm>
          <a:prstGeom prst="ellipse">
            <a:avLst/>
          </a:prstGeom>
          <a:solidFill>
            <a:srgbClr val="0070C0"/>
          </a:solidFill>
          <a:ln>
            <a:noFill/>
          </a:ln>
          <a:effectLst/>
        </p:spPr>
        <p:txBody>
          <a:bodyPr wrap="none" lIns="82936" tIns="41468" rIns="82936" bIns="41468" anchor="ctr"/>
          <a:lstStyle/>
          <a:p>
            <a:endParaRPr lang="tr-TR">
              <a:solidFill>
                <a:prstClr val="black"/>
              </a:solidFill>
            </a:endParaRPr>
          </a:p>
        </p:txBody>
      </p:sp>
      <p:sp>
        <p:nvSpPr>
          <p:cNvPr id="55348" name="Text Box 52"/>
          <p:cNvSpPr txBox="1">
            <a:spLocks noChangeArrowheads="1"/>
          </p:cNvSpPr>
          <p:nvPr/>
        </p:nvSpPr>
        <p:spPr bwMode="auto">
          <a:xfrm>
            <a:off x="407491" y="408192"/>
            <a:ext cx="1100036" cy="69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000" dirty="0" smtClean="0">
                <a:solidFill>
                  <a:prstClr val="black"/>
                </a:solidFill>
              </a:rPr>
              <a:t>Y (Başarı)</a:t>
            </a:r>
            <a:endParaRPr lang="tr-TR" sz="2000" dirty="0">
              <a:solidFill>
                <a:prstClr val="black"/>
              </a:solidFill>
            </a:endParaRPr>
          </a:p>
        </p:txBody>
      </p:sp>
      <p:sp>
        <p:nvSpPr>
          <p:cNvPr id="55349" name="Text Box 53"/>
          <p:cNvSpPr txBox="1">
            <a:spLocks noChangeArrowheads="1"/>
          </p:cNvSpPr>
          <p:nvPr/>
        </p:nvSpPr>
        <p:spPr bwMode="auto">
          <a:xfrm>
            <a:off x="346648" y="3631595"/>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y</a:t>
            </a:r>
          </a:p>
        </p:txBody>
      </p:sp>
      <p:sp>
        <p:nvSpPr>
          <p:cNvPr id="55350" name="Text Box 54"/>
          <p:cNvSpPr txBox="1">
            <a:spLocks noChangeArrowheads="1"/>
          </p:cNvSpPr>
          <p:nvPr/>
        </p:nvSpPr>
        <p:spPr bwMode="auto">
          <a:xfrm>
            <a:off x="5003229" y="3085798"/>
            <a:ext cx="1224579" cy="69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000" dirty="0" smtClean="0">
                <a:solidFill>
                  <a:prstClr val="black"/>
                </a:solidFill>
              </a:rPr>
              <a:t>X (Yetenek)</a:t>
            </a:r>
            <a:endParaRPr lang="tr-TR" sz="2000" dirty="0">
              <a:solidFill>
                <a:prstClr val="black"/>
              </a:solidFill>
            </a:endParaRPr>
          </a:p>
        </p:txBody>
      </p:sp>
      <p:sp>
        <p:nvSpPr>
          <p:cNvPr id="55351" name="Text Box 55"/>
          <p:cNvSpPr txBox="1">
            <a:spLocks noChangeArrowheads="1"/>
          </p:cNvSpPr>
          <p:nvPr/>
        </p:nvSpPr>
        <p:spPr bwMode="auto">
          <a:xfrm>
            <a:off x="5055131" y="6100537"/>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x</a:t>
            </a:r>
          </a:p>
        </p:txBody>
      </p:sp>
      <p:sp>
        <p:nvSpPr>
          <p:cNvPr id="55352" name="Text Box 56"/>
          <p:cNvSpPr txBox="1">
            <a:spLocks noChangeArrowheads="1"/>
          </p:cNvSpPr>
          <p:nvPr/>
        </p:nvSpPr>
        <p:spPr bwMode="auto">
          <a:xfrm>
            <a:off x="6430600" y="4689261"/>
            <a:ext cx="184706"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endParaRPr lang="tr-TR">
              <a:solidFill>
                <a:prstClr val="black"/>
              </a:solidFill>
            </a:endParaRPr>
          </a:p>
        </p:txBody>
      </p:sp>
      <p:sp>
        <p:nvSpPr>
          <p:cNvPr id="55353" name="Line 57"/>
          <p:cNvSpPr>
            <a:spLocks noChangeShapeType="1"/>
          </p:cNvSpPr>
          <p:nvPr/>
        </p:nvSpPr>
        <p:spPr bwMode="auto">
          <a:xfrm>
            <a:off x="6905157" y="6377214"/>
            <a:ext cx="428768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54" name="Line 58"/>
          <p:cNvSpPr>
            <a:spLocks noChangeShapeType="1"/>
          </p:cNvSpPr>
          <p:nvPr/>
        </p:nvSpPr>
        <p:spPr bwMode="auto">
          <a:xfrm flipV="1">
            <a:off x="6905155" y="3840239"/>
            <a:ext cx="0" cy="25369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55" name="Line 59"/>
          <p:cNvSpPr>
            <a:spLocks noChangeShapeType="1"/>
          </p:cNvSpPr>
          <p:nvPr/>
        </p:nvSpPr>
        <p:spPr bwMode="auto">
          <a:xfrm>
            <a:off x="6819883" y="6034012"/>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56" name="Line 60"/>
          <p:cNvSpPr>
            <a:spLocks noChangeShapeType="1"/>
          </p:cNvSpPr>
          <p:nvPr/>
        </p:nvSpPr>
        <p:spPr bwMode="auto">
          <a:xfrm>
            <a:off x="6819883" y="5690810"/>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57" name="Line 61"/>
          <p:cNvSpPr>
            <a:spLocks noChangeShapeType="1"/>
          </p:cNvSpPr>
          <p:nvPr/>
        </p:nvSpPr>
        <p:spPr bwMode="auto">
          <a:xfrm>
            <a:off x="6819883" y="5349119"/>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58" name="Line 62"/>
          <p:cNvSpPr>
            <a:spLocks noChangeShapeType="1"/>
          </p:cNvSpPr>
          <p:nvPr/>
        </p:nvSpPr>
        <p:spPr bwMode="auto">
          <a:xfrm>
            <a:off x="6819883" y="5005917"/>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59" name="Line 63"/>
          <p:cNvSpPr>
            <a:spLocks noChangeShapeType="1"/>
          </p:cNvSpPr>
          <p:nvPr/>
        </p:nvSpPr>
        <p:spPr bwMode="auto">
          <a:xfrm>
            <a:off x="6819883" y="4662714"/>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60" name="Line 64"/>
          <p:cNvSpPr>
            <a:spLocks noChangeShapeType="1"/>
          </p:cNvSpPr>
          <p:nvPr/>
        </p:nvSpPr>
        <p:spPr bwMode="auto">
          <a:xfrm>
            <a:off x="8082275" y="6377214"/>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61" name="Line 65"/>
          <p:cNvSpPr>
            <a:spLocks noChangeShapeType="1"/>
          </p:cNvSpPr>
          <p:nvPr/>
        </p:nvSpPr>
        <p:spPr bwMode="auto">
          <a:xfrm>
            <a:off x="8669908" y="6377214"/>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62" name="Line 66"/>
          <p:cNvSpPr>
            <a:spLocks noChangeShapeType="1"/>
          </p:cNvSpPr>
          <p:nvPr/>
        </p:nvSpPr>
        <p:spPr bwMode="auto">
          <a:xfrm>
            <a:off x="9259395" y="6377214"/>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63" name="Line 67"/>
          <p:cNvSpPr>
            <a:spLocks noChangeShapeType="1"/>
          </p:cNvSpPr>
          <p:nvPr/>
        </p:nvSpPr>
        <p:spPr bwMode="auto">
          <a:xfrm>
            <a:off x="9847028" y="6377214"/>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5364" name="Text Box 68"/>
          <p:cNvSpPr txBox="1">
            <a:spLocks noChangeArrowheads="1"/>
          </p:cNvSpPr>
          <p:nvPr/>
        </p:nvSpPr>
        <p:spPr bwMode="auto">
          <a:xfrm>
            <a:off x="6481819" y="4411070"/>
            <a:ext cx="321380" cy="193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pPr algn="r"/>
            <a:r>
              <a:rPr lang="tr-TR">
                <a:solidFill>
                  <a:prstClr val="black"/>
                </a:solidFill>
              </a:rPr>
              <a:t>6</a:t>
            </a:r>
          </a:p>
          <a:p>
            <a:pPr algn="r"/>
            <a:r>
              <a:rPr lang="tr-TR">
                <a:solidFill>
                  <a:prstClr val="black"/>
                </a:solidFill>
              </a:rPr>
              <a:t>5</a:t>
            </a:r>
          </a:p>
          <a:p>
            <a:pPr algn="r"/>
            <a:r>
              <a:rPr lang="tr-TR">
                <a:solidFill>
                  <a:prstClr val="black"/>
                </a:solidFill>
              </a:rPr>
              <a:t>4</a:t>
            </a:r>
          </a:p>
          <a:p>
            <a:pPr algn="r"/>
            <a:r>
              <a:rPr lang="tr-TR">
                <a:solidFill>
                  <a:prstClr val="black"/>
                </a:solidFill>
              </a:rPr>
              <a:t>3</a:t>
            </a:r>
          </a:p>
          <a:p>
            <a:pPr algn="r"/>
            <a:r>
              <a:rPr lang="tr-TR">
                <a:solidFill>
                  <a:prstClr val="black"/>
                </a:solidFill>
              </a:rPr>
              <a:t>2</a:t>
            </a:r>
          </a:p>
        </p:txBody>
      </p:sp>
      <p:sp>
        <p:nvSpPr>
          <p:cNvPr id="55365" name="Text Box 69"/>
          <p:cNvSpPr txBox="1">
            <a:spLocks noChangeArrowheads="1"/>
          </p:cNvSpPr>
          <p:nvPr/>
        </p:nvSpPr>
        <p:spPr bwMode="auto">
          <a:xfrm>
            <a:off x="7878364" y="6446094"/>
            <a:ext cx="2187276" cy="36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1800">
                <a:solidFill>
                  <a:prstClr val="black"/>
                </a:solidFill>
              </a:rPr>
              <a:t>6      7     8       9     10</a:t>
            </a:r>
          </a:p>
        </p:txBody>
      </p:sp>
      <p:sp>
        <p:nvSpPr>
          <p:cNvPr id="55366" name="Text Box 70"/>
          <p:cNvSpPr txBox="1">
            <a:spLocks noChangeArrowheads="1"/>
          </p:cNvSpPr>
          <p:nvPr/>
        </p:nvSpPr>
        <p:spPr bwMode="auto">
          <a:xfrm>
            <a:off x="11192839" y="6034013"/>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x</a:t>
            </a:r>
          </a:p>
        </p:txBody>
      </p:sp>
      <p:sp>
        <p:nvSpPr>
          <p:cNvPr id="55367" name="Oval 71" descr="Kesik çizgili yatay"/>
          <p:cNvSpPr>
            <a:spLocks noChangeArrowheads="1"/>
          </p:cNvSpPr>
          <p:nvPr/>
        </p:nvSpPr>
        <p:spPr bwMode="auto">
          <a:xfrm rot="-2163947">
            <a:off x="7292585" y="5623618"/>
            <a:ext cx="841595" cy="479273"/>
          </a:xfrm>
          <a:prstGeom prst="ellipse">
            <a:avLst/>
          </a:prstGeom>
          <a:solidFill>
            <a:srgbClr val="0070C0"/>
          </a:solidFill>
          <a:ln>
            <a:noFill/>
          </a:ln>
          <a:effectLst/>
        </p:spPr>
        <p:txBody>
          <a:bodyPr wrap="none" lIns="82936" tIns="41468" rIns="82936" bIns="41468" anchor="ctr"/>
          <a:lstStyle/>
          <a:p>
            <a:endParaRPr lang="tr-TR">
              <a:solidFill>
                <a:prstClr val="black"/>
              </a:solidFill>
            </a:endParaRPr>
          </a:p>
        </p:txBody>
      </p:sp>
      <p:sp>
        <p:nvSpPr>
          <p:cNvPr id="55368" name="Text Box 72"/>
          <p:cNvSpPr txBox="1">
            <a:spLocks noChangeArrowheads="1"/>
          </p:cNvSpPr>
          <p:nvPr/>
        </p:nvSpPr>
        <p:spPr bwMode="auto">
          <a:xfrm>
            <a:off x="6484359" y="3563560"/>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y</a:t>
            </a:r>
          </a:p>
        </p:txBody>
      </p:sp>
      <p:sp>
        <p:nvSpPr>
          <p:cNvPr id="55369" name="Oval 73" descr="Kesik çizgili yatay"/>
          <p:cNvSpPr>
            <a:spLocks noChangeArrowheads="1"/>
          </p:cNvSpPr>
          <p:nvPr/>
        </p:nvSpPr>
        <p:spPr bwMode="auto">
          <a:xfrm rot="-2163947">
            <a:off x="8113789" y="5076308"/>
            <a:ext cx="841595" cy="479273"/>
          </a:xfrm>
          <a:prstGeom prst="ellipse">
            <a:avLst/>
          </a:prstGeom>
          <a:solidFill>
            <a:srgbClr val="0070C0"/>
          </a:solidFill>
          <a:ln>
            <a:noFill/>
          </a:ln>
          <a:effectLst/>
        </p:spPr>
        <p:txBody>
          <a:bodyPr wrap="none" lIns="82936" tIns="41468" rIns="82936" bIns="41468" anchor="ctr"/>
          <a:lstStyle/>
          <a:p>
            <a:endParaRPr lang="tr-TR">
              <a:solidFill>
                <a:prstClr val="black"/>
              </a:solidFill>
            </a:endParaRPr>
          </a:p>
        </p:txBody>
      </p:sp>
      <p:sp>
        <p:nvSpPr>
          <p:cNvPr id="55370" name="Oval 74" descr="Kesik çizgili yatay"/>
          <p:cNvSpPr>
            <a:spLocks noChangeArrowheads="1"/>
          </p:cNvSpPr>
          <p:nvPr/>
        </p:nvSpPr>
        <p:spPr bwMode="auto">
          <a:xfrm rot="-2163947">
            <a:off x="9038801" y="4457095"/>
            <a:ext cx="841595" cy="479274"/>
          </a:xfrm>
          <a:prstGeom prst="ellipse">
            <a:avLst/>
          </a:prstGeom>
          <a:solidFill>
            <a:srgbClr val="0070C0"/>
          </a:solidFill>
          <a:ln>
            <a:noFill/>
          </a:ln>
          <a:effectLst/>
        </p:spPr>
        <p:txBody>
          <a:bodyPr wrap="none" lIns="82936" tIns="41468" rIns="82936" bIns="41468" anchor="ctr"/>
          <a:lstStyle/>
          <a:p>
            <a:endParaRPr lang="tr-TR">
              <a:solidFill>
                <a:prstClr val="black"/>
              </a:solidFill>
            </a:endParaRPr>
          </a:p>
        </p:txBody>
      </p:sp>
      <p:sp>
        <p:nvSpPr>
          <p:cNvPr id="2" name="Metin kutusu 1"/>
          <p:cNvSpPr txBox="1"/>
          <p:nvPr/>
        </p:nvSpPr>
        <p:spPr>
          <a:xfrm>
            <a:off x="8955945" y="5483749"/>
            <a:ext cx="2901257" cy="646331"/>
          </a:xfrm>
          <a:prstGeom prst="rect">
            <a:avLst/>
          </a:prstGeom>
          <a:noFill/>
        </p:spPr>
        <p:txBody>
          <a:bodyPr wrap="square" rtlCol="0">
            <a:spAutoFit/>
          </a:bodyPr>
          <a:lstStyle/>
          <a:p>
            <a:r>
              <a:rPr lang="tr-TR" dirty="0" smtClean="0">
                <a:solidFill>
                  <a:prstClr val="black"/>
                </a:solidFill>
              </a:rPr>
              <a:t>Yetenek -  Başarı karşılaştırması</a:t>
            </a:r>
            <a:endParaRPr lang="tr-TR" dirty="0">
              <a:solidFill>
                <a:prstClr val="black"/>
              </a:solidFill>
            </a:endParaRPr>
          </a:p>
        </p:txBody>
      </p:sp>
      <p:sp>
        <p:nvSpPr>
          <p:cNvPr id="3" name="Metin kutusu 2"/>
          <p:cNvSpPr txBox="1"/>
          <p:nvPr/>
        </p:nvSpPr>
        <p:spPr>
          <a:xfrm>
            <a:off x="3608176" y="2366550"/>
            <a:ext cx="1395053" cy="369332"/>
          </a:xfrm>
          <a:prstGeom prst="rect">
            <a:avLst/>
          </a:prstGeom>
          <a:noFill/>
        </p:spPr>
        <p:txBody>
          <a:bodyPr wrap="square" rtlCol="0">
            <a:spAutoFit/>
          </a:bodyPr>
          <a:lstStyle/>
          <a:p>
            <a:r>
              <a:rPr lang="tr-TR" dirty="0" smtClean="0"/>
              <a:t>Pozitif ilişki</a:t>
            </a:r>
            <a:endParaRPr lang="tr-TR" dirty="0"/>
          </a:p>
        </p:txBody>
      </p:sp>
      <p:sp>
        <p:nvSpPr>
          <p:cNvPr id="4" name="Metin kutusu 3"/>
          <p:cNvSpPr txBox="1"/>
          <p:nvPr/>
        </p:nvSpPr>
        <p:spPr>
          <a:xfrm>
            <a:off x="9940825" y="1740203"/>
            <a:ext cx="1699240" cy="369332"/>
          </a:xfrm>
          <a:prstGeom prst="rect">
            <a:avLst/>
          </a:prstGeom>
          <a:noFill/>
        </p:spPr>
        <p:txBody>
          <a:bodyPr wrap="square" rtlCol="0">
            <a:spAutoFit/>
          </a:bodyPr>
          <a:lstStyle/>
          <a:p>
            <a:r>
              <a:rPr lang="tr-TR" dirty="0" smtClean="0"/>
              <a:t>Negatif ilişki</a:t>
            </a:r>
            <a:endParaRPr lang="tr-TR" dirty="0"/>
          </a:p>
        </p:txBody>
      </p:sp>
      <p:sp>
        <p:nvSpPr>
          <p:cNvPr id="5" name="Metin kutusu 4"/>
          <p:cNvSpPr txBox="1"/>
          <p:nvPr/>
        </p:nvSpPr>
        <p:spPr>
          <a:xfrm>
            <a:off x="4114801" y="5138170"/>
            <a:ext cx="1500715" cy="369332"/>
          </a:xfrm>
          <a:prstGeom prst="rect">
            <a:avLst/>
          </a:prstGeom>
          <a:noFill/>
        </p:spPr>
        <p:txBody>
          <a:bodyPr wrap="square" rtlCol="0">
            <a:spAutoFit/>
          </a:bodyPr>
          <a:lstStyle/>
          <a:p>
            <a:r>
              <a:rPr lang="tr-TR" dirty="0" smtClean="0"/>
              <a:t>İlişki yok</a:t>
            </a:r>
            <a:endParaRPr lang="tr-TR" dirty="0"/>
          </a:p>
        </p:txBody>
      </p:sp>
    </p:spTree>
    <p:extLst>
      <p:ext uri="{BB962C8B-B14F-4D97-AF65-F5344CB8AC3E}">
        <p14:creationId xmlns:p14="http://schemas.microsoft.com/office/powerpoint/2010/main" val="2043380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55318"/>
                                        </p:tgtEl>
                                        <p:attrNameLst>
                                          <p:attrName>style.visibility</p:attrName>
                                        </p:attrNameLst>
                                      </p:cBhvr>
                                      <p:to>
                                        <p:strVal val="visible"/>
                                      </p:to>
                                    </p:set>
                                    <p:animEffect transition="in" filter="diamond(in)">
                                      <p:cBhvr>
                                        <p:cTn id="7" dur="2000"/>
                                        <p:tgtEl>
                                          <p:spTgt spid="5531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5319"/>
                                        </p:tgtEl>
                                        <p:attrNameLst>
                                          <p:attrName>style.visibility</p:attrName>
                                        </p:attrNameLst>
                                      </p:cBhvr>
                                      <p:to>
                                        <p:strVal val="visible"/>
                                      </p:to>
                                    </p:set>
                                    <p:animEffect transition="in" filter="diamond(in)">
                                      <p:cBhvr>
                                        <p:cTn id="10" dur="2000"/>
                                        <p:tgtEl>
                                          <p:spTgt spid="5531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5320"/>
                                        </p:tgtEl>
                                        <p:attrNameLst>
                                          <p:attrName>style.visibility</p:attrName>
                                        </p:attrNameLst>
                                      </p:cBhvr>
                                      <p:to>
                                        <p:strVal val="visible"/>
                                      </p:to>
                                    </p:set>
                                    <p:animEffect transition="in" filter="diamond(in)">
                                      <p:cBhvr>
                                        <p:cTn id="13" dur="2000"/>
                                        <p:tgtEl>
                                          <p:spTgt spid="5532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5321"/>
                                        </p:tgtEl>
                                        <p:attrNameLst>
                                          <p:attrName>style.visibility</p:attrName>
                                        </p:attrNameLst>
                                      </p:cBhvr>
                                      <p:to>
                                        <p:strVal val="visible"/>
                                      </p:to>
                                    </p:set>
                                    <p:animEffect transition="in" filter="diamond(in)">
                                      <p:cBhvr>
                                        <p:cTn id="16" dur="2000"/>
                                        <p:tgtEl>
                                          <p:spTgt spid="55321"/>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5322"/>
                                        </p:tgtEl>
                                        <p:attrNameLst>
                                          <p:attrName>style.visibility</p:attrName>
                                        </p:attrNameLst>
                                      </p:cBhvr>
                                      <p:to>
                                        <p:strVal val="visible"/>
                                      </p:to>
                                    </p:set>
                                    <p:animEffect transition="in" filter="diamond(in)">
                                      <p:cBhvr>
                                        <p:cTn id="19" dur="2000"/>
                                        <p:tgtEl>
                                          <p:spTgt spid="55322"/>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5323"/>
                                        </p:tgtEl>
                                        <p:attrNameLst>
                                          <p:attrName>style.visibility</p:attrName>
                                        </p:attrNameLst>
                                      </p:cBhvr>
                                      <p:to>
                                        <p:strVal val="visible"/>
                                      </p:to>
                                    </p:set>
                                    <p:animEffect transition="in" filter="diamond(in)">
                                      <p:cBhvr>
                                        <p:cTn id="22" dur="2000"/>
                                        <p:tgtEl>
                                          <p:spTgt spid="55323"/>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55324"/>
                                        </p:tgtEl>
                                        <p:attrNameLst>
                                          <p:attrName>style.visibility</p:attrName>
                                        </p:attrNameLst>
                                      </p:cBhvr>
                                      <p:to>
                                        <p:strVal val="visible"/>
                                      </p:to>
                                    </p:set>
                                    <p:animEffect transition="in" filter="diamond(in)">
                                      <p:cBhvr>
                                        <p:cTn id="25" dur="2000"/>
                                        <p:tgtEl>
                                          <p:spTgt spid="55324"/>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55325"/>
                                        </p:tgtEl>
                                        <p:attrNameLst>
                                          <p:attrName>style.visibility</p:attrName>
                                        </p:attrNameLst>
                                      </p:cBhvr>
                                      <p:to>
                                        <p:strVal val="visible"/>
                                      </p:to>
                                    </p:set>
                                    <p:animEffect transition="in" filter="diamond(in)">
                                      <p:cBhvr>
                                        <p:cTn id="28" dur="2000"/>
                                        <p:tgtEl>
                                          <p:spTgt spid="55325"/>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55326"/>
                                        </p:tgtEl>
                                        <p:attrNameLst>
                                          <p:attrName>style.visibility</p:attrName>
                                        </p:attrNameLst>
                                      </p:cBhvr>
                                      <p:to>
                                        <p:strVal val="visible"/>
                                      </p:to>
                                    </p:set>
                                    <p:animEffect transition="in" filter="diamond(in)">
                                      <p:cBhvr>
                                        <p:cTn id="31" dur="2000"/>
                                        <p:tgtEl>
                                          <p:spTgt spid="55326"/>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55327"/>
                                        </p:tgtEl>
                                        <p:attrNameLst>
                                          <p:attrName>style.visibility</p:attrName>
                                        </p:attrNameLst>
                                      </p:cBhvr>
                                      <p:to>
                                        <p:strVal val="visible"/>
                                      </p:to>
                                    </p:set>
                                    <p:animEffect transition="in" filter="diamond(in)">
                                      <p:cBhvr>
                                        <p:cTn id="34" dur="2000"/>
                                        <p:tgtEl>
                                          <p:spTgt spid="55327"/>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55328"/>
                                        </p:tgtEl>
                                        <p:attrNameLst>
                                          <p:attrName>style.visibility</p:attrName>
                                        </p:attrNameLst>
                                      </p:cBhvr>
                                      <p:to>
                                        <p:strVal val="visible"/>
                                      </p:to>
                                    </p:set>
                                    <p:animEffect transition="in" filter="diamond(in)">
                                      <p:cBhvr>
                                        <p:cTn id="37" dur="2000"/>
                                        <p:tgtEl>
                                          <p:spTgt spid="55328"/>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55329"/>
                                        </p:tgtEl>
                                        <p:attrNameLst>
                                          <p:attrName>style.visibility</p:attrName>
                                        </p:attrNameLst>
                                      </p:cBhvr>
                                      <p:to>
                                        <p:strVal val="visible"/>
                                      </p:to>
                                    </p:set>
                                    <p:animEffect transition="in" filter="diamond(in)">
                                      <p:cBhvr>
                                        <p:cTn id="40" dur="2000"/>
                                        <p:tgtEl>
                                          <p:spTgt spid="55329"/>
                                        </p:tgtEl>
                                      </p:cBhvr>
                                    </p:animEffect>
                                  </p:childTnLst>
                                </p:cTn>
                              </p:par>
                              <p:par>
                                <p:cTn id="41" presetID="8" presetClass="entr" presetSubtype="16" fill="hold" nodeType="withEffect">
                                  <p:stCondLst>
                                    <p:cond delay="0"/>
                                  </p:stCondLst>
                                  <p:childTnLst>
                                    <p:set>
                                      <p:cBhvr>
                                        <p:cTn id="42" dur="1" fill="hold">
                                          <p:stCondLst>
                                            <p:cond delay="0"/>
                                          </p:stCondLst>
                                        </p:cTn>
                                        <p:tgtEl>
                                          <p:spTgt spid="55330"/>
                                        </p:tgtEl>
                                        <p:attrNameLst>
                                          <p:attrName>style.visibility</p:attrName>
                                        </p:attrNameLst>
                                      </p:cBhvr>
                                      <p:to>
                                        <p:strVal val="visible"/>
                                      </p:to>
                                    </p:set>
                                    <p:animEffect transition="in" filter="diamond(in)">
                                      <p:cBhvr>
                                        <p:cTn id="43" dur="2000"/>
                                        <p:tgtEl>
                                          <p:spTgt spid="55330"/>
                                        </p:tgtEl>
                                      </p:cBhvr>
                                    </p:animEffect>
                                  </p:childTnLst>
                                </p:cTn>
                              </p:par>
                              <p:par>
                                <p:cTn id="44" presetID="8" presetClass="entr" presetSubtype="16" fill="hold" nodeType="withEffect">
                                  <p:stCondLst>
                                    <p:cond delay="0"/>
                                  </p:stCondLst>
                                  <p:childTnLst>
                                    <p:set>
                                      <p:cBhvr>
                                        <p:cTn id="45" dur="1" fill="hold">
                                          <p:stCondLst>
                                            <p:cond delay="0"/>
                                          </p:stCondLst>
                                        </p:cTn>
                                        <p:tgtEl>
                                          <p:spTgt spid="55331"/>
                                        </p:tgtEl>
                                        <p:attrNameLst>
                                          <p:attrName>style.visibility</p:attrName>
                                        </p:attrNameLst>
                                      </p:cBhvr>
                                      <p:to>
                                        <p:strVal val="visible"/>
                                      </p:to>
                                    </p:set>
                                    <p:animEffect transition="in" filter="diamond(in)">
                                      <p:cBhvr>
                                        <p:cTn id="46" dur="2000"/>
                                        <p:tgtEl>
                                          <p:spTgt spid="55331"/>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55332"/>
                                        </p:tgtEl>
                                        <p:attrNameLst>
                                          <p:attrName>style.visibility</p:attrName>
                                        </p:attrNameLst>
                                      </p:cBhvr>
                                      <p:to>
                                        <p:strVal val="visible"/>
                                      </p:to>
                                    </p:set>
                                    <p:animEffect transition="in" filter="diamond(in)">
                                      <p:cBhvr>
                                        <p:cTn id="49" dur="2000"/>
                                        <p:tgtEl>
                                          <p:spTgt spid="55332"/>
                                        </p:tgtEl>
                                      </p:cBhvr>
                                    </p:animEffect>
                                  </p:childTnLst>
                                </p:cTn>
                              </p:par>
                              <p:par>
                                <p:cTn id="50" presetID="8" presetClass="entr" presetSubtype="16" fill="hold" nodeType="withEffect">
                                  <p:stCondLst>
                                    <p:cond delay="0"/>
                                  </p:stCondLst>
                                  <p:childTnLst>
                                    <p:set>
                                      <p:cBhvr>
                                        <p:cTn id="51" dur="1" fill="hold">
                                          <p:stCondLst>
                                            <p:cond delay="0"/>
                                          </p:stCondLst>
                                        </p:cTn>
                                        <p:tgtEl>
                                          <p:spTgt spid="55348"/>
                                        </p:tgtEl>
                                        <p:attrNameLst>
                                          <p:attrName>style.visibility</p:attrName>
                                        </p:attrNameLst>
                                      </p:cBhvr>
                                      <p:to>
                                        <p:strVal val="visible"/>
                                      </p:to>
                                    </p:set>
                                    <p:animEffect transition="in" filter="diamond(in)">
                                      <p:cBhvr>
                                        <p:cTn id="52" dur="2000"/>
                                        <p:tgtEl>
                                          <p:spTgt spid="55348"/>
                                        </p:tgtEl>
                                      </p:cBhvr>
                                    </p:animEffect>
                                  </p:childTnLst>
                                </p:cTn>
                              </p:par>
                              <p:par>
                                <p:cTn id="53" presetID="8" presetClass="entr" presetSubtype="16" fill="hold" nodeType="withEffect">
                                  <p:stCondLst>
                                    <p:cond delay="0"/>
                                  </p:stCondLst>
                                  <p:childTnLst>
                                    <p:set>
                                      <p:cBhvr>
                                        <p:cTn id="54" dur="1" fill="hold">
                                          <p:stCondLst>
                                            <p:cond delay="0"/>
                                          </p:stCondLst>
                                        </p:cTn>
                                        <p:tgtEl>
                                          <p:spTgt spid="55350"/>
                                        </p:tgtEl>
                                        <p:attrNameLst>
                                          <p:attrName>style.visibility</p:attrName>
                                        </p:attrNameLst>
                                      </p:cBhvr>
                                      <p:to>
                                        <p:strVal val="visible"/>
                                      </p:to>
                                    </p:set>
                                    <p:animEffect transition="in" filter="diamond(in)">
                                      <p:cBhvr>
                                        <p:cTn id="55" dur="2000"/>
                                        <p:tgtEl>
                                          <p:spTgt spid="5535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55301"/>
                                        </p:tgtEl>
                                        <p:attrNameLst>
                                          <p:attrName>style.visibility</p:attrName>
                                        </p:attrNameLst>
                                      </p:cBhvr>
                                      <p:to>
                                        <p:strVal val="visible"/>
                                      </p:to>
                                    </p:set>
                                    <p:animEffect transition="in" filter="diamond(in)">
                                      <p:cBhvr>
                                        <p:cTn id="60" dur="1000"/>
                                        <p:tgtEl>
                                          <p:spTgt spid="55301"/>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55302"/>
                                        </p:tgtEl>
                                        <p:attrNameLst>
                                          <p:attrName>style.visibility</p:attrName>
                                        </p:attrNameLst>
                                      </p:cBhvr>
                                      <p:to>
                                        <p:strVal val="visible"/>
                                      </p:to>
                                    </p:set>
                                    <p:animEffect transition="in" filter="diamond(in)">
                                      <p:cBhvr>
                                        <p:cTn id="63" dur="1000"/>
                                        <p:tgtEl>
                                          <p:spTgt spid="55302"/>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55303"/>
                                        </p:tgtEl>
                                        <p:attrNameLst>
                                          <p:attrName>style.visibility</p:attrName>
                                        </p:attrNameLst>
                                      </p:cBhvr>
                                      <p:to>
                                        <p:strVal val="visible"/>
                                      </p:to>
                                    </p:set>
                                    <p:animEffect transition="in" filter="diamond(in)">
                                      <p:cBhvr>
                                        <p:cTn id="66" dur="1000"/>
                                        <p:tgtEl>
                                          <p:spTgt spid="55303"/>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55304"/>
                                        </p:tgtEl>
                                        <p:attrNameLst>
                                          <p:attrName>style.visibility</p:attrName>
                                        </p:attrNameLst>
                                      </p:cBhvr>
                                      <p:to>
                                        <p:strVal val="visible"/>
                                      </p:to>
                                    </p:set>
                                    <p:animEffect transition="in" filter="diamond(in)">
                                      <p:cBhvr>
                                        <p:cTn id="69" dur="1000"/>
                                        <p:tgtEl>
                                          <p:spTgt spid="55304"/>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55305"/>
                                        </p:tgtEl>
                                        <p:attrNameLst>
                                          <p:attrName>style.visibility</p:attrName>
                                        </p:attrNameLst>
                                      </p:cBhvr>
                                      <p:to>
                                        <p:strVal val="visible"/>
                                      </p:to>
                                    </p:set>
                                    <p:animEffect transition="in" filter="diamond(in)">
                                      <p:cBhvr>
                                        <p:cTn id="72" dur="1000"/>
                                        <p:tgtEl>
                                          <p:spTgt spid="55305"/>
                                        </p:tgtEl>
                                      </p:cBhvr>
                                    </p:animEffect>
                                  </p:childTnLst>
                                </p:cTn>
                              </p:par>
                              <p:par>
                                <p:cTn id="73" presetID="8" presetClass="entr" presetSubtype="16" fill="hold" grpId="0" nodeType="withEffect">
                                  <p:stCondLst>
                                    <p:cond delay="0"/>
                                  </p:stCondLst>
                                  <p:childTnLst>
                                    <p:set>
                                      <p:cBhvr>
                                        <p:cTn id="74" dur="1" fill="hold">
                                          <p:stCondLst>
                                            <p:cond delay="0"/>
                                          </p:stCondLst>
                                        </p:cTn>
                                        <p:tgtEl>
                                          <p:spTgt spid="55306"/>
                                        </p:tgtEl>
                                        <p:attrNameLst>
                                          <p:attrName>style.visibility</p:attrName>
                                        </p:attrNameLst>
                                      </p:cBhvr>
                                      <p:to>
                                        <p:strVal val="visible"/>
                                      </p:to>
                                    </p:set>
                                    <p:animEffect transition="in" filter="diamond(in)">
                                      <p:cBhvr>
                                        <p:cTn id="75" dur="1000"/>
                                        <p:tgtEl>
                                          <p:spTgt spid="55306"/>
                                        </p:tgtEl>
                                      </p:cBhvr>
                                    </p:animEffect>
                                  </p:childTnLst>
                                </p:cTn>
                              </p:par>
                              <p:par>
                                <p:cTn id="76" presetID="8" presetClass="entr" presetSubtype="16" fill="hold" grpId="0" nodeType="withEffect">
                                  <p:stCondLst>
                                    <p:cond delay="0"/>
                                  </p:stCondLst>
                                  <p:childTnLst>
                                    <p:set>
                                      <p:cBhvr>
                                        <p:cTn id="77" dur="1" fill="hold">
                                          <p:stCondLst>
                                            <p:cond delay="0"/>
                                          </p:stCondLst>
                                        </p:cTn>
                                        <p:tgtEl>
                                          <p:spTgt spid="55307"/>
                                        </p:tgtEl>
                                        <p:attrNameLst>
                                          <p:attrName>style.visibility</p:attrName>
                                        </p:attrNameLst>
                                      </p:cBhvr>
                                      <p:to>
                                        <p:strVal val="visible"/>
                                      </p:to>
                                    </p:set>
                                    <p:animEffect transition="in" filter="diamond(in)">
                                      <p:cBhvr>
                                        <p:cTn id="78" dur="1000"/>
                                        <p:tgtEl>
                                          <p:spTgt spid="55307"/>
                                        </p:tgtEl>
                                      </p:cBhvr>
                                    </p:animEffect>
                                  </p:childTnLst>
                                </p:cTn>
                              </p:par>
                              <p:par>
                                <p:cTn id="79" presetID="8" presetClass="entr" presetSubtype="16" fill="hold" grpId="0" nodeType="withEffect">
                                  <p:stCondLst>
                                    <p:cond delay="0"/>
                                  </p:stCondLst>
                                  <p:childTnLst>
                                    <p:set>
                                      <p:cBhvr>
                                        <p:cTn id="80" dur="1" fill="hold">
                                          <p:stCondLst>
                                            <p:cond delay="0"/>
                                          </p:stCondLst>
                                        </p:cTn>
                                        <p:tgtEl>
                                          <p:spTgt spid="55308"/>
                                        </p:tgtEl>
                                        <p:attrNameLst>
                                          <p:attrName>style.visibility</p:attrName>
                                        </p:attrNameLst>
                                      </p:cBhvr>
                                      <p:to>
                                        <p:strVal val="visible"/>
                                      </p:to>
                                    </p:set>
                                    <p:animEffect transition="in" filter="diamond(in)">
                                      <p:cBhvr>
                                        <p:cTn id="81" dur="1000"/>
                                        <p:tgtEl>
                                          <p:spTgt spid="55308"/>
                                        </p:tgtEl>
                                      </p:cBhvr>
                                    </p:animEffect>
                                  </p:childTnLst>
                                </p:cTn>
                              </p:par>
                              <p:par>
                                <p:cTn id="82" presetID="8" presetClass="entr" presetSubtype="16" fill="hold" grpId="0" nodeType="withEffect">
                                  <p:stCondLst>
                                    <p:cond delay="0"/>
                                  </p:stCondLst>
                                  <p:childTnLst>
                                    <p:set>
                                      <p:cBhvr>
                                        <p:cTn id="83" dur="1" fill="hold">
                                          <p:stCondLst>
                                            <p:cond delay="0"/>
                                          </p:stCondLst>
                                        </p:cTn>
                                        <p:tgtEl>
                                          <p:spTgt spid="55309"/>
                                        </p:tgtEl>
                                        <p:attrNameLst>
                                          <p:attrName>style.visibility</p:attrName>
                                        </p:attrNameLst>
                                      </p:cBhvr>
                                      <p:to>
                                        <p:strVal val="visible"/>
                                      </p:to>
                                    </p:set>
                                    <p:animEffect transition="in" filter="diamond(in)">
                                      <p:cBhvr>
                                        <p:cTn id="84" dur="1000"/>
                                        <p:tgtEl>
                                          <p:spTgt spid="55309"/>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55310"/>
                                        </p:tgtEl>
                                        <p:attrNameLst>
                                          <p:attrName>style.visibility</p:attrName>
                                        </p:attrNameLst>
                                      </p:cBhvr>
                                      <p:to>
                                        <p:strVal val="visible"/>
                                      </p:to>
                                    </p:set>
                                    <p:animEffect transition="in" filter="diamond(in)">
                                      <p:cBhvr>
                                        <p:cTn id="87" dur="1000"/>
                                        <p:tgtEl>
                                          <p:spTgt spid="55310"/>
                                        </p:tgtEl>
                                      </p:cBhvr>
                                    </p:animEffect>
                                  </p:childTnLst>
                                </p:cTn>
                              </p:par>
                              <p:par>
                                <p:cTn id="88" presetID="8" presetClass="entr" presetSubtype="16" fill="hold" grpId="0" nodeType="withEffect">
                                  <p:stCondLst>
                                    <p:cond delay="0"/>
                                  </p:stCondLst>
                                  <p:childTnLst>
                                    <p:set>
                                      <p:cBhvr>
                                        <p:cTn id="89" dur="1" fill="hold">
                                          <p:stCondLst>
                                            <p:cond delay="0"/>
                                          </p:stCondLst>
                                        </p:cTn>
                                        <p:tgtEl>
                                          <p:spTgt spid="55311"/>
                                        </p:tgtEl>
                                        <p:attrNameLst>
                                          <p:attrName>style.visibility</p:attrName>
                                        </p:attrNameLst>
                                      </p:cBhvr>
                                      <p:to>
                                        <p:strVal val="visible"/>
                                      </p:to>
                                    </p:set>
                                    <p:animEffect transition="in" filter="diamond(in)">
                                      <p:cBhvr>
                                        <p:cTn id="90" dur="1000"/>
                                        <p:tgtEl>
                                          <p:spTgt spid="55311"/>
                                        </p:tgtEl>
                                      </p:cBhvr>
                                    </p:animEffect>
                                  </p:childTnLst>
                                </p:cTn>
                              </p:par>
                              <p:par>
                                <p:cTn id="91" presetID="8" presetClass="entr" presetSubtype="16" fill="hold" grpId="0" nodeType="withEffect">
                                  <p:stCondLst>
                                    <p:cond delay="0"/>
                                  </p:stCondLst>
                                  <p:childTnLst>
                                    <p:set>
                                      <p:cBhvr>
                                        <p:cTn id="92" dur="1" fill="hold">
                                          <p:stCondLst>
                                            <p:cond delay="0"/>
                                          </p:stCondLst>
                                        </p:cTn>
                                        <p:tgtEl>
                                          <p:spTgt spid="55312"/>
                                        </p:tgtEl>
                                        <p:attrNameLst>
                                          <p:attrName>style.visibility</p:attrName>
                                        </p:attrNameLst>
                                      </p:cBhvr>
                                      <p:to>
                                        <p:strVal val="visible"/>
                                      </p:to>
                                    </p:set>
                                    <p:animEffect transition="in" filter="diamond(in)">
                                      <p:cBhvr>
                                        <p:cTn id="93" dur="1000"/>
                                        <p:tgtEl>
                                          <p:spTgt spid="55312"/>
                                        </p:tgtEl>
                                      </p:cBhvr>
                                    </p:animEffect>
                                  </p:childTnLst>
                                </p:cTn>
                              </p:par>
                              <p:par>
                                <p:cTn id="94" presetID="8" presetClass="entr" presetSubtype="16" fill="hold" grpId="0" nodeType="withEffect">
                                  <p:stCondLst>
                                    <p:cond delay="0"/>
                                  </p:stCondLst>
                                  <p:childTnLst>
                                    <p:set>
                                      <p:cBhvr>
                                        <p:cTn id="95" dur="1" fill="hold">
                                          <p:stCondLst>
                                            <p:cond delay="0"/>
                                          </p:stCondLst>
                                        </p:cTn>
                                        <p:tgtEl>
                                          <p:spTgt spid="55313"/>
                                        </p:tgtEl>
                                        <p:attrNameLst>
                                          <p:attrName>style.visibility</p:attrName>
                                        </p:attrNameLst>
                                      </p:cBhvr>
                                      <p:to>
                                        <p:strVal val="visible"/>
                                      </p:to>
                                    </p:set>
                                    <p:animEffect transition="in" filter="diamond(in)">
                                      <p:cBhvr>
                                        <p:cTn id="96" dur="1000"/>
                                        <p:tgtEl>
                                          <p:spTgt spid="55313"/>
                                        </p:tgtEl>
                                      </p:cBhvr>
                                    </p:animEffect>
                                  </p:childTnLst>
                                </p:cTn>
                              </p:par>
                              <p:par>
                                <p:cTn id="97" presetID="8" presetClass="entr" presetSubtype="16" fill="hold" grpId="0" nodeType="withEffect">
                                  <p:stCondLst>
                                    <p:cond delay="0"/>
                                  </p:stCondLst>
                                  <p:childTnLst>
                                    <p:set>
                                      <p:cBhvr>
                                        <p:cTn id="98" dur="1" fill="hold">
                                          <p:stCondLst>
                                            <p:cond delay="0"/>
                                          </p:stCondLst>
                                        </p:cTn>
                                        <p:tgtEl>
                                          <p:spTgt spid="55314"/>
                                        </p:tgtEl>
                                        <p:attrNameLst>
                                          <p:attrName>style.visibility</p:attrName>
                                        </p:attrNameLst>
                                      </p:cBhvr>
                                      <p:to>
                                        <p:strVal val="visible"/>
                                      </p:to>
                                    </p:set>
                                    <p:animEffect transition="in" filter="diamond(in)">
                                      <p:cBhvr>
                                        <p:cTn id="99" dur="1000"/>
                                        <p:tgtEl>
                                          <p:spTgt spid="55314"/>
                                        </p:tgtEl>
                                      </p:cBhvr>
                                    </p:animEffect>
                                  </p:childTnLst>
                                </p:cTn>
                              </p:par>
                              <p:par>
                                <p:cTn id="100" presetID="8" presetClass="entr" presetSubtype="16" fill="hold" grpId="0" nodeType="withEffect">
                                  <p:stCondLst>
                                    <p:cond delay="0"/>
                                  </p:stCondLst>
                                  <p:childTnLst>
                                    <p:set>
                                      <p:cBhvr>
                                        <p:cTn id="101" dur="1" fill="hold">
                                          <p:stCondLst>
                                            <p:cond delay="0"/>
                                          </p:stCondLst>
                                        </p:cTn>
                                        <p:tgtEl>
                                          <p:spTgt spid="55315"/>
                                        </p:tgtEl>
                                        <p:attrNameLst>
                                          <p:attrName>style.visibility</p:attrName>
                                        </p:attrNameLst>
                                      </p:cBhvr>
                                      <p:to>
                                        <p:strVal val="visible"/>
                                      </p:to>
                                    </p:set>
                                    <p:animEffect transition="in" filter="diamond(in)">
                                      <p:cBhvr>
                                        <p:cTn id="102" dur="1000"/>
                                        <p:tgtEl>
                                          <p:spTgt spid="55315"/>
                                        </p:tgtEl>
                                      </p:cBhvr>
                                    </p:animEffect>
                                  </p:childTnLst>
                                </p:cTn>
                              </p:par>
                              <p:par>
                                <p:cTn id="103" presetID="8" presetClass="entr" presetSubtype="16" fill="hold" grpId="0" nodeType="withEffect">
                                  <p:stCondLst>
                                    <p:cond delay="0"/>
                                  </p:stCondLst>
                                  <p:childTnLst>
                                    <p:set>
                                      <p:cBhvr>
                                        <p:cTn id="104" dur="1" fill="hold">
                                          <p:stCondLst>
                                            <p:cond delay="0"/>
                                          </p:stCondLst>
                                        </p:cTn>
                                        <p:tgtEl>
                                          <p:spTgt spid="55317"/>
                                        </p:tgtEl>
                                        <p:attrNameLst>
                                          <p:attrName>style.visibility</p:attrName>
                                        </p:attrNameLst>
                                      </p:cBhvr>
                                      <p:to>
                                        <p:strVal val="visible"/>
                                      </p:to>
                                    </p:set>
                                    <p:animEffect transition="in" filter="diamond(in)">
                                      <p:cBhvr>
                                        <p:cTn id="105" dur="1000"/>
                                        <p:tgtEl>
                                          <p:spTgt spid="5531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16" fill="hold" grpId="0" nodeType="clickEffect" nodePh="1">
                                  <p:stCondLst>
                                    <p:cond delay="0"/>
                                  </p:stCondLst>
                                  <p:endCondLst>
                                    <p:cond evt="begin" delay="0">
                                      <p:tn val="108"/>
                                    </p:cond>
                                  </p:endCondLst>
                                  <p:childTnLst>
                                    <p:set>
                                      <p:cBhvr>
                                        <p:cTn id="109" dur="1" fill="hold">
                                          <p:stCondLst>
                                            <p:cond delay="0"/>
                                          </p:stCondLst>
                                        </p:cTn>
                                        <p:tgtEl>
                                          <p:spTgt spid="55333"/>
                                        </p:tgtEl>
                                        <p:attrNameLst>
                                          <p:attrName>style.visibility</p:attrName>
                                        </p:attrNameLst>
                                      </p:cBhvr>
                                      <p:to>
                                        <p:strVal val="visible"/>
                                      </p:to>
                                    </p:set>
                                    <p:animEffect transition="in" filter="diamond(in)">
                                      <p:cBhvr>
                                        <p:cTn id="110" dur="1000"/>
                                        <p:tgtEl>
                                          <p:spTgt spid="55333"/>
                                        </p:tgtEl>
                                      </p:cBhvr>
                                    </p:animEffect>
                                  </p:childTnLst>
                                </p:cTn>
                              </p:par>
                              <p:par>
                                <p:cTn id="111" presetID="8" presetClass="entr" presetSubtype="16" fill="hold" grpId="0" nodeType="withEffect">
                                  <p:stCondLst>
                                    <p:cond delay="0"/>
                                  </p:stCondLst>
                                  <p:childTnLst>
                                    <p:set>
                                      <p:cBhvr>
                                        <p:cTn id="112" dur="1" fill="hold">
                                          <p:stCondLst>
                                            <p:cond delay="0"/>
                                          </p:stCondLst>
                                        </p:cTn>
                                        <p:tgtEl>
                                          <p:spTgt spid="55334"/>
                                        </p:tgtEl>
                                        <p:attrNameLst>
                                          <p:attrName>style.visibility</p:attrName>
                                        </p:attrNameLst>
                                      </p:cBhvr>
                                      <p:to>
                                        <p:strVal val="visible"/>
                                      </p:to>
                                    </p:set>
                                    <p:animEffect transition="in" filter="diamond(in)">
                                      <p:cBhvr>
                                        <p:cTn id="113" dur="1000"/>
                                        <p:tgtEl>
                                          <p:spTgt spid="55334"/>
                                        </p:tgtEl>
                                      </p:cBhvr>
                                    </p:animEffect>
                                  </p:childTnLst>
                                </p:cTn>
                              </p:par>
                              <p:par>
                                <p:cTn id="114" presetID="8" presetClass="entr" presetSubtype="16" fill="hold" grpId="0" nodeType="withEffect">
                                  <p:stCondLst>
                                    <p:cond delay="0"/>
                                  </p:stCondLst>
                                  <p:childTnLst>
                                    <p:set>
                                      <p:cBhvr>
                                        <p:cTn id="115" dur="1" fill="hold">
                                          <p:stCondLst>
                                            <p:cond delay="0"/>
                                          </p:stCondLst>
                                        </p:cTn>
                                        <p:tgtEl>
                                          <p:spTgt spid="55335"/>
                                        </p:tgtEl>
                                        <p:attrNameLst>
                                          <p:attrName>style.visibility</p:attrName>
                                        </p:attrNameLst>
                                      </p:cBhvr>
                                      <p:to>
                                        <p:strVal val="visible"/>
                                      </p:to>
                                    </p:set>
                                    <p:animEffect transition="in" filter="diamond(in)">
                                      <p:cBhvr>
                                        <p:cTn id="116" dur="1000"/>
                                        <p:tgtEl>
                                          <p:spTgt spid="55335"/>
                                        </p:tgtEl>
                                      </p:cBhvr>
                                    </p:animEffect>
                                  </p:childTnLst>
                                </p:cTn>
                              </p:par>
                              <p:par>
                                <p:cTn id="117" presetID="8" presetClass="entr" presetSubtype="16" fill="hold" grpId="0" nodeType="withEffect">
                                  <p:stCondLst>
                                    <p:cond delay="0"/>
                                  </p:stCondLst>
                                  <p:childTnLst>
                                    <p:set>
                                      <p:cBhvr>
                                        <p:cTn id="118" dur="1" fill="hold">
                                          <p:stCondLst>
                                            <p:cond delay="0"/>
                                          </p:stCondLst>
                                        </p:cTn>
                                        <p:tgtEl>
                                          <p:spTgt spid="55336"/>
                                        </p:tgtEl>
                                        <p:attrNameLst>
                                          <p:attrName>style.visibility</p:attrName>
                                        </p:attrNameLst>
                                      </p:cBhvr>
                                      <p:to>
                                        <p:strVal val="visible"/>
                                      </p:to>
                                    </p:set>
                                    <p:animEffect transition="in" filter="diamond(in)">
                                      <p:cBhvr>
                                        <p:cTn id="119" dur="1000"/>
                                        <p:tgtEl>
                                          <p:spTgt spid="55336"/>
                                        </p:tgtEl>
                                      </p:cBhvr>
                                    </p:animEffect>
                                  </p:childTnLst>
                                </p:cTn>
                              </p:par>
                              <p:par>
                                <p:cTn id="120" presetID="8" presetClass="entr" presetSubtype="16" fill="hold" grpId="0" nodeType="withEffect">
                                  <p:stCondLst>
                                    <p:cond delay="0"/>
                                  </p:stCondLst>
                                  <p:childTnLst>
                                    <p:set>
                                      <p:cBhvr>
                                        <p:cTn id="121" dur="1" fill="hold">
                                          <p:stCondLst>
                                            <p:cond delay="0"/>
                                          </p:stCondLst>
                                        </p:cTn>
                                        <p:tgtEl>
                                          <p:spTgt spid="55337"/>
                                        </p:tgtEl>
                                        <p:attrNameLst>
                                          <p:attrName>style.visibility</p:attrName>
                                        </p:attrNameLst>
                                      </p:cBhvr>
                                      <p:to>
                                        <p:strVal val="visible"/>
                                      </p:to>
                                    </p:set>
                                    <p:animEffect transition="in" filter="diamond(in)">
                                      <p:cBhvr>
                                        <p:cTn id="122" dur="1000"/>
                                        <p:tgtEl>
                                          <p:spTgt spid="55337"/>
                                        </p:tgtEl>
                                      </p:cBhvr>
                                    </p:animEffect>
                                  </p:childTnLst>
                                </p:cTn>
                              </p:par>
                              <p:par>
                                <p:cTn id="123" presetID="8" presetClass="entr" presetSubtype="16" fill="hold" grpId="0" nodeType="withEffect">
                                  <p:stCondLst>
                                    <p:cond delay="0"/>
                                  </p:stCondLst>
                                  <p:childTnLst>
                                    <p:set>
                                      <p:cBhvr>
                                        <p:cTn id="124" dur="1" fill="hold">
                                          <p:stCondLst>
                                            <p:cond delay="0"/>
                                          </p:stCondLst>
                                        </p:cTn>
                                        <p:tgtEl>
                                          <p:spTgt spid="55338"/>
                                        </p:tgtEl>
                                        <p:attrNameLst>
                                          <p:attrName>style.visibility</p:attrName>
                                        </p:attrNameLst>
                                      </p:cBhvr>
                                      <p:to>
                                        <p:strVal val="visible"/>
                                      </p:to>
                                    </p:set>
                                    <p:animEffect transition="in" filter="diamond(in)">
                                      <p:cBhvr>
                                        <p:cTn id="125" dur="1000"/>
                                        <p:tgtEl>
                                          <p:spTgt spid="55338"/>
                                        </p:tgtEl>
                                      </p:cBhvr>
                                    </p:animEffect>
                                  </p:childTnLst>
                                </p:cTn>
                              </p:par>
                              <p:par>
                                <p:cTn id="126" presetID="8" presetClass="entr" presetSubtype="16" fill="hold" grpId="0" nodeType="withEffect">
                                  <p:stCondLst>
                                    <p:cond delay="0"/>
                                  </p:stCondLst>
                                  <p:childTnLst>
                                    <p:set>
                                      <p:cBhvr>
                                        <p:cTn id="127" dur="1" fill="hold">
                                          <p:stCondLst>
                                            <p:cond delay="0"/>
                                          </p:stCondLst>
                                        </p:cTn>
                                        <p:tgtEl>
                                          <p:spTgt spid="55339"/>
                                        </p:tgtEl>
                                        <p:attrNameLst>
                                          <p:attrName>style.visibility</p:attrName>
                                        </p:attrNameLst>
                                      </p:cBhvr>
                                      <p:to>
                                        <p:strVal val="visible"/>
                                      </p:to>
                                    </p:set>
                                    <p:animEffect transition="in" filter="diamond(in)">
                                      <p:cBhvr>
                                        <p:cTn id="128" dur="1000"/>
                                        <p:tgtEl>
                                          <p:spTgt spid="55339"/>
                                        </p:tgtEl>
                                      </p:cBhvr>
                                    </p:animEffect>
                                  </p:childTnLst>
                                </p:cTn>
                              </p:par>
                              <p:par>
                                <p:cTn id="129" presetID="8" presetClass="entr" presetSubtype="16" fill="hold" grpId="0" nodeType="withEffect">
                                  <p:stCondLst>
                                    <p:cond delay="0"/>
                                  </p:stCondLst>
                                  <p:childTnLst>
                                    <p:set>
                                      <p:cBhvr>
                                        <p:cTn id="130" dur="1" fill="hold">
                                          <p:stCondLst>
                                            <p:cond delay="0"/>
                                          </p:stCondLst>
                                        </p:cTn>
                                        <p:tgtEl>
                                          <p:spTgt spid="55340"/>
                                        </p:tgtEl>
                                        <p:attrNameLst>
                                          <p:attrName>style.visibility</p:attrName>
                                        </p:attrNameLst>
                                      </p:cBhvr>
                                      <p:to>
                                        <p:strVal val="visible"/>
                                      </p:to>
                                    </p:set>
                                    <p:animEffect transition="in" filter="diamond(in)">
                                      <p:cBhvr>
                                        <p:cTn id="131" dur="1000"/>
                                        <p:tgtEl>
                                          <p:spTgt spid="55340"/>
                                        </p:tgtEl>
                                      </p:cBhvr>
                                    </p:animEffect>
                                  </p:childTnLst>
                                </p:cTn>
                              </p:par>
                              <p:par>
                                <p:cTn id="132" presetID="8" presetClass="entr" presetSubtype="16" fill="hold" grpId="0" nodeType="withEffect">
                                  <p:stCondLst>
                                    <p:cond delay="0"/>
                                  </p:stCondLst>
                                  <p:childTnLst>
                                    <p:set>
                                      <p:cBhvr>
                                        <p:cTn id="133" dur="1" fill="hold">
                                          <p:stCondLst>
                                            <p:cond delay="0"/>
                                          </p:stCondLst>
                                        </p:cTn>
                                        <p:tgtEl>
                                          <p:spTgt spid="55341"/>
                                        </p:tgtEl>
                                        <p:attrNameLst>
                                          <p:attrName>style.visibility</p:attrName>
                                        </p:attrNameLst>
                                      </p:cBhvr>
                                      <p:to>
                                        <p:strVal val="visible"/>
                                      </p:to>
                                    </p:set>
                                    <p:animEffect transition="in" filter="diamond(in)">
                                      <p:cBhvr>
                                        <p:cTn id="134" dur="1000"/>
                                        <p:tgtEl>
                                          <p:spTgt spid="55341"/>
                                        </p:tgtEl>
                                      </p:cBhvr>
                                    </p:animEffect>
                                  </p:childTnLst>
                                </p:cTn>
                              </p:par>
                              <p:par>
                                <p:cTn id="135" presetID="8" presetClass="entr" presetSubtype="16" fill="hold" grpId="0" nodeType="withEffect">
                                  <p:stCondLst>
                                    <p:cond delay="0"/>
                                  </p:stCondLst>
                                  <p:childTnLst>
                                    <p:set>
                                      <p:cBhvr>
                                        <p:cTn id="136" dur="1" fill="hold">
                                          <p:stCondLst>
                                            <p:cond delay="0"/>
                                          </p:stCondLst>
                                        </p:cTn>
                                        <p:tgtEl>
                                          <p:spTgt spid="55342"/>
                                        </p:tgtEl>
                                        <p:attrNameLst>
                                          <p:attrName>style.visibility</p:attrName>
                                        </p:attrNameLst>
                                      </p:cBhvr>
                                      <p:to>
                                        <p:strVal val="visible"/>
                                      </p:to>
                                    </p:set>
                                    <p:animEffect transition="in" filter="diamond(in)">
                                      <p:cBhvr>
                                        <p:cTn id="137" dur="1000"/>
                                        <p:tgtEl>
                                          <p:spTgt spid="55342"/>
                                        </p:tgtEl>
                                      </p:cBhvr>
                                    </p:animEffect>
                                  </p:childTnLst>
                                </p:cTn>
                              </p:par>
                              <p:par>
                                <p:cTn id="138" presetID="8" presetClass="entr" presetSubtype="16" fill="hold" grpId="0" nodeType="withEffect">
                                  <p:stCondLst>
                                    <p:cond delay="0"/>
                                  </p:stCondLst>
                                  <p:childTnLst>
                                    <p:set>
                                      <p:cBhvr>
                                        <p:cTn id="139" dur="1" fill="hold">
                                          <p:stCondLst>
                                            <p:cond delay="0"/>
                                          </p:stCondLst>
                                        </p:cTn>
                                        <p:tgtEl>
                                          <p:spTgt spid="55343"/>
                                        </p:tgtEl>
                                        <p:attrNameLst>
                                          <p:attrName>style.visibility</p:attrName>
                                        </p:attrNameLst>
                                      </p:cBhvr>
                                      <p:to>
                                        <p:strVal val="visible"/>
                                      </p:to>
                                    </p:set>
                                    <p:animEffect transition="in" filter="diamond(in)">
                                      <p:cBhvr>
                                        <p:cTn id="140" dur="1000"/>
                                        <p:tgtEl>
                                          <p:spTgt spid="55343"/>
                                        </p:tgtEl>
                                      </p:cBhvr>
                                    </p:animEffect>
                                  </p:childTnLst>
                                </p:cTn>
                              </p:par>
                              <p:par>
                                <p:cTn id="141" presetID="8" presetClass="entr" presetSubtype="16" fill="hold" grpId="0" nodeType="withEffect">
                                  <p:stCondLst>
                                    <p:cond delay="0"/>
                                  </p:stCondLst>
                                  <p:childTnLst>
                                    <p:set>
                                      <p:cBhvr>
                                        <p:cTn id="142" dur="1" fill="hold">
                                          <p:stCondLst>
                                            <p:cond delay="0"/>
                                          </p:stCondLst>
                                        </p:cTn>
                                        <p:tgtEl>
                                          <p:spTgt spid="55344"/>
                                        </p:tgtEl>
                                        <p:attrNameLst>
                                          <p:attrName>style.visibility</p:attrName>
                                        </p:attrNameLst>
                                      </p:cBhvr>
                                      <p:to>
                                        <p:strVal val="visible"/>
                                      </p:to>
                                    </p:set>
                                    <p:animEffect transition="in" filter="diamond(in)">
                                      <p:cBhvr>
                                        <p:cTn id="143" dur="1000"/>
                                        <p:tgtEl>
                                          <p:spTgt spid="55344"/>
                                        </p:tgtEl>
                                      </p:cBhvr>
                                    </p:animEffect>
                                  </p:childTnLst>
                                </p:cTn>
                              </p:par>
                              <p:par>
                                <p:cTn id="144" presetID="8" presetClass="entr" presetSubtype="16" fill="hold" grpId="0" nodeType="withEffect">
                                  <p:stCondLst>
                                    <p:cond delay="0"/>
                                  </p:stCondLst>
                                  <p:childTnLst>
                                    <p:set>
                                      <p:cBhvr>
                                        <p:cTn id="145" dur="1" fill="hold">
                                          <p:stCondLst>
                                            <p:cond delay="0"/>
                                          </p:stCondLst>
                                        </p:cTn>
                                        <p:tgtEl>
                                          <p:spTgt spid="55345"/>
                                        </p:tgtEl>
                                        <p:attrNameLst>
                                          <p:attrName>style.visibility</p:attrName>
                                        </p:attrNameLst>
                                      </p:cBhvr>
                                      <p:to>
                                        <p:strVal val="visible"/>
                                      </p:to>
                                    </p:set>
                                    <p:animEffect transition="in" filter="diamond(in)">
                                      <p:cBhvr>
                                        <p:cTn id="146" dur="1000"/>
                                        <p:tgtEl>
                                          <p:spTgt spid="55345"/>
                                        </p:tgtEl>
                                      </p:cBhvr>
                                    </p:animEffect>
                                  </p:childTnLst>
                                </p:cTn>
                              </p:par>
                              <p:par>
                                <p:cTn id="147" presetID="8" presetClass="entr" presetSubtype="16" fill="hold" grpId="0" nodeType="withEffect">
                                  <p:stCondLst>
                                    <p:cond delay="0"/>
                                  </p:stCondLst>
                                  <p:childTnLst>
                                    <p:set>
                                      <p:cBhvr>
                                        <p:cTn id="148" dur="1" fill="hold">
                                          <p:stCondLst>
                                            <p:cond delay="0"/>
                                          </p:stCondLst>
                                        </p:cTn>
                                        <p:tgtEl>
                                          <p:spTgt spid="55346"/>
                                        </p:tgtEl>
                                        <p:attrNameLst>
                                          <p:attrName>style.visibility</p:attrName>
                                        </p:attrNameLst>
                                      </p:cBhvr>
                                      <p:to>
                                        <p:strVal val="visible"/>
                                      </p:to>
                                    </p:set>
                                    <p:animEffect transition="in" filter="diamond(in)">
                                      <p:cBhvr>
                                        <p:cTn id="149" dur="1000"/>
                                        <p:tgtEl>
                                          <p:spTgt spid="55346"/>
                                        </p:tgtEl>
                                      </p:cBhvr>
                                    </p:animEffect>
                                  </p:childTnLst>
                                </p:cTn>
                              </p:par>
                              <p:par>
                                <p:cTn id="150" presetID="8" presetClass="entr" presetSubtype="16" fill="hold" grpId="0" nodeType="withEffect">
                                  <p:stCondLst>
                                    <p:cond delay="0"/>
                                  </p:stCondLst>
                                  <p:childTnLst>
                                    <p:set>
                                      <p:cBhvr>
                                        <p:cTn id="151" dur="1" fill="hold">
                                          <p:stCondLst>
                                            <p:cond delay="0"/>
                                          </p:stCondLst>
                                        </p:cTn>
                                        <p:tgtEl>
                                          <p:spTgt spid="55347"/>
                                        </p:tgtEl>
                                        <p:attrNameLst>
                                          <p:attrName>style.visibility</p:attrName>
                                        </p:attrNameLst>
                                      </p:cBhvr>
                                      <p:to>
                                        <p:strVal val="visible"/>
                                      </p:to>
                                    </p:set>
                                    <p:animEffect transition="in" filter="diamond(in)">
                                      <p:cBhvr>
                                        <p:cTn id="152" dur="1000"/>
                                        <p:tgtEl>
                                          <p:spTgt spid="55347"/>
                                        </p:tgtEl>
                                      </p:cBhvr>
                                    </p:animEffect>
                                  </p:childTnLst>
                                </p:cTn>
                              </p:par>
                              <p:par>
                                <p:cTn id="153" presetID="8" presetClass="entr" presetSubtype="16" fill="hold" grpId="0" nodeType="withEffect">
                                  <p:stCondLst>
                                    <p:cond delay="0"/>
                                  </p:stCondLst>
                                  <p:childTnLst>
                                    <p:set>
                                      <p:cBhvr>
                                        <p:cTn id="154" dur="1" fill="hold">
                                          <p:stCondLst>
                                            <p:cond delay="0"/>
                                          </p:stCondLst>
                                        </p:cTn>
                                        <p:tgtEl>
                                          <p:spTgt spid="55349"/>
                                        </p:tgtEl>
                                        <p:attrNameLst>
                                          <p:attrName>style.visibility</p:attrName>
                                        </p:attrNameLst>
                                      </p:cBhvr>
                                      <p:to>
                                        <p:strVal val="visible"/>
                                      </p:to>
                                    </p:set>
                                    <p:animEffect transition="in" filter="diamond(in)">
                                      <p:cBhvr>
                                        <p:cTn id="155" dur="1000"/>
                                        <p:tgtEl>
                                          <p:spTgt spid="55349"/>
                                        </p:tgtEl>
                                      </p:cBhvr>
                                    </p:animEffect>
                                  </p:childTnLst>
                                </p:cTn>
                              </p:par>
                              <p:par>
                                <p:cTn id="156" presetID="8" presetClass="entr" presetSubtype="16" fill="hold" grpId="0" nodeType="withEffect">
                                  <p:stCondLst>
                                    <p:cond delay="0"/>
                                  </p:stCondLst>
                                  <p:childTnLst>
                                    <p:set>
                                      <p:cBhvr>
                                        <p:cTn id="157" dur="1" fill="hold">
                                          <p:stCondLst>
                                            <p:cond delay="0"/>
                                          </p:stCondLst>
                                        </p:cTn>
                                        <p:tgtEl>
                                          <p:spTgt spid="55351"/>
                                        </p:tgtEl>
                                        <p:attrNameLst>
                                          <p:attrName>style.visibility</p:attrName>
                                        </p:attrNameLst>
                                      </p:cBhvr>
                                      <p:to>
                                        <p:strVal val="visible"/>
                                      </p:to>
                                    </p:set>
                                    <p:animEffect transition="in" filter="diamond(in)">
                                      <p:cBhvr>
                                        <p:cTn id="158" dur="1000"/>
                                        <p:tgtEl>
                                          <p:spTgt spid="55351"/>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8" presetClass="entr" presetSubtype="16" fill="hold" grpId="0" nodeType="clickEffect" nodePh="1">
                                  <p:stCondLst>
                                    <p:cond delay="0"/>
                                  </p:stCondLst>
                                  <p:endCondLst>
                                    <p:cond evt="begin" delay="0">
                                      <p:tn val="161"/>
                                    </p:cond>
                                  </p:endCondLst>
                                  <p:childTnLst>
                                    <p:set>
                                      <p:cBhvr>
                                        <p:cTn id="162" dur="1" fill="hold">
                                          <p:stCondLst>
                                            <p:cond delay="0"/>
                                          </p:stCondLst>
                                        </p:cTn>
                                        <p:tgtEl>
                                          <p:spTgt spid="55352"/>
                                        </p:tgtEl>
                                        <p:attrNameLst>
                                          <p:attrName>style.visibility</p:attrName>
                                        </p:attrNameLst>
                                      </p:cBhvr>
                                      <p:to>
                                        <p:strVal val="visible"/>
                                      </p:to>
                                    </p:set>
                                    <p:animEffect transition="in" filter="diamond(in)">
                                      <p:cBhvr>
                                        <p:cTn id="163" dur="1000"/>
                                        <p:tgtEl>
                                          <p:spTgt spid="55352"/>
                                        </p:tgtEl>
                                      </p:cBhvr>
                                    </p:animEffect>
                                  </p:childTnLst>
                                </p:cTn>
                              </p:par>
                              <p:par>
                                <p:cTn id="164" presetID="8" presetClass="entr" presetSubtype="16" fill="hold" grpId="0" nodeType="withEffect">
                                  <p:stCondLst>
                                    <p:cond delay="0"/>
                                  </p:stCondLst>
                                  <p:childTnLst>
                                    <p:set>
                                      <p:cBhvr>
                                        <p:cTn id="165" dur="1" fill="hold">
                                          <p:stCondLst>
                                            <p:cond delay="0"/>
                                          </p:stCondLst>
                                        </p:cTn>
                                        <p:tgtEl>
                                          <p:spTgt spid="55353"/>
                                        </p:tgtEl>
                                        <p:attrNameLst>
                                          <p:attrName>style.visibility</p:attrName>
                                        </p:attrNameLst>
                                      </p:cBhvr>
                                      <p:to>
                                        <p:strVal val="visible"/>
                                      </p:to>
                                    </p:set>
                                    <p:animEffect transition="in" filter="diamond(in)">
                                      <p:cBhvr>
                                        <p:cTn id="166" dur="1000"/>
                                        <p:tgtEl>
                                          <p:spTgt spid="55353"/>
                                        </p:tgtEl>
                                      </p:cBhvr>
                                    </p:animEffect>
                                  </p:childTnLst>
                                </p:cTn>
                              </p:par>
                              <p:par>
                                <p:cTn id="167" presetID="8" presetClass="entr" presetSubtype="16" fill="hold" grpId="0" nodeType="withEffect">
                                  <p:stCondLst>
                                    <p:cond delay="0"/>
                                  </p:stCondLst>
                                  <p:childTnLst>
                                    <p:set>
                                      <p:cBhvr>
                                        <p:cTn id="168" dur="1" fill="hold">
                                          <p:stCondLst>
                                            <p:cond delay="0"/>
                                          </p:stCondLst>
                                        </p:cTn>
                                        <p:tgtEl>
                                          <p:spTgt spid="55354"/>
                                        </p:tgtEl>
                                        <p:attrNameLst>
                                          <p:attrName>style.visibility</p:attrName>
                                        </p:attrNameLst>
                                      </p:cBhvr>
                                      <p:to>
                                        <p:strVal val="visible"/>
                                      </p:to>
                                    </p:set>
                                    <p:animEffect transition="in" filter="diamond(in)">
                                      <p:cBhvr>
                                        <p:cTn id="169" dur="1000"/>
                                        <p:tgtEl>
                                          <p:spTgt spid="55354"/>
                                        </p:tgtEl>
                                      </p:cBhvr>
                                    </p:animEffect>
                                  </p:childTnLst>
                                </p:cTn>
                              </p:par>
                              <p:par>
                                <p:cTn id="170" presetID="8" presetClass="entr" presetSubtype="16" fill="hold" grpId="0" nodeType="withEffect">
                                  <p:stCondLst>
                                    <p:cond delay="0"/>
                                  </p:stCondLst>
                                  <p:childTnLst>
                                    <p:set>
                                      <p:cBhvr>
                                        <p:cTn id="171" dur="1" fill="hold">
                                          <p:stCondLst>
                                            <p:cond delay="0"/>
                                          </p:stCondLst>
                                        </p:cTn>
                                        <p:tgtEl>
                                          <p:spTgt spid="55355"/>
                                        </p:tgtEl>
                                        <p:attrNameLst>
                                          <p:attrName>style.visibility</p:attrName>
                                        </p:attrNameLst>
                                      </p:cBhvr>
                                      <p:to>
                                        <p:strVal val="visible"/>
                                      </p:to>
                                    </p:set>
                                    <p:animEffect transition="in" filter="diamond(in)">
                                      <p:cBhvr>
                                        <p:cTn id="172" dur="1000"/>
                                        <p:tgtEl>
                                          <p:spTgt spid="55355"/>
                                        </p:tgtEl>
                                      </p:cBhvr>
                                    </p:animEffect>
                                  </p:childTnLst>
                                </p:cTn>
                              </p:par>
                              <p:par>
                                <p:cTn id="173" presetID="8" presetClass="entr" presetSubtype="16" fill="hold" grpId="0" nodeType="withEffect">
                                  <p:stCondLst>
                                    <p:cond delay="0"/>
                                  </p:stCondLst>
                                  <p:childTnLst>
                                    <p:set>
                                      <p:cBhvr>
                                        <p:cTn id="174" dur="1" fill="hold">
                                          <p:stCondLst>
                                            <p:cond delay="0"/>
                                          </p:stCondLst>
                                        </p:cTn>
                                        <p:tgtEl>
                                          <p:spTgt spid="55356"/>
                                        </p:tgtEl>
                                        <p:attrNameLst>
                                          <p:attrName>style.visibility</p:attrName>
                                        </p:attrNameLst>
                                      </p:cBhvr>
                                      <p:to>
                                        <p:strVal val="visible"/>
                                      </p:to>
                                    </p:set>
                                    <p:animEffect transition="in" filter="diamond(in)">
                                      <p:cBhvr>
                                        <p:cTn id="175" dur="1000"/>
                                        <p:tgtEl>
                                          <p:spTgt spid="55356"/>
                                        </p:tgtEl>
                                      </p:cBhvr>
                                    </p:animEffect>
                                  </p:childTnLst>
                                </p:cTn>
                              </p:par>
                              <p:par>
                                <p:cTn id="176" presetID="8" presetClass="entr" presetSubtype="16" fill="hold" grpId="0" nodeType="withEffect">
                                  <p:stCondLst>
                                    <p:cond delay="0"/>
                                  </p:stCondLst>
                                  <p:childTnLst>
                                    <p:set>
                                      <p:cBhvr>
                                        <p:cTn id="177" dur="1" fill="hold">
                                          <p:stCondLst>
                                            <p:cond delay="0"/>
                                          </p:stCondLst>
                                        </p:cTn>
                                        <p:tgtEl>
                                          <p:spTgt spid="55357"/>
                                        </p:tgtEl>
                                        <p:attrNameLst>
                                          <p:attrName>style.visibility</p:attrName>
                                        </p:attrNameLst>
                                      </p:cBhvr>
                                      <p:to>
                                        <p:strVal val="visible"/>
                                      </p:to>
                                    </p:set>
                                    <p:animEffect transition="in" filter="diamond(in)">
                                      <p:cBhvr>
                                        <p:cTn id="178" dur="1000"/>
                                        <p:tgtEl>
                                          <p:spTgt spid="55357"/>
                                        </p:tgtEl>
                                      </p:cBhvr>
                                    </p:animEffect>
                                  </p:childTnLst>
                                </p:cTn>
                              </p:par>
                              <p:par>
                                <p:cTn id="179" presetID="8" presetClass="entr" presetSubtype="16" fill="hold" grpId="0" nodeType="withEffect">
                                  <p:stCondLst>
                                    <p:cond delay="0"/>
                                  </p:stCondLst>
                                  <p:childTnLst>
                                    <p:set>
                                      <p:cBhvr>
                                        <p:cTn id="180" dur="1" fill="hold">
                                          <p:stCondLst>
                                            <p:cond delay="0"/>
                                          </p:stCondLst>
                                        </p:cTn>
                                        <p:tgtEl>
                                          <p:spTgt spid="55358"/>
                                        </p:tgtEl>
                                        <p:attrNameLst>
                                          <p:attrName>style.visibility</p:attrName>
                                        </p:attrNameLst>
                                      </p:cBhvr>
                                      <p:to>
                                        <p:strVal val="visible"/>
                                      </p:to>
                                    </p:set>
                                    <p:animEffect transition="in" filter="diamond(in)">
                                      <p:cBhvr>
                                        <p:cTn id="181" dur="1000"/>
                                        <p:tgtEl>
                                          <p:spTgt spid="55358"/>
                                        </p:tgtEl>
                                      </p:cBhvr>
                                    </p:animEffect>
                                  </p:childTnLst>
                                </p:cTn>
                              </p:par>
                              <p:par>
                                <p:cTn id="182" presetID="8" presetClass="entr" presetSubtype="16" fill="hold" grpId="0" nodeType="withEffect">
                                  <p:stCondLst>
                                    <p:cond delay="0"/>
                                  </p:stCondLst>
                                  <p:childTnLst>
                                    <p:set>
                                      <p:cBhvr>
                                        <p:cTn id="183" dur="1" fill="hold">
                                          <p:stCondLst>
                                            <p:cond delay="0"/>
                                          </p:stCondLst>
                                        </p:cTn>
                                        <p:tgtEl>
                                          <p:spTgt spid="55359"/>
                                        </p:tgtEl>
                                        <p:attrNameLst>
                                          <p:attrName>style.visibility</p:attrName>
                                        </p:attrNameLst>
                                      </p:cBhvr>
                                      <p:to>
                                        <p:strVal val="visible"/>
                                      </p:to>
                                    </p:set>
                                    <p:animEffect transition="in" filter="diamond(in)">
                                      <p:cBhvr>
                                        <p:cTn id="184" dur="1000"/>
                                        <p:tgtEl>
                                          <p:spTgt spid="55359"/>
                                        </p:tgtEl>
                                      </p:cBhvr>
                                    </p:animEffect>
                                  </p:childTnLst>
                                </p:cTn>
                              </p:par>
                              <p:par>
                                <p:cTn id="185" presetID="8" presetClass="entr" presetSubtype="16" fill="hold" grpId="0" nodeType="withEffect">
                                  <p:stCondLst>
                                    <p:cond delay="0"/>
                                  </p:stCondLst>
                                  <p:childTnLst>
                                    <p:set>
                                      <p:cBhvr>
                                        <p:cTn id="186" dur="1" fill="hold">
                                          <p:stCondLst>
                                            <p:cond delay="0"/>
                                          </p:stCondLst>
                                        </p:cTn>
                                        <p:tgtEl>
                                          <p:spTgt spid="55360"/>
                                        </p:tgtEl>
                                        <p:attrNameLst>
                                          <p:attrName>style.visibility</p:attrName>
                                        </p:attrNameLst>
                                      </p:cBhvr>
                                      <p:to>
                                        <p:strVal val="visible"/>
                                      </p:to>
                                    </p:set>
                                    <p:animEffect transition="in" filter="diamond(in)">
                                      <p:cBhvr>
                                        <p:cTn id="187" dur="1000"/>
                                        <p:tgtEl>
                                          <p:spTgt spid="55360"/>
                                        </p:tgtEl>
                                      </p:cBhvr>
                                    </p:animEffect>
                                  </p:childTnLst>
                                </p:cTn>
                              </p:par>
                              <p:par>
                                <p:cTn id="188" presetID="8" presetClass="entr" presetSubtype="16" fill="hold" grpId="0" nodeType="withEffect">
                                  <p:stCondLst>
                                    <p:cond delay="0"/>
                                  </p:stCondLst>
                                  <p:childTnLst>
                                    <p:set>
                                      <p:cBhvr>
                                        <p:cTn id="189" dur="1" fill="hold">
                                          <p:stCondLst>
                                            <p:cond delay="0"/>
                                          </p:stCondLst>
                                        </p:cTn>
                                        <p:tgtEl>
                                          <p:spTgt spid="55361"/>
                                        </p:tgtEl>
                                        <p:attrNameLst>
                                          <p:attrName>style.visibility</p:attrName>
                                        </p:attrNameLst>
                                      </p:cBhvr>
                                      <p:to>
                                        <p:strVal val="visible"/>
                                      </p:to>
                                    </p:set>
                                    <p:animEffect transition="in" filter="diamond(in)">
                                      <p:cBhvr>
                                        <p:cTn id="190" dur="1000"/>
                                        <p:tgtEl>
                                          <p:spTgt spid="55361"/>
                                        </p:tgtEl>
                                      </p:cBhvr>
                                    </p:animEffect>
                                  </p:childTnLst>
                                </p:cTn>
                              </p:par>
                              <p:par>
                                <p:cTn id="191" presetID="8" presetClass="entr" presetSubtype="16" fill="hold" grpId="0" nodeType="withEffect">
                                  <p:stCondLst>
                                    <p:cond delay="0"/>
                                  </p:stCondLst>
                                  <p:childTnLst>
                                    <p:set>
                                      <p:cBhvr>
                                        <p:cTn id="192" dur="1" fill="hold">
                                          <p:stCondLst>
                                            <p:cond delay="0"/>
                                          </p:stCondLst>
                                        </p:cTn>
                                        <p:tgtEl>
                                          <p:spTgt spid="55362"/>
                                        </p:tgtEl>
                                        <p:attrNameLst>
                                          <p:attrName>style.visibility</p:attrName>
                                        </p:attrNameLst>
                                      </p:cBhvr>
                                      <p:to>
                                        <p:strVal val="visible"/>
                                      </p:to>
                                    </p:set>
                                    <p:animEffect transition="in" filter="diamond(in)">
                                      <p:cBhvr>
                                        <p:cTn id="193" dur="1000"/>
                                        <p:tgtEl>
                                          <p:spTgt spid="55362"/>
                                        </p:tgtEl>
                                      </p:cBhvr>
                                    </p:animEffect>
                                  </p:childTnLst>
                                </p:cTn>
                              </p:par>
                              <p:par>
                                <p:cTn id="194" presetID="8" presetClass="entr" presetSubtype="16" fill="hold" grpId="0" nodeType="withEffect">
                                  <p:stCondLst>
                                    <p:cond delay="0"/>
                                  </p:stCondLst>
                                  <p:childTnLst>
                                    <p:set>
                                      <p:cBhvr>
                                        <p:cTn id="195" dur="1" fill="hold">
                                          <p:stCondLst>
                                            <p:cond delay="0"/>
                                          </p:stCondLst>
                                        </p:cTn>
                                        <p:tgtEl>
                                          <p:spTgt spid="55363"/>
                                        </p:tgtEl>
                                        <p:attrNameLst>
                                          <p:attrName>style.visibility</p:attrName>
                                        </p:attrNameLst>
                                      </p:cBhvr>
                                      <p:to>
                                        <p:strVal val="visible"/>
                                      </p:to>
                                    </p:set>
                                    <p:animEffect transition="in" filter="diamond(in)">
                                      <p:cBhvr>
                                        <p:cTn id="196" dur="1000"/>
                                        <p:tgtEl>
                                          <p:spTgt spid="55363"/>
                                        </p:tgtEl>
                                      </p:cBhvr>
                                    </p:animEffect>
                                  </p:childTnLst>
                                </p:cTn>
                              </p:par>
                              <p:par>
                                <p:cTn id="197" presetID="8" presetClass="entr" presetSubtype="16" fill="hold" grpId="0" nodeType="withEffect">
                                  <p:stCondLst>
                                    <p:cond delay="0"/>
                                  </p:stCondLst>
                                  <p:childTnLst>
                                    <p:set>
                                      <p:cBhvr>
                                        <p:cTn id="198" dur="1" fill="hold">
                                          <p:stCondLst>
                                            <p:cond delay="0"/>
                                          </p:stCondLst>
                                        </p:cTn>
                                        <p:tgtEl>
                                          <p:spTgt spid="55364"/>
                                        </p:tgtEl>
                                        <p:attrNameLst>
                                          <p:attrName>style.visibility</p:attrName>
                                        </p:attrNameLst>
                                      </p:cBhvr>
                                      <p:to>
                                        <p:strVal val="visible"/>
                                      </p:to>
                                    </p:set>
                                    <p:animEffect transition="in" filter="diamond(in)">
                                      <p:cBhvr>
                                        <p:cTn id="199" dur="1000"/>
                                        <p:tgtEl>
                                          <p:spTgt spid="55364"/>
                                        </p:tgtEl>
                                      </p:cBhvr>
                                    </p:animEffect>
                                  </p:childTnLst>
                                </p:cTn>
                              </p:par>
                              <p:par>
                                <p:cTn id="200" presetID="8" presetClass="entr" presetSubtype="16" fill="hold" grpId="0" nodeType="withEffect">
                                  <p:stCondLst>
                                    <p:cond delay="0"/>
                                  </p:stCondLst>
                                  <p:childTnLst>
                                    <p:set>
                                      <p:cBhvr>
                                        <p:cTn id="201" dur="1" fill="hold">
                                          <p:stCondLst>
                                            <p:cond delay="0"/>
                                          </p:stCondLst>
                                        </p:cTn>
                                        <p:tgtEl>
                                          <p:spTgt spid="55365"/>
                                        </p:tgtEl>
                                        <p:attrNameLst>
                                          <p:attrName>style.visibility</p:attrName>
                                        </p:attrNameLst>
                                      </p:cBhvr>
                                      <p:to>
                                        <p:strVal val="visible"/>
                                      </p:to>
                                    </p:set>
                                    <p:animEffect transition="in" filter="diamond(in)">
                                      <p:cBhvr>
                                        <p:cTn id="202" dur="1000"/>
                                        <p:tgtEl>
                                          <p:spTgt spid="55365"/>
                                        </p:tgtEl>
                                      </p:cBhvr>
                                    </p:animEffect>
                                  </p:childTnLst>
                                </p:cTn>
                              </p:par>
                              <p:par>
                                <p:cTn id="203" presetID="8" presetClass="entr" presetSubtype="16" fill="hold" grpId="0" nodeType="withEffect">
                                  <p:stCondLst>
                                    <p:cond delay="0"/>
                                  </p:stCondLst>
                                  <p:childTnLst>
                                    <p:set>
                                      <p:cBhvr>
                                        <p:cTn id="204" dur="1" fill="hold">
                                          <p:stCondLst>
                                            <p:cond delay="0"/>
                                          </p:stCondLst>
                                        </p:cTn>
                                        <p:tgtEl>
                                          <p:spTgt spid="55366"/>
                                        </p:tgtEl>
                                        <p:attrNameLst>
                                          <p:attrName>style.visibility</p:attrName>
                                        </p:attrNameLst>
                                      </p:cBhvr>
                                      <p:to>
                                        <p:strVal val="visible"/>
                                      </p:to>
                                    </p:set>
                                    <p:animEffect transition="in" filter="diamond(in)">
                                      <p:cBhvr>
                                        <p:cTn id="205" dur="1000"/>
                                        <p:tgtEl>
                                          <p:spTgt spid="55366"/>
                                        </p:tgtEl>
                                      </p:cBhvr>
                                    </p:animEffect>
                                  </p:childTnLst>
                                </p:cTn>
                              </p:par>
                              <p:par>
                                <p:cTn id="206" presetID="8" presetClass="entr" presetSubtype="16" fill="hold" grpId="0" nodeType="withEffect">
                                  <p:stCondLst>
                                    <p:cond delay="0"/>
                                  </p:stCondLst>
                                  <p:childTnLst>
                                    <p:set>
                                      <p:cBhvr>
                                        <p:cTn id="207" dur="1" fill="hold">
                                          <p:stCondLst>
                                            <p:cond delay="0"/>
                                          </p:stCondLst>
                                        </p:cTn>
                                        <p:tgtEl>
                                          <p:spTgt spid="55367"/>
                                        </p:tgtEl>
                                        <p:attrNameLst>
                                          <p:attrName>style.visibility</p:attrName>
                                        </p:attrNameLst>
                                      </p:cBhvr>
                                      <p:to>
                                        <p:strVal val="visible"/>
                                      </p:to>
                                    </p:set>
                                    <p:animEffect transition="in" filter="diamond(in)">
                                      <p:cBhvr>
                                        <p:cTn id="208" dur="1000"/>
                                        <p:tgtEl>
                                          <p:spTgt spid="55367"/>
                                        </p:tgtEl>
                                      </p:cBhvr>
                                    </p:animEffect>
                                  </p:childTnLst>
                                </p:cTn>
                              </p:par>
                              <p:par>
                                <p:cTn id="209" presetID="8" presetClass="entr" presetSubtype="16" fill="hold" grpId="0" nodeType="withEffect">
                                  <p:stCondLst>
                                    <p:cond delay="0"/>
                                  </p:stCondLst>
                                  <p:childTnLst>
                                    <p:set>
                                      <p:cBhvr>
                                        <p:cTn id="210" dur="1" fill="hold">
                                          <p:stCondLst>
                                            <p:cond delay="0"/>
                                          </p:stCondLst>
                                        </p:cTn>
                                        <p:tgtEl>
                                          <p:spTgt spid="55369"/>
                                        </p:tgtEl>
                                        <p:attrNameLst>
                                          <p:attrName>style.visibility</p:attrName>
                                        </p:attrNameLst>
                                      </p:cBhvr>
                                      <p:to>
                                        <p:strVal val="visible"/>
                                      </p:to>
                                    </p:set>
                                    <p:animEffect transition="in" filter="diamond(in)">
                                      <p:cBhvr>
                                        <p:cTn id="211" dur="1000"/>
                                        <p:tgtEl>
                                          <p:spTgt spid="55369"/>
                                        </p:tgtEl>
                                      </p:cBhvr>
                                    </p:animEffect>
                                  </p:childTnLst>
                                </p:cTn>
                              </p:par>
                              <p:par>
                                <p:cTn id="212" presetID="8" presetClass="entr" presetSubtype="16" fill="hold" grpId="0" nodeType="withEffect">
                                  <p:stCondLst>
                                    <p:cond delay="0"/>
                                  </p:stCondLst>
                                  <p:childTnLst>
                                    <p:set>
                                      <p:cBhvr>
                                        <p:cTn id="213" dur="1" fill="hold">
                                          <p:stCondLst>
                                            <p:cond delay="0"/>
                                          </p:stCondLst>
                                        </p:cTn>
                                        <p:tgtEl>
                                          <p:spTgt spid="55370"/>
                                        </p:tgtEl>
                                        <p:attrNameLst>
                                          <p:attrName>style.visibility</p:attrName>
                                        </p:attrNameLst>
                                      </p:cBhvr>
                                      <p:to>
                                        <p:strVal val="visible"/>
                                      </p:to>
                                    </p:set>
                                    <p:animEffect transition="in" filter="diamond(in)">
                                      <p:cBhvr>
                                        <p:cTn id="214" dur="1000"/>
                                        <p:tgtEl>
                                          <p:spTgt spid="55370"/>
                                        </p:tgtEl>
                                      </p:cBhvr>
                                    </p:animEffect>
                                  </p:childTnLst>
                                </p:cTn>
                              </p:par>
                              <p:par>
                                <p:cTn id="215" presetID="8" presetClass="entr" presetSubtype="16" fill="hold" grpId="0" nodeType="withEffect">
                                  <p:stCondLst>
                                    <p:cond delay="0"/>
                                  </p:stCondLst>
                                  <p:childTnLst>
                                    <p:set>
                                      <p:cBhvr>
                                        <p:cTn id="216" dur="1" fill="hold">
                                          <p:stCondLst>
                                            <p:cond delay="0"/>
                                          </p:stCondLst>
                                        </p:cTn>
                                        <p:tgtEl>
                                          <p:spTgt spid="55368"/>
                                        </p:tgtEl>
                                        <p:attrNameLst>
                                          <p:attrName>style.visibility</p:attrName>
                                        </p:attrNameLst>
                                      </p:cBhvr>
                                      <p:to>
                                        <p:strVal val="visible"/>
                                      </p:to>
                                    </p:set>
                                    <p:animEffect transition="in" filter="diamond(in)">
                                      <p:cBhvr>
                                        <p:cTn id="217" dur="1000"/>
                                        <p:tgtEl>
                                          <p:spTgt spid="5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2" grpId="0" animBg="1"/>
      <p:bldP spid="55303" grpId="0" animBg="1"/>
      <p:bldP spid="55304" grpId="0" animBg="1"/>
      <p:bldP spid="55305" grpId="0" animBg="1"/>
      <p:bldP spid="55306" grpId="0" animBg="1"/>
      <p:bldP spid="55307" grpId="0" animBg="1"/>
      <p:bldP spid="55308" grpId="0" animBg="1"/>
      <p:bldP spid="55309" grpId="0" animBg="1"/>
      <p:bldP spid="55310" grpId="0" animBg="1"/>
      <p:bldP spid="55311" grpId="0" animBg="1"/>
      <p:bldP spid="55312" grpId="0"/>
      <p:bldP spid="55313" grpId="0"/>
      <p:bldP spid="55314" grpId="0"/>
      <p:bldP spid="55315" grpId="0"/>
      <p:bldP spid="55317" grpId="0" animBg="1"/>
      <p:bldP spid="55318" grpId="0"/>
      <p:bldP spid="55319" grpId="0" animBg="1"/>
      <p:bldP spid="55320" grpId="0" animBg="1"/>
      <p:bldP spid="55321" grpId="0" animBg="1"/>
      <p:bldP spid="55322" grpId="0" animBg="1"/>
      <p:bldP spid="55323" grpId="0" animBg="1"/>
      <p:bldP spid="55324" grpId="0" animBg="1"/>
      <p:bldP spid="55325" grpId="0" animBg="1"/>
      <p:bldP spid="55326" grpId="0" animBg="1"/>
      <p:bldP spid="55327" grpId="0" animBg="1"/>
      <p:bldP spid="55328" grpId="0" animBg="1"/>
      <p:bldP spid="55329" grpId="0" animBg="1"/>
      <p:bldP spid="55332" grpId="0" animBg="1"/>
      <p:bldP spid="55333" grpId="0"/>
      <p:bldP spid="55334" grpId="0" animBg="1"/>
      <p:bldP spid="55335" grpId="0" animBg="1"/>
      <p:bldP spid="55336" grpId="0" animBg="1"/>
      <p:bldP spid="55337" grpId="0" animBg="1"/>
      <p:bldP spid="55338" grpId="0" animBg="1"/>
      <p:bldP spid="55339" grpId="0" animBg="1"/>
      <p:bldP spid="55340" grpId="0" animBg="1"/>
      <p:bldP spid="55341" grpId="0" animBg="1"/>
      <p:bldP spid="55342" grpId="0" animBg="1"/>
      <p:bldP spid="55343" grpId="0" animBg="1"/>
      <p:bldP spid="55344" grpId="0" animBg="1"/>
      <p:bldP spid="55345" grpId="0"/>
      <p:bldP spid="55346" grpId="0"/>
      <p:bldP spid="55347" grpId="0" animBg="1"/>
      <p:bldP spid="55349" grpId="0"/>
      <p:bldP spid="55351" grpId="0"/>
      <p:bldP spid="55352" grpId="0"/>
      <p:bldP spid="55353" grpId="0" animBg="1"/>
      <p:bldP spid="55354" grpId="0" animBg="1"/>
      <p:bldP spid="55355" grpId="0" animBg="1"/>
      <p:bldP spid="55356" grpId="0" animBg="1"/>
      <p:bldP spid="55357" grpId="0" animBg="1"/>
      <p:bldP spid="55358" grpId="0" animBg="1"/>
      <p:bldP spid="55359" grpId="0" animBg="1"/>
      <p:bldP spid="55360" grpId="0" animBg="1"/>
      <p:bldP spid="55361" grpId="0" animBg="1"/>
      <p:bldP spid="55362" grpId="0" animBg="1"/>
      <p:bldP spid="55363" grpId="0" animBg="1"/>
      <p:bldP spid="55364" grpId="0"/>
      <p:bldP spid="55365" grpId="0"/>
      <p:bldP spid="55366" grpId="0"/>
      <p:bldP spid="55367" grpId="0" animBg="1"/>
      <p:bldP spid="55368" grpId="0"/>
      <p:bldP spid="55369" grpId="0" animBg="1"/>
      <p:bldP spid="55370"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287149" y="103791"/>
            <a:ext cx="10285635" cy="646321"/>
          </a:xfrm>
          <a:prstGeom prst="rect">
            <a:avLst/>
          </a:prstGeom>
          <a:solidFill>
            <a:schemeClr val="hlink"/>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r>
              <a:rPr lang="tr-TR" sz="3600" b="1" dirty="0" smtClean="0">
                <a:solidFill>
                  <a:srgbClr val="FF00FF"/>
                </a:solidFill>
                <a:effectLst>
                  <a:outerShdw blurRad="38100" dist="38100" dir="2700000" algn="tl">
                    <a:srgbClr val="000000"/>
                  </a:outerShdw>
                </a:effectLst>
                <a:latin typeface="Comic Sans MS" pitchFamily="66" charset="0"/>
              </a:rPr>
              <a:t>  </a:t>
            </a:r>
            <a:r>
              <a:rPr lang="tr-TR" sz="3600" b="1" dirty="0">
                <a:solidFill>
                  <a:srgbClr val="FF0000"/>
                </a:solidFill>
                <a:effectLst>
                  <a:outerShdw blurRad="38100" dist="38100" dir="2700000" algn="tl">
                    <a:srgbClr val="000000"/>
                  </a:outerShdw>
                </a:effectLst>
                <a:latin typeface="Comic Sans MS" pitchFamily="66" charset="0"/>
              </a:rPr>
              <a:t>	</a:t>
            </a:r>
            <a:r>
              <a:rPr lang="tr-TR" sz="3600" b="1" dirty="0" smtClean="0">
                <a:solidFill>
                  <a:srgbClr val="FFFF00"/>
                </a:solidFill>
                <a:effectLst>
                  <a:outerShdw blurRad="38100" dist="38100" dir="2700000" algn="tl">
                    <a:srgbClr val="000000"/>
                  </a:outerShdw>
                </a:effectLst>
                <a:latin typeface="Comic Sans MS" pitchFamily="66" charset="0"/>
              </a:rPr>
              <a:t>POZİTİF KORELASYON</a:t>
            </a:r>
            <a:endParaRPr lang="tr-TR" sz="3600" b="1" dirty="0">
              <a:solidFill>
                <a:srgbClr val="FFFF00"/>
              </a:solidFill>
              <a:effectLst>
                <a:outerShdw blurRad="38100" dist="38100" dir="2700000" algn="tl">
                  <a:srgbClr val="000000"/>
                </a:outerShdw>
              </a:effectLst>
              <a:latin typeface="Comic Sans MS" pitchFamily="66" charset="0"/>
            </a:endParaRPr>
          </a:p>
        </p:txBody>
      </p:sp>
      <p:sp>
        <p:nvSpPr>
          <p:cNvPr id="52228" name="Text Box 4"/>
          <p:cNvSpPr txBox="1">
            <a:spLocks noChangeArrowheads="1"/>
          </p:cNvSpPr>
          <p:nvPr/>
        </p:nvSpPr>
        <p:spPr bwMode="auto">
          <a:xfrm>
            <a:off x="5874480" y="1946669"/>
            <a:ext cx="184706"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endParaRPr lang="tr-TR">
              <a:solidFill>
                <a:prstClr val="black"/>
              </a:solidFill>
            </a:endParaRPr>
          </a:p>
        </p:txBody>
      </p:sp>
      <p:sp>
        <p:nvSpPr>
          <p:cNvPr id="52229" name="Text Box 5"/>
          <p:cNvSpPr txBox="1">
            <a:spLocks noChangeArrowheads="1"/>
          </p:cNvSpPr>
          <p:nvPr/>
        </p:nvSpPr>
        <p:spPr bwMode="auto">
          <a:xfrm>
            <a:off x="384411" y="2050062"/>
            <a:ext cx="3610101" cy="229973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b="1" u="sng" dirty="0" smtClean="0">
                <a:solidFill>
                  <a:srgbClr val="FF3300"/>
                </a:solidFill>
              </a:rPr>
              <a:t>Öğrenciler</a:t>
            </a:r>
            <a:r>
              <a:rPr lang="tr-TR" b="1" u="sng" dirty="0">
                <a:solidFill>
                  <a:srgbClr val="FF3300"/>
                </a:solidFill>
              </a:rPr>
              <a:t>	 x	y</a:t>
            </a:r>
            <a:r>
              <a:rPr lang="tr-TR" u="sng" dirty="0">
                <a:solidFill>
                  <a:srgbClr val="FF3300"/>
                </a:solidFill>
              </a:rPr>
              <a:t>   </a:t>
            </a:r>
            <a:r>
              <a:rPr lang="tr-TR" sz="100" u="sng" dirty="0">
                <a:solidFill>
                  <a:srgbClr val="990000"/>
                </a:solidFill>
              </a:rPr>
              <a:t>.</a:t>
            </a:r>
          </a:p>
          <a:p>
            <a:r>
              <a:rPr lang="tr-TR" dirty="0">
                <a:solidFill>
                  <a:prstClr val="black"/>
                </a:solidFill>
              </a:rPr>
              <a:t>	A	10	8</a:t>
            </a:r>
          </a:p>
          <a:p>
            <a:r>
              <a:rPr lang="tr-TR" dirty="0">
                <a:solidFill>
                  <a:prstClr val="black"/>
                </a:solidFill>
              </a:rPr>
              <a:t>	B	  9	7</a:t>
            </a:r>
          </a:p>
          <a:p>
            <a:r>
              <a:rPr lang="tr-TR" dirty="0">
                <a:solidFill>
                  <a:prstClr val="black"/>
                </a:solidFill>
              </a:rPr>
              <a:t>	C	  8	6</a:t>
            </a:r>
          </a:p>
          <a:p>
            <a:r>
              <a:rPr lang="tr-TR" dirty="0">
                <a:solidFill>
                  <a:prstClr val="black"/>
                </a:solidFill>
              </a:rPr>
              <a:t>	D	  7	5</a:t>
            </a:r>
          </a:p>
          <a:p>
            <a:r>
              <a:rPr lang="tr-TR" dirty="0">
                <a:solidFill>
                  <a:prstClr val="black"/>
                </a:solidFill>
              </a:rPr>
              <a:t>	E	  6	4</a:t>
            </a:r>
          </a:p>
        </p:txBody>
      </p:sp>
      <p:sp>
        <p:nvSpPr>
          <p:cNvPr id="52230" name="Line 6"/>
          <p:cNvSpPr>
            <a:spLocks noChangeShapeType="1"/>
          </p:cNvSpPr>
          <p:nvPr/>
        </p:nvSpPr>
        <p:spPr bwMode="auto">
          <a:xfrm>
            <a:off x="6349168" y="3634619"/>
            <a:ext cx="40355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31" name="Line 7"/>
          <p:cNvSpPr>
            <a:spLocks noChangeShapeType="1"/>
          </p:cNvSpPr>
          <p:nvPr/>
        </p:nvSpPr>
        <p:spPr bwMode="auto">
          <a:xfrm flipV="1">
            <a:off x="6349035" y="1097643"/>
            <a:ext cx="0" cy="25369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33" name="Line 9"/>
          <p:cNvSpPr>
            <a:spLocks noChangeShapeType="1"/>
          </p:cNvSpPr>
          <p:nvPr/>
        </p:nvSpPr>
        <p:spPr bwMode="auto">
          <a:xfrm>
            <a:off x="6263764" y="3291417"/>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34" name="Line 10"/>
          <p:cNvSpPr>
            <a:spLocks noChangeShapeType="1"/>
          </p:cNvSpPr>
          <p:nvPr/>
        </p:nvSpPr>
        <p:spPr bwMode="auto">
          <a:xfrm>
            <a:off x="6263764" y="2948214"/>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35" name="Line 11"/>
          <p:cNvSpPr>
            <a:spLocks noChangeShapeType="1"/>
          </p:cNvSpPr>
          <p:nvPr/>
        </p:nvSpPr>
        <p:spPr bwMode="auto">
          <a:xfrm>
            <a:off x="6263764" y="2606524"/>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36" name="Line 12"/>
          <p:cNvSpPr>
            <a:spLocks noChangeShapeType="1"/>
          </p:cNvSpPr>
          <p:nvPr/>
        </p:nvSpPr>
        <p:spPr bwMode="auto">
          <a:xfrm>
            <a:off x="6263764" y="2263322"/>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37" name="Line 13"/>
          <p:cNvSpPr>
            <a:spLocks noChangeShapeType="1"/>
          </p:cNvSpPr>
          <p:nvPr/>
        </p:nvSpPr>
        <p:spPr bwMode="auto">
          <a:xfrm>
            <a:off x="6263764" y="1920119"/>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38" name="Line 14"/>
          <p:cNvSpPr>
            <a:spLocks noChangeShapeType="1"/>
          </p:cNvSpPr>
          <p:nvPr/>
        </p:nvSpPr>
        <p:spPr bwMode="auto">
          <a:xfrm>
            <a:off x="6936668" y="3634619"/>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40" name="Line 16"/>
          <p:cNvSpPr>
            <a:spLocks noChangeShapeType="1"/>
          </p:cNvSpPr>
          <p:nvPr/>
        </p:nvSpPr>
        <p:spPr bwMode="auto">
          <a:xfrm>
            <a:off x="7526155" y="3634619"/>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41" name="Line 17"/>
          <p:cNvSpPr>
            <a:spLocks noChangeShapeType="1"/>
          </p:cNvSpPr>
          <p:nvPr/>
        </p:nvSpPr>
        <p:spPr bwMode="auto">
          <a:xfrm>
            <a:off x="8113788" y="3634619"/>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42" name="Line 18"/>
          <p:cNvSpPr>
            <a:spLocks noChangeShapeType="1"/>
          </p:cNvSpPr>
          <p:nvPr/>
        </p:nvSpPr>
        <p:spPr bwMode="auto">
          <a:xfrm>
            <a:off x="8703275" y="3634619"/>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43" name="Line 19"/>
          <p:cNvSpPr>
            <a:spLocks noChangeShapeType="1"/>
          </p:cNvSpPr>
          <p:nvPr/>
        </p:nvSpPr>
        <p:spPr bwMode="auto">
          <a:xfrm>
            <a:off x="9290908" y="3634619"/>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45" name="Line 21"/>
          <p:cNvSpPr>
            <a:spLocks noChangeShapeType="1"/>
          </p:cNvSpPr>
          <p:nvPr/>
        </p:nvSpPr>
        <p:spPr bwMode="auto">
          <a:xfrm>
            <a:off x="6349035" y="1920119"/>
            <a:ext cx="29418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47" name="Line 23"/>
          <p:cNvSpPr>
            <a:spLocks noChangeShapeType="1"/>
          </p:cNvSpPr>
          <p:nvPr/>
        </p:nvSpPr>
        <p:spPr bwMode="auto">
          <a:xfrm>
            <a:off x="6263800" y="2948214"/>
            <a:ext cx="12623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48" name="Line 24"/>
          <p:cNvSpPr>
            <a:spLocks noChangeShapeType="1"/>
          </p:cNvSpPr>
          <p:nvPr/>
        </p:nvSpPr>
        <p:spPr bwMode="auto">
          <a:xfrm>
            <a:off x="6349127" y="2606524"/>
            <a:ext cx="17647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49" name="Line 25"/>
          <p:cNvSpPr>
            <a:spLocks noChangeShapeType="1"/>
          </p:cNvSpPr>
          <p:nvPr/>
        </p:nvSpPr>
        <p:spPr bwMode="auto">
          <a:xfrm>
            <a:off x="6263763" y="2263322"/>
            <a:ext cx="24395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50" name="Text Box 26"/>
          <p:cNvSpPr txBox="1">
            <a:spLocks noChangeArrowheads="1"/>
          </p:cNvSpPr>
          <p:nvPr/>
        </p:nvSpPr>
        <p:spPr bwMode="auto">
          <a:xfrm>
            <a:off x="5925699" y="1304109"/>
            <a:ext cx="321380" cy="229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pPr algn="r"/>
            <a:r>
              <a:rPr lang="tr-TR">
                <a:solidFill>
                  <a:prstClr val="black"/>
                </a:solidFill>
              </a:rPr>
              <a:t>8</a:t>
            </a:r>
          </a:p>
          <a:p>
            <a:pPr algn="r"/>
            <a:r>
              <a:rPr lang="tr-TR">
                <a:solidFill>
                  <a:prstClr val="black"/>
                </a:solidFill>
              </a:rPr>
              <a:t>7</a:t>
            </a:r>
          </a:p>
          <a:p>
            <a:pPr algn="r"/>
            <a:r>
              <a:rPr lang="tr-TR">
                <a:solidFill>
                  <a:prstClr val="black"/>
                </a:solidFill>
              </a:rPr>
              <a:t>6</a:t>
            </a:r>
          </a:p>
          <a:p>
            <a:pPr algn="r"/>
            <a:r>
              <a:rPr lang="tr-TR">
                <a:solidFill>
                  <a:prstClr val="black"/>
                </a:solidFill>
              </a:rPr>
              <a:t>5</a:t>
            </a:r>
          </a:p>
          <a:p>
            <a:pPr algn="r"/>
            <a:r>
              <a:rPr lang="tr-TR">
                <a:solidFill>
                  <a:prstClr val="black"/>
                </a:solidFill>
              </a:rPr>
              <a:t>4</a:t>
            </a:r>
          </a:p>
          <a:p>
            <a:pPr algn="r"/>
            <a:r>
              <a:rPr lang="tr-TR">
                <a:solidFill>
                  <a:prstClr val="black"/>
                </a:solidFill>
              </a:rPr>
              <a:t>2</a:t>
            </a:r>
          </a:p>
        </p:txBody>
      </p:sp>
      <p:sp>
        <p:nvSpPr>
          <p:cNvPr id="52251" name="Line 27"/>
          <p:cNvSpPr>
            <a:spLocks noChangeShapeType="1"/>
          </p:cNvSpPr>
          <p:nvPr/>
        </p:nvSpPr>
        <p:spPr bwMode="auto">
          <a:xfrm flipV="1">
            <a:off x="7526155" y="2949062"/>
            <a:ext cx="0" cy="6864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52" name="Line 28"/>
          <p:cNvSpPr>
            <a:spLocks noChangeShapeType="1"/>
          </p:cNvSpPr>
          <p:nvPr/>
        </p:nvSpPr>
        <p:spPr bwMode="auto">
          <a:xfrm flipV="1">
            <a:off x="8113788" y="2607371"/>
            <a:ext cx="0" cy="10280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53" name="Line 29"/>
          <p:cNvSpPr>
            <a:spLocks noChangeShapeType="1"/>
          </p:cNvSpPr>
          <p:nvPr/>
        </p:nvSpPr>
        <p:spPr bwMode="auto">
          <a:xfrm flipV="1">
            <a:off x="8703275" y="2264169"/>
            <a:ext cx="0" cy="13712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54" name="Text Box 30"/>
          <p:cNvSpPr txBox="1">
            <a:spLocks noChangeArrowheads="1"/>
          </p:cNvSpPr>
          <p:nvPr/>
        </p:nvSpPr>
        <p:spPr bwMode="auto">
          <a:xfrm>
            <a:off x="6775392" y="3702661"/>
            <a:ext cx="2533524" cy="36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1800">
                <a:solidFill>
                  <a:prstClr val="black"/>
                </a:solidFill>
              </a:rPr>
              <a:t>       6      7      8     9     10</a:t>
            </a:r>
          </a:p>
        </p:txBody>
      </p:sp>
      <p:sp>
        <p:nvSpPr>
          <p:cNvPr id="52255" name="Line 31"/>
          <p:cNvSpPr>
            <a:spLocks noChangeShapeType="1"/>
          </p:cNvSpPr>
          <p:nvPr/>
        </p:nvSpPr>
        <p:spPr bwMode="auto">
          <a:xfrm flipV="1">
            <a:off x="9290908" y="1920120"/>
            <a:ext cx="0" cy="1714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56" name="Text Box 32"/>
          <p:cNvSpPr txBox="1">
            <a:spLocks noChangeArrowheads="1"/>
          </p:cNvSpPr>
          <p:nvPr/>
        </p:nvSpPr>
        <p:spPr bwMode="auto">
          <a:xfrm>
            <a:off x="5991264" y="889001"/>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y</a:t>
            </a:r>
          </a:p>
        </p:txBody>
      </p:sp>
      <p:sp>
        <p:nvSpPr>
          <p:cNvPr id="52257" name="Text Box 33"/>
          <p:cNvSpPr txBox="1">
            <a:spLocks noChangeArrowheads="1"/>
          </p:cNvSpPr>
          <p:nvPr/>
        </p:nvSpPr>
        <p:spPr bwMode="auto">
          <a:xfrm>
            <a:off x="10353099" y="3291418"/>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x</a:t>
            </a:r>
          </a:p>
        </p:txBody>
      </p:sp>
      <p:sp>
        <p:nvSpPr>
          <p:cNvPr id="52258" name="Line 34"/>
          <p:cNvSpPr>
            <a:spLocks noChangeShapeType="1"/>
          </p:cNvSpPr>
          <p:nvPr/>
        </p:nvSpPr>
        <p:spPr bwMode="auto">
          <a:xfrm flipV="1">
            <a:off x="7020087" y="1441693"/>
            <a:ext cx="3112416" cy="17825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59" name="Text Box 35"/>
          <p:cNvSpPr txBox="1">
            <a:spLocks noChangeArrowheads="1"/>
          </p:cNvSpPr>
          <p:nvPr/>
        </p:nvSpPr>
        <p:spPr bwMode="auto">
          <a:xfrm>
            <a:off x="7274878" y="4227286"/>
            <a:ext cx="1742923" cy="637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3600" b="1" dirty="0">
                <a:solidFill>
                  <a:prstClr val="black"/>
                </a:solidFill>
                <a:effectLst>
                  <a:outerShdw blurRad="38100" dist="38100" dir="2700000" algn="tl">
                    <a:srgbClr val="000000"/>
                  </a:outerShdw>
                </a:effectLst>
              </a:rPr>
              <a:t>r</a:t>
            </a:r>
            <a:r>
              <a:rPr lang="tr-TR" sz="3600" b="1" dirty="0">
                <a:solidFill>
                  <a:prstClr val="black"/>
                </a:solidFill>
              </a:rPr>
              <a:t> = 1.00</a:t>
            </a:r>
            <a:r>
              <a:rPr lang="tr-TR" dirty="0">
                <a:solidFill>
                  <a:prstClr val="black"/>
                </a:solidFill>
              </a:rPr>
              <a:t> </a:t>
            </a:r>
          </a:p>
        </p:txBody>
      </p:sp>
      <p:sp>
        <p:nvSpPr>
          <p:cNvPr id="52260" name="Text Box 36"/>
          <p:cNvSpPr txBox="1">
            <a:spLocks noChangeArrowheads="1"/>
          </p:cNvSpPr>
          <p:nvPr/>
        </p:nvSpPr>
        <p:spPr bwMode="auto">
          <a:xfrm>
            <a:off x="1135256" y="5554739"/>
            <a:ext cx="8141791" cy="637744"/>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3600" b="1" dirty="0" smtClean="0">
                <a:solidFill>
                  <a:srgbClr val="FF3300"/>
                </a:solidFill>
              </a:rPr>
              <a:t>r </a:t>
            </a:r>
            <a:r>
              <a:rPr lang="tr-TR" sz="3600" b="1" dirty="0">
                <a:solidFill>
                  <a:srgbClr val="FF3300"/>
                </a:solidFill>
              </a:rPr>
              <a:t>= 1.00 </a:t>
            </a:r>
            <a:r>
              <a:rPr lang="tr-TR" sz="2900" dirty="0">
                <a:solidFill>
                  <a:prstClr val="black"/>
                </a:solidFill>
              </a:rPr>
              <a:t>	(Mükemmel ve olumlu bir ilişki vardır.)</a:t>
            </a:r>
          </a:p>
        </p:txBody>
      </p:sp>
      <p:sp>
        <p:nvSpPr>
          <p:cNvPr id="52261" name="Line 37"/>
          <p:cNvSpPr>
            <a:spLocks noChangeShapeType="1"/>
          </p:cNvSpPr>
          <p:nvPr/>
        </p:nvSpPr>
        <p:spPr bwMode="auto">
          <a:xfrm>
            <a:off x="6263763" y="1576917"/>
            <a:ext cx="3616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2262" name="Text Box 38"/>
          <p:cNvSpPr txBox="1">
            <a:spLocks noChangeArrowheads="1"/>
          </p:cNvSpPr>
          <p:nvPr/>
        </p:nvSpPr>
        <p:spPr bwMode="auto">
          <a:xfrm>
            <a:off x="5941213" y="3497036"/>
            <a:ext cx="321380" cy="45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a:solidFill>
                  <a:prstClr val="black"/>
                </a:solidFill>
              </a:rPr>
              <a:t>0</a:t>
            </a:r>
          </a:p>
        </p:txBody>
      </p:sp>
      <p:sp>
        <p:nvSpPr>
          <p:cNvPr id="52263" name="Line 39"/>
          <p:cNvSpPr>
            <a:spLocks noChangeShapeType="1"/>
          </p:cNvSpPr>
          <p:nvPr/>
        </p:nvSpPr>
        <p:spPr bwMode="auto">
          <a:xfrm flipV="1">
            <a:off x="9880395" y="1576918"/>
            <a:ext cx="0" cy="21257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Tree>
    <p:extLst>
      <p:ext uri="{BB962C8B-B14F-4D97-AF65-F5344CB8AC3E}">
        <p14:creationId xmlns:p14="http://schemas.microsoft.com/office/powerpoint/2010/main" val="12537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295469" y="137584"/>
            <a:ext cx="7803419" cy="646321"/>
          </a:xfrm>
          <a:prstGeom prst="rect">
            <a:avLst/>
          </a:prstGeom>
          <a:solidFill>
            <a:schemeClr val="hlink"/>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r>
              <a:rPr lang="tr-TR" sz="3600" b="1" dirty="0" smtClean="0">
                <a:solidFill>
                  <a:srgbClr val="FFFF00"/>
                </a:solidFill>
                <a:effectLst>
                  <a:outerShdw blurRad="38100" dist="38100" dir="2700000" algn="tl">
                    <a:srgbClr val="000000"/>
                  </a:outerShdw>
                </a:effectLst>
                <a:latin typeface="Comic Sans MS" pitchFamily="66" charset="0"/>
              </a:rPr>
              <a:t>NEGATİF KORELASYON</a:t>
            </a:r>
            <a:endParaRPr lang="tr-TR" sz="3600" b="1" dirty="0">
              <a:solidFill>
                <a:srgbClr val="FFFF00"/>
              </a:solidFill>
              <a:effectLst>
                <a:outerShdw blurRad="38100" dist="38100" dir="2700000" algn="tl">
                  <a:srgbClr val="000000"/>
                </a:outerShdw>
              </a:effectLst>
              <a:latin typeface="Comic Sans MS" pitchFamily="66" charset="0"/>
            </a:endParaRPr>
          </a:p>
        </p:txBody>
      </p:sp>
      <p:sp>
        <p:nvSpPr>
          <p:cNvPr id="53251" name="Text Box 3"/>
          <p:cNvSpPr txBox="1">
            <a:spLocks noChangeArrowheads="1"/>
          </p:cNvSpPr>
          <p:nvPr/>
        </p:nvSpPr>
        <p:spPr bwMode="auto">
          <a:xfrm>
            <a:off x="5874480" y="1946669"/>
            <a:ext cx="184706"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endParaRPr lang="tr-TR">
              <a:solidFill>
                <a:prstClr val="black"/>
              </a:solidFill>
            </a:endParaRPr>
          </a:p>
        </p:txBody>
      </p:sp>
      <p:sp>
        <p:nvSpPr>
          <p:cNvPr id="53252" name="Text Box 4"/>
          <p:cNvSpPr txBox="1">
            <a:spLocks noChangeArrowheads="1"/>
          </p:cNvSpPr>
          <p:nvPr/>
        </p:nvSpPr>
        <p:spPr bwMode="auto">
          <a:xfrm>
            <a:off x="527415" y="1773663"/>
            <a:ext cx="3610101" cy="229973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b="1" u="sng" dirty="0" smtClean="0">
                <a:solidFill>
                  <a:srgbClr val="FF3300"/>
                </a:solidFill>
              </a:rPr>
              <a:t>Öğrenciler</a:t>
            </a:r>
            <a:r>
              <a:rPr lang="tr-TR" b="1" u="sng" dirty="0">
                <a:solidFill>
                  <a:srgbClr val="FF3300"/>
                </a:solidFill>
              </a:rPr>
              <a:t>	 x	y</a:t>
            </a:r>
            <a:r>
              <a:rPr lang="tr-TR" u="sng" dirty="0">
                <a:solidFill>
                  <a:srgbClr val="FF3300"/>
                </a:solidFill>
              </a:rPr>
              <a:t>   </a:t>
            </a:r>
            <a:r>
              <a:rPr lang="tr-TR" sz="100" u="sng" dirty="0">
                <a:solidFill>
                  <a:srgbClr val="990000"/>
                </a:solidFill>
              </a:rPr>
              <a:t>.</a:t>
            </a:r>
          </a:p>
          <a:p>
            <a:r>
              <a:rPr lang="tr-TR" dirty="0">
                <a:solidFill>
                  <a:prstClr val="black"/>
                </a:solidFill>
              </a:rPr>
              <a:t>	A	10	2</a:t>
            </a:r>
          </a:p>
          <a:p>
            <a:r>
              <a:rPr lang="tr-TR" dirty="0">
                <a:solidFill>
                  <a:prstClr val="black"/>
                </a:solidFill>
              </a:rPr>
              <a:t>	B	  9	3</a:t>
            </a:r>
          </a:p>
          <a:p>
            <a:r>
              <a:rPr lang="tr-TR" dirty="0">
                <a:solidFill>
                  <a:prstClr val="black"/>
                </a:solidFill>
              </a:rPr>
              <a:t>	C	  8	4</a:t>
            </a:r>
          </a:p>
          <a:p>
            <a:r>
              <a:rPr lang="tr-TR" dirty="0">
                <a:solidFill>
                  <a:prstClr val="black"/>
                </a:solidFill>
              </a:rPr>
              <a:t>	D	  7	5</a:t>
            </a:r>
          </a:p>
          <a:p>
            <a:r>
              <a:rPr lang="tr-TR" dirty="0">
                <a:solidFill>
                  <a:prstClr val="black"/>
                </a:solidFill>
              </a:rPr>
              <a:t>	E	  6	6</a:t>
            </a:r>
          </a:p>
        </p:txBody>
      </p:sp>
      <p:sp>
        <p:nvSpPr>
          <p:cNvPr id="53253" name="Line 5"/>
          <p:cNvSpPr>
            <a:spLocks noChangeShapeType="1"/>
          </p:cNvSpPr>
          <p:nvPr/>
        </p:nvSpPr>
        <p:spPr bwMode="auto">
          <a:xfrm>
            <a:off x="6349037" y="3634619"/>
            <a:ext cx="428768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54" name="Line 6"/>
          <p:cNvSpPr>
            <a:spLocks noChangeShapeType="1"/>
          </p:cNvSpPr>
          <p:nvPr/>
        </p:nvSpPr>
        <p:spPr bwMode="auto">
          <a:xfrm flipV="1">
            <a:off x="6349035" y="1097643"/>
            <a:ext cx="0" cy="25369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55" name="Line 7"/>
          <p:cNvSpPr>
            <a:spLocks noChangeShapeType="1"/>
          </p:cNvSpPr>
          <p:nvPr/>
        </p:nvSpPr>
        <p:spPr bwMode="auto">
          <a:xfrm>
            <a:off x="6263764" y="3291417"/>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56" name="Line 8"/>
          <p:cNvSpPr>
            <a:spLocks noChangeShapeType="1"/>
          </p:cNvSpPr>
          <p:nvPr/>
        </p:nvSpPr>
        <p:spPr bwMode="auto">
          <a:xfrm>
            <a:off x="6263764" y="2948214"/>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57" name="Line 9"/>
          <p:cNvSpPr>
            <a:spLocks noChangeShapeType="1"/>
          </p:cNvSpPr>
          <p:nvPr/>
        </p:nvSpPr>
        <p:spPr bwMode="auto">
          <a:xfrm>
            <a:off x="6263764" y="2606524"/>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58" name="Line 10"/>
          <p:cNvSpPr>
            <a:spLocks noChangeShapeType="1"/>
          </p:cNvSpPr>
          <p:nvPr/>
        </p:nvSpPr>
        <p:spPr bwMode="auto">
          <a:xfrm>
            <a:off x="6263764" y="2263322"/>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59" name="Line 11"/>
          <p:cNvSpPr>
            <a:spLocks noChangeShapeType="1"/>
          </p:cNvSpPr>
          <p:nvPr/>
        </p:nvSpPr>
        <p:spPr bwMode="auto">
          <a:xfrm>
            <a:off x="6263764" y="1920119"/>
            <a:ext cx="85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61" name="Line 13"/>
          <p:cNvSpPr>
            <a:spLocks noChangeShapeType="1"/>
          </p:cNvSpPr>
          <p:nvPr/>
        </p:nvSpPr>
        <p:spPr bwMode="auto">
          <a:xfrm>
            <a:off x="7526155" y="3634619"/>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62" name="Line 14"/>
          <p:cNvSpPr>
            <a:spLocks noChangeShapeType="1"/>
          </p:cNvSpPr>
          <p:nvPr/>
        </p:nvSpPr>
        <p:spPr bwMode="auto">
          <a:xfrm>
            <a:off x="8113788" y="3634619"/>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63" name="Line 15"/>
          <p:cNvSpPr>
            <a:spLocks noChangeShapeType="1"/>
          </p:cNvSpPr>
          <p:nvPr/>
        </p:nvSpPr>
        <p:spPr bwMode="auto">
          <a:xfrm>
            <a:off x="8703275" y="3634619"/>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64" name="Line 16"/>
          <p:cNvSpPr>
            <a:spLocks noChangeShapeType="1"/>
          </p:cNvSpPr>
          <p:nvPr/>
        </p:nvSpPr>
        <p:spPr bwMode="auto">
          <a:xfrm>
            <a:off x="9290908" y="3634619"/>
            <a:ext cx="0" cy="680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65" name="Line 17"/>
          <p:cNvSpPr>
            <a:spLocks noChangeShapeType="1"/>
          </p:cNvSpPr>
          <p:nvPr/>
        </p:nvSpPr>
        <p:spPr bwMode="auto">
          <a:xfrm>
            <a:off x="6349127" y="2263322"/>
            <a:ext cx="17647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66" name="Line 18"/>
          <p:cNvSpPr>
            <a:spLocks noChangeShapeType="1"/>
          </p:cNvSpPr>
          <p:nvPr/>
        </p:nvSpPr>
        <p:spPr bwMode="auto">
          <a:xfrm flipV="1">
            <a:off x="6263763" y="3291417"/>
            <a:ext cx="3616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67" name="Line 19"/>
          <p:cNvSpPr>
            <a:spLocks noChangeShapeType="1"/>
          </p:cNvSpPr>
          <p:nvPr/>
        </p:nvSpPr>
        <p:spPr bwMode="auto">
          <a:xfrm>
            <a:off x="6349035" y="2948214"/>
            <a:ext cx="294187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68" name="Line 20"/>
          <p:cNvSpPr>
            <a:spLocks noChangeShapeType="1"/>
          </p:cNvSpPr>
          <p:nvPr/>
        </p:nvSpPr>
        <p:spPr bwMode="auto">
          <a:xfrm>
            <a:off x="6263763" y="2606524"/>
            <a:ext cx="24395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69" name="Text Box 21"/>
          <p:cNvSpPr txBox="1">
            <a:spLocks noChangeArrowheads="1"/>
          </p:cNvSpPr>
          <p:nvPr/>
        </p:nvSpPr>
        <p:spPr bwMode="auto">
          <a:xfrm>
            <a:off x="5925699" y="1668478"/>
            <a:ext cx="321380" cy="1930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pPr algn="r"/>
            <a:r>
              <a:rPr lang="tr-TR">
                <a:solidFill>
                  <a:prstClr val="black"/>
                </a:solidFill>
              </a:rPr>
              <a:t>6</a:t>
            </a:r>
          </a:p>
          <a:p>
            <a:pPr algn="r"/>
            <a:r>
              <a:rPr lang="tr-TR">
                <a:solidFill>
                  <a:prstClr val="black"/>
                </a:solidFill>
              </a:rPr>
              <a:t>5</a:t>
            </a:r>
          </a:p>
          <a:p>
            <a:pPr algn="r"/>
            <a:r>
              <a:rPr lang="tr-TR">
                <a:solidFill>
                  <a:prstClr val="black"/>
                </a:solidFill>
              </a:rPr>
              <a:t>4</a:t>
            </a:r>
          </a:p>
          <a:p>
            <a:pPr algn="r"/>
            <a:r>
              <a:rPr lang="tr-TR">
                <a:solidFill>
                  <a:prstClr val="black"/>
                </a:solidFill>
              </a:rPr>
              <a:t>3</a:t>
            </a:r>
          </a:p>
          <a:p>
            <a:pPr algn="r"/>
            <a:r>
              <a:rPr lang="tr-TR">
                <a:solidFill>
                  <a:prstClr val="black"/>
                </a:solidFill>
              </a:rPr>
              <a:t>2</a:t>
            </a:r>
          </a:p>
        </p:txBody>
      </p:sp>
      <p:sp>
        <p:nvSpPr>
          <p:cNvPr id="53270" name="Line 22"/>
          <p:cNvSpPr>
            <a:spLocks noChangeShapeType="1"/>
          </p:cNvSpPr>
          <p:nvPr/>
        </p:nvSpPr>
        <p:spPr bwMode="auto">
          <a:xfrm flipV="1">
            <a:off x="7526155" y="1920120"/>
            <a:ext cx="0" cy="1714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71" name="Line 23"/>
          <p:cNvSpPr>
            <a:spLocks noChangeShapeType="1"/>
          </p:cNvSpPr>
          <p:nvPr/>
        </p:nvSpPr>
        <p:spPr bwMode="auto">
          <a:xfrm flipV="1">
            <a:off x="8113788" y="2264169"/>
            <a:ext cx="0" cy="13712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72" name="Line 24"/>
          <p:cNvSpPr>
            <a:spLocks noChangeShapeType="1"/>
          </p:cNvSpPr>
          <p:nvPr/>
        </p:nvSpPr>
        <p:spPr bwMode="auto">
          <a:xfrm flipV="1">
            <a:off x="8703275" y="2607371"/>
            <a:ext cx="0" cy="10280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73" name="Text Box 25"/>
          <p:cNvSpPr txBox="1">
            <a:spLocks noChangeArrowheads="1"/>
          </p:cNvSpPr>
          <p:nvPr/>
        </p:nvSpPr>
        <p:spPr bwMode="auto">
          <a:xfrm>
            <a:off x="7322244" y="3702661"/>
            <a:ext cx="2187276" cy="36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1800">
                <a:solidFill>
                  <a:prstClr val="black"/>
                </a:solidFill>
              </a:rPr>
              <a:t>6      7     8       9     10</a:t>
            </a:r>
          </a:p>
        </p:txBody>
      </p:sp>
      <p:sp>
        <p:nvSpPr>
          <p:cNvPr id="53274" name="Line 26"/>
          <p:cNvSpPr>
            <a:spLocks noChangeShapeType="1"/>
          </p:cNvSpPr>
          <p:nvPr/>
        </p:nvSpPr>
        <p:spPr bwMode="auto">
          <a:xfrm flipV="1">
            <a:off x="9290908" y="2949062"/>
            <a:ext cx="0" cy="6864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75" name="Text Box 27"/>
          <p:cNvSpPr txBox="1">
            <a:spLocks noChangeArrowheads="1"/>
          </p:cNvSpPr>
          <p:nvPr/>
        </p:nvSpPr>
        <p:spPr bwMode="auto">
          <a:xfrm>
            <a:off x="5928239" y="754441"/>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y</a:t>
            </a:r>
          </a:p>
        </p:txBody>
      </p:sp>
      <p:sp>
        <p:nvSpPr>
          <p:cNvPr id="53276" name="Text Box 28"/>
          <p:cNvSpPr txBox="1">
            <a:spLocks noChangeArrowheads="1"/>
          </p:cNvSpPr>
          <p:nvPr/>
        </p:nvSpPr>
        <p:spPr bwMode="auto">
          <a:xfrm>
            <a:off x="10636719" y="3291418"/>
            <a:ext cx="353440" cy="53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2900">
                <a:solidFill>
                  <a:prstClr val="black"/>
                </a:solidFill>
              </a:rPr>
              <a:t>x</a:t>
            </a:r>
          </a:p>
        </p:txBody>
      </p:sp>
      <p:sp>
        <p:nvSpPr>
          <p:cNvPr id="53277" name="Line 29"/>
          <p:cNvSpPr>
            <a:spLocks noChangeShapeType="1"/>
          </p:cNvSpPr>
          <p:nvPr/>
        </p:nvSpPr>
        <p:spPr bwMode="auto">
          <a:xfrm>
            <a:off x="7020087" y="1647312"/>
            <a:ext cx="3112416" cy="17825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78" name="Text Box 30"/>
          <p:cNvSpPr txBox="1">
            <a:spLocks noChangeArrowheads="1"/>
          </p:cNvSpPr>
          <p:nvPr/>
        </p:nvSpPr>
        <p:spPr bwMode="auto">
          <a:xfrm>
            <a:off x="7149848" y="4466167"/>
            <a:ext cx="2050700" cy="63774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3600" b="1" dirty="0">
                <a:solidFill>
                  <a:prstClr val="black"/>
                </a:solidFill>
              </a:rPr>
              <a:t>r = - 1.00</a:t>
            </a:r>
            <a:r>
              <a:rPr lang="tr-TR" sz="3600" dirty="0">
                <a:solidFill>
                  <a:prstClr val="black"/>
                </a:solidFill>
              </a:rPr>
              <a:t> </a:t>
            </a:r>
          </a:p>
        </p:txBody>
      </p:sp>
      <p:sp>
        <p:nvSpPr>
          <p:cNvPr id="53279" name="Text Box 31"/>
          <p:cNvSpPr txBox="1">
            <a:spLocks noChangeArrowheads="1"/>
          </p:cNvSpPr>
          <p:nvPr/>
        </p:nvSpPr>
        <p:spPr bwMode="auto">
          <a:xfrm>
            <a:off x="882379" y="5417156"/>
            <a:ext cx="8697712" cy="108402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936" tIns="41468" rIns="82936" bIns="41468">
            <a:spAutoFit/>
          </a:bodyPr>
          <a:lstStyle>
            <a:lvl1pPr defTabSz="1008063">
              <a:defRPr sz="2400">
                <a:solidFill>
                  <a:schemeClr val="tx1"/>
                </a:solidFill>
                <a:latin typeface="Times New Roman" pitchFamily="18" charset="0"/>
              </a:defRPr>
            </a:lvl1pPr>
            <a:lvl2pPr defTabSz="1008063">
              <a:defRPr sz="2400">
                <a:solidFill>
                  <a:schemeClr val="tx1"/>
                </a:solidFill>
                <a:latin typeface="Times New Roman" pitchFamily="18" charset="0"/>
              </a:defRPr>
            </a:lvl2pPr>
            <a:lvl3pPr defTabSz="1008063">
              <a:defRPr sz="2400">
                <a:solidFill>
                  <a:schemeClr val="tx1"/>
                </a:solidFill>
                <a:latin typeface="Times New Roman" pitchFamily="18" charset="0"/>
              </a:defRPr>
            </a:lvl3pPr>
            <a:lvl4pPr defTabSz="1008063">
              <a:defRPr sz="2400">
                <a:solidFill>
                  <a:schemeClr val="tx1"/>
                </a:solidFill>
                <a:latin typeface="Times New Roman" pitchFamily="18" charset="0"/>
              </a:defRPr>
            </a:lvl4pPr>
            <a:lvl5pPr defTabSz="1008063">
              <a:defRPr sz="2400">
                <a:solidFill>
                  <a:schemeClr val="tx1"/>
                </a:solidFill>
                <a:latin typeface="Times New Roman" pitchFamily="18" charset="0"/>
              </a:defRPr>
            </a:lvl5pPr>
            <a:lvl6pPr defTabSz="1008063" fontAlgn="base">
              <a:spcBef>
                <a:spcPct val="0"/>
              </a:spcBef>
              <a:spcAft>
                <a:spcPct val="0"/>
              </a:spcAft>
              <a:defRPr sz="2400">
                <a:solidFill>
                  <a:schemeClr val="tx1"/>
                </a:solidFill>
                <a:latin typeface="Times New Roman" pitchFamily="18" charset="0"/>
              </a:defRPr>
            </a:lvl6pPr>
            <a:lvl7pPr defTabSz="1008063" fontAlgn="base">
              <a:spcBef>
                <a:spcPct val="0"/>
              </a:spcBef>
              <a:spcAft>
                <a:spcPct val="0"/>
              </a:spcAft>
              <a:defRPr sz="2400">
                <a:solidFill>
                  <a:schemeClr val="tx1"/>
                </a:solidFill>
                <a:latin typeface="Times New Roman" pitchFamily="18" charset="0"/>
              </a:defRPr>
            </a:lvl7pPr>
            <a:lvl8pPr defTabSz="1008063" fontAlgn="base">
              <a:spcBef>
                <a:spcPct val="0"/>
              </a:spcBef>
              <a:spcAft>
                <a:spcPct val="0"/>
              </a:spcAft>
              <a:defRPr sz="2400">
                <a:solidFill>
                  <a:schemeClr val="tx1"/>
                </a:solidFill>
                <a:latin typeface="Times New Roman" pitchFamily="18" charset="0"/>
              </a:defRPr>
            </a:lvl8pPr>
            <a:lvl9pPr defTabSz="1008063" fontAlgn="base">
              <a:spcBef>
                <a:spcPct val="0"/>
              </a:spcBef>
              <a:spcAft>
                <a:spcPct val="0"/>
              </a:spcAft>
              <a:defRPr sz="2400">
                <a:solidFill>
                  <a:schemeClr val="tx1"/>
                </a:solidFill>
                <a:latin typeface="Times New Roman" pitchFamily="18" charset="0"/>
              </a:defRPr>
            </a:lvl9pPr>
          </a:lstStyle>
          <a:p>
            <a:r>
              <a:rPr lang="tr-TR" sz="3600" b="1" dirty="0" smtClean="0">
                <a:solidFill>
                  <a:srgbClr val="FF3300"/>
                </a:solidFill>
              </a:rPr>
              <a:t>r </a:t>
            </a:r>
            <a:r>
              <a:rPr lang="tr-TR" sz="3600" b="1" dirty="0">
                <a:solidFill>
                  <a:srgbClr val="FF3300"/>
                </a:solidFill>
              </a:rPr>
              <a:t>=  - 1.00  </a:t>
            </a:r>
            <a:r>
              <a:rPr lang="tr-TR" sz="2900" dirty="0">
                <a:solidFill>
                  <a:prstClr val="black"/>
                </a:solidFill>
              </a:rPr>
              <a:t>(Mükemmel, ancak olumsuz ve ters </a:t>
            </a:r>
          </a:p>
          <a:p>
            <a:r>
              <a:rPr lang="tr-TR" sz="2900" dirty="0">
                <a:solidFill>
                  <a:prstClr val="black"/>
                </a:solidFill>
              </a:rPr>
              <a:t>						bir ilişki vardır.)</a:t>
            </a:r>
          </a:p>
        </p:txBody>
      </p:sp>
      <p:sp>
        <p:nvSpPr>
          <p:cNvPr id="53280" name="Line 32"/>
          <p:cNvSpPr>
            <a:spLocks noChangeShapeType="1"/>
          </p:cNvSpPr>
          <p:nvPr/>
        </p:nvSpPr>
        <p:spPr bwMode="auto">
          <a:xfrm flipV="1">
            <a:off x="9880395" y="3291417"/>
            <a:ext cx="0" cy="411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
        <p:nvSpPr>
          <p:cNvPr id="53281" name="Line 33"/>
          <p:cNvSpPr>
            <a:spLocks noChangeShapeType="1"/>
          </p:cNvSpPr>
          <p:nvPr/>
        </p:nvSpPr>
        <p:spPr bwMode="auto">
          <a:xfrm>
            <a:off x="6349035" y="1920119"/>
            <a:ext cx="11771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36" tIns="41468" rIns="82936" bIns="41468"/>
          <a:lstStyle/>
          <a:p>
            <a:endParaRPr lang="tr-TR">
              <a:solidFill>
                <a:prstClr val="black"/>
              </a:solidFill>
            </a:endParaRPr>
          </a:p>
        </p:txBody>
      </p:sp>
    </p:spTree>
    <p:extLst>
      <p:ext uri="{BB962C8B-B14F-4D97-AF65-F5344CB8AC3E}">
        <p14:creationId xmlns:p14="http://schemas.microsoft.com/office/powerpoint/2010/main" val="274973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0 Grup"/>
          <p:cNvGrpSpPr/>
          <p:nvPr/>
        </p:nvGrpSpPr>
        <p:grpSpPr>
          <a:xfrm>
            <a:off x="2891937" y="1012498"/>
            <a:ext cx="4471027" cy="2964486"/>
            <a:chOff x="968568" y="1571612"/>
            <a:chExt cx="4471026" cy="2964486"/>
          </a:xfrm>
        </p:grpSpPr>
        <p:sp>
          <p:nvSpPr>
            <p:cNvPr id="3" name="10 Oval"/>
            <p:cNvSpPr/>
            <p:nvPr/>
          </p:nvSpPr>
          <p:spPr>
            <a:xfrm>
              <a:off x="1285852" y="1714488"/>
              <a:ext cx="500066" cy="357190"/>
            </a:xfrm>
            <a:prstGeom prst="ellipse">
              <a:avLst/>
            </a:prstGeom>
            <a:solidFill>
              <a:sysClr val="window" lastClr="FFFFFF"/>
            </a:solidFill>
            <a:ln w="55000" cap="flat" cmpd="thickThin" algn="ctr">
              <a:solidFill>
                <a:srgbClr val="8736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sp>
          <p:nvSpPr>
            <p:cNvPr id="4" name="11 Oval"/>
            <p:cNvSpPr/>
            <p:nvPr/>
          </p:nvSpPr>
          <p:spPr>
            <a:xfrm>
              <a:off x="1785918" y="1571612"/>
              <a:ext cx="1071570" cy="642942"/>
            </a:xfrm>
            <a:prstGeom prst="ellipse">
              <a:avLst/>
            </a:prstGeom>
            <a:solidFill>
              <a:sysClr val="window" lastClr="FFFFFF"/>
            </a:solidFill>
            <a:ln w="55000" cap="flat" cmpd="thickThin" algn="ctr">
              <a:solidFill>
                <a:srgbClr val="8736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sp>
          <p:nvSpPr>
            <p:cNvPr id="5" name="12 Metin kutusu"/>
            <p:cNvSpPr txBox="1"/>
            <p:nvPr/>
          </p:nvSpPr>
          <p:spPr>
            <a:xfrm>
              <a:off x="1357291" y="1571612"/>
              <a:ext cx="274434"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sysClr val="windowText" lastClr="000000"/>
                  </a:solidFill>
                  <a:effectLst/>
                  <a:uLnTx/>
                  <a:uFillTx/>
                </a:rPr>
                <a:t>-</a:t>
              </a:r>
            </a:p>
          </p:txBody>
        </p:sp>
        <p:sp>
          <p:nvSpPr>
            <p:cNvPr id="6" name="13 Metin kutusu"/>
            <p:cNvSpPr txBox="1"/>
            <p:nvPr/>
          </p:nvSpPr>
          <p:spPr>
            <a:xfrm>
              <a:off x="1865732" y="1643050"/>
              <a:ext cx="82586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sysClr val="windowText" lastClr="000000"/>
                  </a:solidFill>
                  <a:effectLst/>
                  <a:uLnTx/>
                  <a:uFillTx/>
                </a:rPr>
                <a:t>0,78</a:t>
              </a:r>
            </a:p>
          </p:txBody>
        </p:sp>
        <p:sp>
          <p:nvSpPr>
            <p:cNvPr id="7" name="14 Metin kutusu"/>
            <p:cNvSpPr txBox="1"/>
            <p:nvPr/>
          </p:nvSpPr>
          <p:spPr>
            <a:xfrm>
              <a:off x="3786182" y="1695258"/>
              <a:ext cx="365806"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sysClr val="windowText" lastClr="000000"/>
                  </a:solidFill>
                  <a:effectLst/>
                  <a:uLnTx/>
                  <a:uFillTx/>
                </a:rPr>
                <a:t>+</a:t>
              </a:r>
            </a:p>
          </p:txBody>
        </p:sp>
        <p:sp>
          <p:nvSpPr>
            <p:cNvPr id="8" name="15 Oval"/>
            <p:cNvSpPr/>
            <p:nvPr/>
          </p:nvSpPr>
          <p:spPr>
            <a:xfrm>
              <a:off x="3754650" y="1770160"/>
              <a:ext cx="500066" cy="357190"/>
            </a:xfrm>
            <a:prstGeom prst="ellipse">
              <a:avLst/>
            </a:prstGeom>
            <a:noFill/>
            <a:ln w="55000" cap="flat" cmpd="thickThin" algn="ctr">
              <a:solidFill>
                <a:srgbClr val="8736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sp>
          <p:nvSpPr>
            <p:cNvPr id="9" name="16 Oval"/>
            <p:cNvSpPr/>
            <p:nvPr/>
          </p:nvSpPr>
          <p:spPr>
            <a:xfrm>
              <a:off x="4286248" y="1619892"/>
              <a:ext cx="1071570" cy="642942"/>
            </a:xfrm>
            <a:prstGeom prst="ellipse">
              <a:avLst/>
            </a:prstGeom>
            <a:solidFill>
              <a:sysClr val="window" lastClr="FFFFFF"/>
            </a:solidFill>
            <a:ln w="55000" cap="flat" cmpd="thickThin" algn="ctr">
              <a:solidFill>
                <a:srgbClr val="8736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Lucida Sans Unicode"/>
                <a:ea typeface="+mn-ea"/>
                <a:cs typeface="+mn-cs"/>
              </a:endParaRPr>
            </a:p>
          </p:txBody>
        </p:sp>
        <p:sp>
          <p:nvSpPr>
            <p:cNvPr id="10" name="17 Metin kutusu"/>
            <p:cNvSpPr txBox="1"/>
            <p:nvPr/>
          </p:nvSpPr>
          <p:spPr>
            <a:xfrm>
              <a:off x="4366059" y="1707096"/>
              <a:ext cx="845103"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sysClr val="windowText" lastClr="000000"/>
                  </a:solidFill>
                  <a:effectLst/>
                  <a:uLnTx/>
                  <a:uFillTx/>
                </a:rPr>
                <a:t>0,66</a:t>
              </a:r>
            </a:p>
          </p:txBody>
        </p:sp>
        <p:cxnSp>
          <p:nvCxnSpPr>
            <p:cNvPr id="11" name="19 Düz Ok Bağlayıcısı"/>
            <p:cNvCxnSpPr/>
            <p:nvPr/>
          </p:nvCxnSpPr>
          <p:spPr>
            <a:xfrm rot="5400000">
              <a:off x="623553" y="2955679"/>
              <a:ext cx="1762796" cy="9570"/>
            </a:xfrm>
            <a:prstGeom prst="straightConnector1">
              <a:avLst/>
            </a:prstGeom>
            <a:noFill/>
            <a:ln w="38100" cap="flat" cmpd="sng" algn="ctr">
              <a:solidFill>
                <a:srgbClr val="C00000"/>
              </a:solidFill>
              <a:prstDash val="solid"/>
              <a:tailEnd type="arrow"/>
            </a:ln>
            <a:effectLst/>
          </p:spPr>
        </p:cxnSp>
        <p:cxnSp>
          <p:nvCxnSpPr>
            <p:cNvPr id="12" name="20 Düz Ok Bağlayıcısı"/>
            <p:cNvCxnSpPr/>
            <p:nvPr/>
          </p:nvCxnSpPr>
          <p:spPr>
            <a:xfrm rot="10800000" flipV="1">
              <a:off x="1643042" y="2143116"/>
              <a:ext cx="2295586" cy="1714512"/>
            </a:xfrm>
            <a:prstGeom prst="straightConnector1">
              <a:avLst/>
            </a:prstGeom>
            <a:noFill/>
            <a:ln w="38100" cap="flat" cmpd="sng" algn="ctr">
              <a:solidFill>
                <a:srgbClr val="C00000"/>
              </a:solidFill>
              <a:prstDash val="solid"/>
              <a:tailEnd type="arrow"/>
            </a:ln>
            <a:effectLst/>
          </p:spPr>
        </p:cxnSp>
        <p:sp>
          <p:nvSpPr>
            <p:cNvPr id="13" name="22 Metin kutusu"/>
            <p:cNvSpPr txBox="1"/>
            <p:nvPr/>
          </p:nvSpPr>
          <p:spPr>
            <a:xfrm>
              <a:off x="968568" y="4104456"/>
              <a:ext cx="165462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C00000"/>
                  </a:solidFill>
                  <a:effectLst/>
                  <a:uLnTx/>
                  <a:uFillTx/>
                </a:rPr>
                <a:t>İlişkinin Yönü</a:t>
              </a:r>
            </a:p>
          </p:txBody>
        </p:sp>
        <p:cxnSp>
          <p:nvCxnSpPr>
            <p:cNvPr id="14" name="23 Düz Ok Bağlayıcısı"/>
            <p:cNvCxnSpPr/>
            <p:nvPr/>
          </p:nvCxnSpPr>
          <p:spPr>
            <a:xfrm>
              <a:off x="2428860" y="2214554"/>
              <a:ext cx="2143140" cy="1643074"/>
            </a:xfrm>
            <a:prstGeom prst="straightConnector1">
              <a:avLst/>
            </a:prstGeom>
            <a:noFill/>
            <a:ln w="38100" cap="flat" cmpd="sng" algn="ctr">
              <a:solidFill>
                <a:srgbClr val="C00000"/>
              </a:solidFill>
              <a:prstDash val="lgDash"/>
              <a:tailEnd type="arrow"/>
            </a:ln>
            <a:effectLst/>
          </p:spPr>
        </p:cxnSp>
        <p:cxnSp>
          <p:nvCxnSpPr>
            <p:cNvPr id="15" name="25 Düz Ok Bağlayıcısı"/>
            <p:cNvCxnSpPr/>
            <p:nvPr/>
          </p:nvCxnSpPr>
          <p:spPr>
            <a:xfrm rot="5400000">
              <a:off x="3969562" y="3102744"/>
              <a:ext cx="1643074" cy="9570"/>
            </a:xfrm>
            <a:prstGeom prst="straightConnector1">
              <a:avLst/>
            </a:prstGeom>
            <a:noFill/>
            <a:ln w="38100" cap="flat" cmpd="sng" algn="ctr">
              <a:solidFill>
                <a:srgbClr val="C00000"/>
              </a:solidFill>
              <a:prstDash val="lgDash"/>
              <a:tailEnd type="arrow"/>
            </a:ln>
            <a:effectLst/>
          </p:spPr>
        </p:cxnSp>
        <p:sp>
          <p:nvSpPr>
            <p:cNvPr id="16" name="27 Metin kutusu"/>
            <p:cNvSpPr txBox="1"/>
            <p:nvPr/>
          </p:nvSpPr>
          <p:spPr>
            <a:xfrm>
              <a:off x="3547729" y="4135988"/>
              <a:ext cx="189186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C00000"/>
                  </a:solidFill>
                  <a:effectLst/>
                  <a:uLnTx/>
                  <a:uFillTx/>
                </a:rPr>
                <a:t>İlişkinin Miktarı</a:t>
              </a:r>
            </a:p>
          </p:txBody>
        </p:sp>
      </p:grpSp>
      <p:sp>
        <p:nvSpPr>
          <p:cNvPr id="17" name="Text Box 2"/>
          <p:cNvSpPr txBox="1">
            <a:spLocks noChangeArrowheads="1"/>
          </p:cNvSpPr>
          <p:nvPr/>
        </p:nvSpPr>
        <p:spPr bwMode="auto">
          <a:xfrm>
            <a:off x="1295471" y="137584"/>
            <a:ext cx="9438180" cy="646321"/>
          </a:xfrm>
          <a:prstGeom prst="rect">
            <a:avLst/>
          </a:prstGeom>
          <a:solidFill>
            <a:schemeClr val="hlink"/>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5" rIns="91428" bIns="45715">
            <a:spAutoFit/>
          </a:bodyPr>
          <a:lstStyle>
            <a:lvl1pPr defTabSz="1008063">
              <a:defRPr sz="2400">
                <a:solidFill>
                  <a:schemeClr val="tx1"/>
                </a:solidFill>
                <a:latin typeface="Times New Roman" pitchFamily="18" charset="0"/>
              </a:defRPr>
            </a:lvl1pPr>
            <a:lvl2pPr marL="503238" defTabSz="1008063">
              <a:defRPr sz="2400">
                <a:solidFill>
                  <a:schemeClr val="tx1"/>
                </a:solidFill>
                <a:latin typeface="Times New Roman" pitchFamily="18" charset="0"/>
              </a:defRPr>
            </a:lvl2pPr>
            <a:lvl3pPr marL="1008063" defTabSz="1008063">
              <a:defRPr sz="2400">
                <a:solidFill>
                  <a:schemeClr val="tx1"/>
                </a:solidFill>
                <a:latin typeface="Times New Roman" pitchFamily="18" charset="0"/>
              </a:defRPr>
            </a:lvl3pPr>
            <a:lvl4pPr marL="1511300" defTabSz="1008063">
              <a:defRPr sz="2400">
                <a:solidFill>
                  <a:schemeClr val="tx1"/>
                </a:solidFill>
                <a:latin typeface="Times New Roman" pitchFamily="18" charset="0"/>
              </a:defRPr>
            </a:lvl4pPr>
            <a:lvl5pPr marL="2016125" defTabSz="1008063">
              <a:defRPr sz="2400">
                <a:solidFill>
                  <a:schemeClr val="tx1"/>
                </a:solidFill>
                <a:latin typeface="Times New Roman" pitchFamily="18" charset="0"/>
              </a:defRPr>
            </a:lvl5pPr>
            <a:lvl6pPr marL="2473325" defTabSz="1008063" fontAlgn="base">
              <a:spcBef>
                <a:spcPct val="0"/>
              </a:spcBef>
              <a:spcAft>
                <a:spcPct val="0"/>
              </a:spcAft>
              <a:defRPr sz="2400">
                <a:solidFill>
                  <a:schemeClr val="tx1"/>
                </a:solidFill>
                <a:latin typeface="Times New Roman" pitchFamily="18" charset="0"/>
              </a:defRPr>
            </a:lvl6pPr>
            <a:lvl7pPr marL="2930525" defTabSz="1008063" fontAlgn="base">
              <a:spcBef>
                <a:spcPct val="0"/>
              </a:spcBef>
              <a:spcAft>
                <a:spcPct val="0"/>
              </a:spcAft>
              <a:defRPr sz="2400">
                <a:solidFill>
                  <a:schemeClr val="tx1"/>
                </a:solidFill>
                <a:latin typeface="Times New Roman" pitchFamily="18" charset="0"/>
              </a:defRPr>
            </a:lvl7pPr>
            <a:lvl8pPr marL="3387725" defTabSz="1008063" fontAlgn="base">
              <a:spcBef>
                <a:spcPct val="0"/>
              </a:spcBef>
              <a:spcAft>
                <a:spcPct val="0"/>
              </a:spcAft>
              <a:defRPr sz="2400">
                <a:solidFill>
                  <a:schemeClr val="tx1"/>
                </a:solidFill>
                <a:latin typeface="Times New Roman" pitchFamily="18" charset="0"/>
              </a:defRPr>
            </a:lvl8pPr>
            <a:lvl9pPr marL="3844925" defTabSz="1008063" fontAlgn="base">
              <a:spcBef>
                <a:spcPct val="0"/>
              </a:spcBef>
              <a:spcAft>
                <a:spcPct val="0"/>
              </a:spcAft>
              <a:defRPr sz="2400">
                <a:solidFill>
                  <a:schemeClr val="tx1"/>
                </a:solidFill>
                <a:latin typeface="Times New Roman" pitchFamily="18" charset="0"/>
              </a:defRPr>
            </a:lvl9pPr>
          </a:lstStyle>
          <a:p>
            <a:r>
              <a:rPr lang="tr-TR" sz="3600" b="1" dirty="0" smtClean="0">
                <a:solidFill>
                  <a:srgbClr val="FFFF00"/>
                </a:solidFill>
                <a:effectLst>
                  <a:outerShdw blurRad="38100" dist="38100" dir="2700000" algn="tl">
                    <a:srgbClr val="000000"/>
                  </a:outerShdw>
                </a:effectLst>
                <a:latin typeface="Comic Sans MS" pitchFamily="66" charset="0"/>
              </a:rPr>
              <a:t>POZİTİF VE NEGATİF KORELASYON</a:t>
            </a:r>
            <a:endParaRPr lang="tr-TR" sz="3600" b="1" dirty="0">
              <a:solidFill>
                <a:srgbClr val="FFFF00"/>
              </a:solidFill>
              <a:effectLst>
                <a:outerShdw blurRad="38100" dist="38100" dir="2700000" algn="tl">
                  <a:srgbClr val="000000"/>
                </a:outerShdw>
              </a:effectLst>
              <a:latin typeface="Comic Sans MS" pitchFamily="66" charset="0"/>
            </a:endParaRPr>
          </a:p>
        </p:txBody>
      </p:sp>
      <p:sp>
        <p:nvSpPr>
          <p:cNvPr id="18" name="Dikdörtgen 17"/>
          <p:cNvSpPr/>
          <p:nvPr/>
        </p:nvSpPr>
        <p:spPr>
          <a:xfrm>
            <a:off x="141890" y="3955573"/>
            <a:ext cx="11855669" cy="1200329"/>
          </a:xfrm>
          <a:prstGeom prst="rect">
            <a:avLst/>
          </a:prstGeom>
        </p:spPr>
        <p:txBody>
          <a:bodyPr wrap="square">
            <a:spAutoFit/>
          </a:bodyPr>
          <a:lstStyle/>
          <a:p>
            <a:pPr lvl="0"/>
            <a:r>
              <a:rPr lang="tr-TR" sz="2400" dirty="0">
                <a:solidFill>
                  <a:srgbClr val="FF0000"/>
                </a:solidFill>
                <a:latin typeface="Lucida Sans Unicode"/>
              </a:rPr>
              <a:t>Yorgunluk</a:t>
            </a:r>
            <a:r>
              <a:rPr lang="tr-TR" sz="2400" dirty="0">
                <a:solidFill>
                  <a:prstClr val="black"/>
                </a:solidFill>
                <a:latin typeface="Lucida Sans Unicode"/>
              </a:rPr>
              <a:t> ile </a:t>
            </a:r>
            <a:r>
              <a:rPr lang="tr-TR" sz="2400" dirty="0">
                <a:solidFill>
                  <a:srgbClr val="FF0000"/>
                </a:solidFill>
                <a:latin typeface="Lucida Sans Unicode"/>
              </a:rPr>
              <a:t>anlama</a:t>
            </a:r>
            <a:r>
              <a:rPr lang="tr-TR" sz="2400" dirty="0">
                <a:solidFill>
                  <a:prstClr val="black"/>
                </a:solidFill>
                <a:latin typeface="Lucida Sans Unicode"/>
              </a:rPr>
              <a:t> arasında negatif bir ilişki vardır. Yapılan araştırmalar yorgunluk düzeyi ile bir dersi anlama düzeyi arasında </a:t>
            </a:r>
            <a:r>
              <a:rPr lang="tr-TR" sz="2400" b="1" dirty="0">
                <a:solidFill>
                  <a:srgbClr val="FF0000"/>
                </a:solidFill>
                <a:latin typeface="Lucida Sans Unicode"/>
              </a:rPr>
              <a:t>-0,50 </a:t>
            </a:r>
            <a:r>
              <a:rPr lang="tr-TR" sz="2400" dirty="0">
                <a:solidFill>
                  <a:prstClr val="black"/>
                </a:solidFill>
                <a:latin typeface="Lucida Sans Unicode"/>
              </a:rPr>
              <a:t>ilişki olduğunu göstermektedir. </a:t>
            </a:r>
          </a:p>
        </p:txBody>
      </p:sp>
      <p:sp>
        <p:nvSpPr>
          <p:cNvPr id="19" name="Dikdörtgen 18"/>
          <p:cNvSpPr/>
          <p:nvPr/>
        </p:nvSpPr>
        <p:spPr>
          <a:xfrm>
            <a:off x="141890" y="5147233"/>
            <a:ext cx="11619186" cy="830997"/>
          </a:xfrm>
          <a:prstGeom prst="rect">
            <a:avLst/>
          </a:prstGeom>
        </p:spPr>
        <p:txBody>
          <a:bodyPr wrap="square">
            <a:spAutoFit/>
          </a:bodyPr>
          <a:lstStyle/>
          <a:p>
            <a:pPr lvl="0"/>
            <a:r>
              <a:rPr lang="tr-TR" sz="2400" dirty="0">
                <a:solidFill>
                  <a:prstClr val="black"/>
                </a:solidFill>
                <a:latin typeface="Lucida Sans Unicode"/>
              </a:rPr>
              <a:t>Yapılan çalışmalar sigara ile sağlık arasında </a:t>
            </a:r>
            <a:r>
              <a:rPr lang="tr-TR" sz="2400" b="1" dirty="0">
                <a:solidFill>
                  <a:srgbClr val="FF0000"/>
                </a:solidFill>
                <a:latin typeface="Lucida Sans Unicode"/>
              </a:rPr>
              <a:t>-0,90 </a:t>
            </a:r>
            <a:r>
              <a:rPr lang="tr-TR" sz="2400" dirty="0">
                <a:solidFill>
                  <a:prstClr val="black"/>
                </a:solidFill>
                <a:latin typeface="Lucida Sans Unicode"/>
              </a:rPr>
              <a:t>ilişki olduğunu göstermektedir. </a:t>
            </a:r>
          </a:p>
        </p:txBody>
      </p:sp>
      <p:sp>
        <p:nvSpPr>
          <p:cNvPr id="20" name="Dikdörtgen 19"/>
          <p:cNvSpPr/>
          <p:nvPr/>
        </p:nvSpPr>
        <p:spPr>
          <a:xfrm>
            <a:off x="283779" y="6095375"/>
            <a:ext cx="11073997" cy="461665"/>
          </a:xfrm>
          <a:prstGeom prst="rect">
            <a:avLst/>
          </a:prstGeom>
        </p:spPr>
        <p:txBody>
          <a:bodyPr wrap="square">
            <a:spAutoFit/>
          </a:bodyPr>
          <a:lstStyle/>
          <a:p>
            <a:pPr lvl="0"/>
            <a:r>
              <a:rPr lang="tr-TR" sz="2400" dirty="0" smtClean="0">
                <a:solidFill>
                  <a:srgbClr val="FF0000"/>
                </a:solidFill>
                <a:latin typeface="Lucida Sans Unicode"/>
              </a:rPr>
              <a:t>Zeka </a:t>
            </a:r>
            <a:r>
              <a:rPr lang="tr-TR" sz="2400" dirty="0" smtClean="0">
                <a:solidFill>
                  <a:prstClr val="black"/>
                </a:solidFill>
                <a:latin typeface="Lucida Sans Unicode"/>
              </a:rPr>
              <a:t>ile </a:t>
            </a:r>
            <a:r>
              <a:rPr lang="tr-TR" sz="2400" dirty="0" smtClean="0">
                <a:solidFill>
                  <a:srgbClr val="FF0000"/>
                </a:solidFill>
                <a:latin typeface="Lucida Sans Unicode"/>
              </a:rPr>
              <a:t>Başarı </a:t>
            </a:r>
            <a:r>
              <a:rPr lang="tr-TR" sz="2400" dirty="0" smtClean="0">
                <a:solidFill>
                  <a:prstClr val="black"/>
                </a:solidFill>
                <a:latin typeface="Lucida Sans Unicode"/>
              </a:rPr>
              <a:t>arasında pozitif bir </a:t>
            </a:r>
            <a:r>
              <a:rPr lang="tr-TR" sz="2400" dirty="0">
                <a:solidFill>
                  <a:prstClr val="black"/>
                </a:solidFill>
                <a:latin typeface="Lucida Sans Unicode"/>
              </a:rPr>
              <a:t>ilişki vardır. </a:t>
            </a:r>
          </a:p>
        </p:txBody>
      </p:sp>
    </p:spTree>
    <p:extLst>
      <p:ext uri="{BB962C8B-B14F-4D97-AF65-F5344CB8AC3E}">
        <p14:creationId xmlns:p14="http://schemas.microsoft.com/office/powerpoint/2010/main" val="372515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E6CA4AF-9BB7-4D90-B001-B93FB77E7CF7}"/>
              </a:ext>
            </a:extLst>
          </p:cNvPr>
          <p:cNvPicPr>
            <a:picLocks noChangeAspect="1"/>
          </p:cNvPicPr>
          <p:nvPr/>
        </p:nvPicPr>
        <p:blipFill>
          <a:blip r:embed="rId3"/>
          <a:stretch>
            <a:fillRect/>
          </a:stretch>
        </p:blipFill>
        <p:spPr>
          <a:xfrm>
            <a:off x="837685" y="218196"/>
            <a:ext cx="4580988" cy="3983027"/>
          </a:xfrm>
          <a:prstGeom prst="rect">
            <a:avLst/>
          </a:prstGeom>
        </p:spPr>
      </p:pic>
      <p:pic>
        <p:nvPicPr>
          <p:cNvPr id="5" name="Resim 4">
            <a:extLst>
              <a:ext uri="{FF2B5EF4-FFF2-40B4-BE49-F238E27FC236}">
                <a16:creationId xmlns:a16="http://schemas.microsoft.com/office/drawing/2014/main" id="{2FAC2957-EED2-4B56-8BD4-4B5956675666}"/>
              </a:ext>
            </a:extLst>
          </p:cNvPr>
          <p:cNvPicPr>
            <a:picLocks noChangeAspect="1"/>
          </p:cNvPicPr>
          <p:nvPr/>
        </p:nvPicPr>
        <p:blipFill>
          <a:blip r:embed="rId4"/>
          <a:stretch>
            <a:fillRect/>
          </a:stretch>
        </p:blipFill>
        <p:spPr>
          <a:xfrm>
            <a:off x="5656399" y="291158"/>
            <a:ext cx="6086021" cy="3837102"/>
          </a:xfrm>
          <a:prstGeom prst="rect">
            <a:avLst/>
          </a:prstGeom>
        </p:spPr>
      </p:pic>
      <p:sp>
        <p:nvSpPr>
          <p:cNvPr id="11" name="Dikdörtgen 10">
            <a:extLst>
              <a:ext uri="{FF2B5EF4-FFF2-40B4-BE49-F238E27FC236}">
                <a16:creationId xmlns:a16="http://schemas.microsoft.com/office/drawing/2014/main" id="{C33EC4A3-3120-4B5C-9043-1CF5B6CA2F4A}"/>
              </a:ext>
            </a:extLst>
          </p:cNvPr>
          <p:cNvSpPr/>
          <p:nvPr/>
        </p:nvSpPr>
        <p:spPr>
          <a:xfrm>
            <a:off x="1153553" y="4201223"/>
            <a:ext cx="10588867" cy="1200329"/>
          </a:xfrm>
          <a:prstGeom prst="rect">
            <a:avLst/>
          </a:prstGeom>
        </p:spPr>
        <p:txBody>
          <a:bodyPr wrap="square">
            <a:spAutoFit/>
          </a:bodyPr>
          <a:lstStyle/>
          <a:p>
            <a:r>
              <a:rPr lang="tr-TR" sz="2400" dirty="0">
                <a:solidFill>
                  <a:prstClr val="black"/>
                </a:solidFill>
              </a:rPr>
              <a:t>Korelasyonu yorumlarken </a:t>
            </a:r>
            <a:r>
              <a:rPr lang="tr-TR" sz="2400" dirty="0">
                <a:solidFill>
                  <a:srgbClr val="FF0000"/>
                </a:solidFill>
              </a:rPr>
              <a:t>karşılıklı ilişki </a:t>
            </a:r>
            <a:r>
              <a:rPr lang="tr-TR" sz="2400" dirty="0">
                <a:solidFill>
                  <a:prstClr val="black"/>
                </a:solidFill>
              </a:rPr>
              <a:t>düşünerek yorum yapılır. </a:t>
            </a:r>
            <a:endParaRPr lang="tr-TR" sz="2400" dirty="0" smtClean="0">
              <a:solidFill>
                <a:prstClr val="black"/>
              </a:solidFill>
            </a:endParaRPr>
          </a:p>
          <a:p>
            <a:r>
              <a:rPr lang="tr-TR" sz="2400" dirty="0" smtClean="0">
                <a:solidFill>
                  <a:prstClr val="black"/>
                </a:solidFill>
              </a:rPr>
              <a:t>Çünkü </a:t>
            </a:r>
            <a:r>
              <a:rPr lang="tr-TR" sz="2400" dirty="0">
                <a:solidFill>
                  <a:prstClr val="black"/>
                </a:solidFill>
              </a:rPr>
              <a:t>korelasyon bir </a:t>
            </a:r>
            <a:r>
              <a:rPr lang="tr-TR" sz="2400" dirty="0">
                <a:solidFill>
                  <a:srgbClr val="FF0000"/>
                </a:solidFill>
                <a:latin typeface="Arial" pitchFamily="34" charset="0"/>
                <a:cs typeface="Arial" pitchFamily="34" charset="0"/>
              </a:rPr>
              <a:t>neden-</a:t>
            </a:r>
            <a:r>
              <a:rPr lang="tr-TR" sz="2400" dirty="0">
                <a:solidFill>
                  <a:srgbClr val="FF0000"/>
                </a:solidFill>
              </a:rPr>
              <a:t> sonuç ilişkisi değil</a:t>
            </a:r>
            <a:r>
              <a:rPr lang="tr-TR" sz="2400" dirty="0">
                <a:solidFill>
                  <a:prstClr val="black"/>
                </a:solidFill>
              </a:rPr>
              <a:t>, iki değişken arasındaki zıtlığı ya da benzerliği ifade edebilen karşılıklı ilişkidir.</a:t>
            </a:r>
          </a:p>
        </p:txBody>
      </p:sp>
      <p:sp>
        <p:nvSpPr>
          <p:cNvPr id="2" name="Metin kutusu 1"/>
          <p:cNvSpPr txBox="1"/>
          <p:nvPr/>
        </p:nvSpPr>
        <p:spPr>
          <a:xfrm>
            <a:off x="5872562" y="5474515"/>
            <a:ext cx="5869858" cy="1200329"/>
          </a:xfrm>
          <a:prstGeom prst="rect">
            <a:avLst/>
          </a:prstGeom>
          <a:noFill/>
        </p:spPr>
        <p:txBody>
          <a:bodyPr wrap="square" rtlCol="0">
            <a:spAutoFit/>
          </a:bodyPr>
          <a:lstStyle/>
          <a:p>
            <a:r>
              <a:rPr lang="tr-TR" sz="2400" dirty="0" smtClean="0">
                <a:latin typeface="Arial" panose="020B0604020202020204" pitchFamily="34" charset="0"/>
                <a:cs typeface="Arial" panose="020B0604020202020204" pitchFamily="34" charset="0"/>
              </a:rPr>
              <a:t>Not: 2023 Güz dönemi E. Ölçme ve Değerlendirme vize ve final puanlarının korelasyon katsayısını hesaplayınız.</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990600" lvl="1" indent="-533400" fontAlgn="base">
              <a:lnSpc>
                <a:spcPct val="85000"/>
              </a:lnSpc>
              <a:spcBef>
                <a:spcPct val="25000"/>
              </a:spcBef>
              <a:spcAft>
                <a:spcPct val="25000"/>
              </a:spcAft>
              <a:buNone/>
            </a:pPr>
            <a:r>
              <a:rPr kumimoji="1" lang="tr-TR" sz="3600" b="1" u="sng" kern="0" dirty="0" smtClean="0">
                <a:solidFill>
                  <a:srgbClr val="000000"/>
                </a:solidFill>
                <a:latin typeface="Arial" charset="0"/>
              </a:rPr>
              <a:t>Puanların grafikle </a:t>
            </a:r>
            <a:r>
              <a:rPr kumimoji="1" lang="tr-TR" sz="3600" b="1" u="sng" kern="0" dirty="0">
                <a:solidFill>
                  <a:srgbClr val="000000"/>
                </a:solidFill>
                <a:latin typeface="Arial" charset="0"/>
              </a:rPr>
              <a:t>gösterilmesi</a:t>
            </a:r>
          </a:p>
          <a:p>
            <a:pPr marL="990600" lvl="1" indent="-533400" fontAlgn="base">
              <a:lnSpc>
                <a:spcPct val="85000"/>
              </a:lnSpc>
              <a:spcBef>
                <a:spcPct val="25000"/>
              </a:spcBef>
              <a:spcAft>
                <a:spcPct val="25000"/>
              </a:spcAft>
              <a:buFontTx/>
              <a:buChar char="–"/>
            </a:pPr>
            <a:r>
              <a:rPr kumimoji="1" lang="tr-TR" sz="3200" b="1" kern="0" dirty="0">
                <a:solidFill>
                  <a:srgbClr val="000000"/>
                </a:solidFill>
                <a:latin typeface="Arial" charset="0"/>
              </a:rPr>
              <a:t>Çizgi grafiği</a:t>
            </a:r>
          </a:p>
          <a:p>
            <a:pPr marL="990600" lvl="1" indent="-533400" fontAlgn="base">
              <a:lnSpc>
                <a:spcPct val="85000"/>
              </a:lnSpc>
              <a:spcBef>
                <a:spcPct val="25000"/>
              </a:spcBef>
              <a:spcAft>
                <a:spcPct val="25000"/>
              </a:spcAft>
              <a:buFontTx/>
              <a:buChar char="–"/>
            </a:pPr>
            <a:r>
              <a:rPr kumimoji="1" lang="tr-TR" sz="3200" b="1" kern="0" dirty="0">
                <a:solidFill>
                  <a:srgbClr val="000000"/>
                </a:solidFill>
                <a:latin typeface="Arial" charset="0"/>
              </a:rPr>
              <a:t>Sütun </a:t>
            </a:r>
            <a:r>
              <a:rPr kumimoji="1" lang="tr-TR" sz="3200" b="1" kern="0" dirty="0" smtClean="0">
                <a:solidFill>
                  <a:srgbClr val="000000"/>
                </a:solidFill>
                <a:latin typeface="Arial" charset="0"/>
              </a:rPr>
              <a:t>grafiği (</a:t>
            </a:r>
            <a:r>
              <a:rPr kumimoji="1" lang="tr-TR" sz="3200" b="1" kern="0" dirty="0" err="1">
                <a:solidFill>
                  <a:srgbClr val="000000"/>
                </a:solidFill>
                <a:latin typeface="Arial" charset="0"/>
              </a:rPr>
              <a:t>Histogram</a:t>
            </a:r>
            <a:r>
              <a:rPr kumimoji="1" lang="tr-TR" sz="3200" b="1" kern="0" dirty="0">
                <a:solidFill>
                  <a:srgbClr val="000000"/>
                </a:solidFill>
                <a:latin typeface="Arial" charset="0"/>
              </a:rPr>
              <a:t>)</a:t>
            </a:r>
            <a:endParaRPr kumimoji="1" lang="tr-TR" sz="3200" b="1" kern="0" dirty="0" smtClean="0">
              <a:solidFill>
                <a:srgbClr val="000000"/>
              </a:solidFill>
              <a:latin typeface="Arial" charset="0"/>
            </a:endParaRPr>
          </a:p>
          <a:p>
            <a:pPr marL="990600" lvl="1" indent="-533400" fontAlgn="base">
              <a:lnSpc>
                <a:spcPct val="85000"/>
              </a:lnSpc>
              <a:spcBef>
                <a:spcPct val="25000"/>
              </a:spcBef>
              <a:spcAft>
                <a:spcPct val="25000"/>
              </a:spcAft>
              <a:buFontTx/>
              <a:buChar char="–"/>
            </a:pPr>
            <a:r>
              <a:rPr kumimoji="1" lang="tr-TR" sz="3200" b="1" kern="0" dirty="0" smtClean="0">
                <a:solidFill>
                  <a:srgbClr val="000000"/>
                </a:solidFill>
                <a:latin typeface="Arial" charset="0"/>
              </a:rPr>
              <a:t>Çubuk grafik</a:t>
            </a:r>
            <a:endParaRPr kumimoji="1" lang="tr-TR" sz="3200" b="1" kern="0" dirty="0">
              <a:solidFill>
                <a:srgbClr val="000000"/>
              </a:solidFill>
              <a:latin typeface="Arial" charset="0"/>
            </a:endParaRPr>
          </a:p>
          <a:p>
            <a:pPr marL="990600" lvl="1" indent="-533400" fontAlgn="base">
              <a:lnSpc>
                <a:spcPct val="85000"/>
              </a:lnSpc>
              <a:spcBef>
                <a:spcPct val="25000"/>
              </a:spcBef>
              <a:spcAft>
                <a:spcPct val="25000"/>
              </a:spcAft>
              <a:buFontTx/>
              <a:buChar char="–"/>
            </a:pPr>
            <a:r>
              <a:rPr kumimoji="1" lang="tr-TR" sz="3200" b="1" kern="0" dirty="0">
                <a:solidFill>
                  <a:srgbClr val="000000"/>
                </a:solidFill>
                <a:latin typeface="Arial" charset="0"/>
              </a:rPr>
              <a:t>Pasta grafiği</a:t>
            </a:r>
          </a:p>
          <a:p>
            <a:endParaRPr lang="tr-TR" dirty="0"/>
          </a:p>
        </p:txBody>
      </p:sp>
    </p:spTree>
    <p:extLst>
      <p:ext uri="{BB962C8B-B14F-4D97-AF65-F5344CB8AC3E}">
        <p14:creationId xmlns:p14="http://schemas.microsoft.com/office/powerpoint/2010/main" val="32964110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7030A0"/>
                </a:solidFill>
              </a:rPr>
              <a:t>Korelasyon </a:t>
            </a:r>
            <a:r>
              <a:rPr lang="tr-TR" dirty="0">
                <a:solidFill>
                  <a:srgbClr val="7030A0"/>
                </a:solidFill>
              </a:rPr>
              <a:t>Katsayısının Yorumu </a:t>
            </a:r>
          </a:p>
        </p:txBody>
      </p:sp>
      <p:pic>
        <p:nvPicPr>
          <p:cNvPr id="4" name="İçerik Yer Tutucusu 3"/>
          <p:cNvPicPr>
            <a:picLocks noGrp="1" noChangeAspect="1"/>
          </p:cNvPicPr>
          <p:nvPr>
            <p:ph idx="1"/>
          </p:nvPr>
        </p:nvPicPr>
        <p:blipFill>
          <a:blip r:embed="rId2"/>
          <a:stretch>
            <a:fillRect/>
          </a:stretch>
        </p:blipFill>
        <p:spPr>
          <a:xfrm>
            <a:off x="1312014" y="2286857"/>
            <a:ext cx="8289759" cy="3850105"/>
          </a:xfrm>
          <a:prstGeom prst="rect">
            <a:avLst/>
          </a:prstGeom>
        </p:spPr>
      </p:pic>
    </p:spTree>
    <p:extLst>
      <p:ext uri="{BB962C8B-B14F-4D97-AF65-F5344CB8AC3E}">
        <p14:creationId xmlns:p14="http://schemas.microsoft.com/office/powerpoint/2010/main" val="25273799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0050" y="365129"/>
            <a:ext cx="11528855" cy="1325563"/>
          </a:xfrm>
        </p:spPr>
        <p:txBody>
          <a:bodyPr>
            <a:normAutofit/>
          </a:bodyPr>
          <a:lstStyle/>
          <a:p>
            <a:r>
              <a:rPr lang="tr-TR" sz="3600" dirty="0">
                <a:solidFill>
                  <a:srgbClr val="FF0000"/>
                </a:solidFill>
                <a:latin typeface="AR CENA" panose="02000000000000000000" pitchFamily="2" charset="0"/>
              </a:rPr>
              <a:t>Pearson Momentler Çarpımı </a:t>
            </a:r>
            <a:r>
              <a:rPr lang="tr-TR" sz="3600" dirty="0" smtClean="0">
                <a:solidFill>
                  <a:srgbClr val="FF0000"/>
                </a:solidFill>
                <a:latin typeface="AR CENA" panose="02000000000000000000" pitchFamily="2" charset="0"/>
              </a:rPr>
              <a:t>Korelasyon Katsayısı (</a:t>
            </a:r>
            <a:r>
              <a:rPr lang="tr-TR" sz="4000" dirty="0" err="1" smtClean="0">
                <a:solidFill>
                  <a:srgbClr val="FF0000"/>
                </a:solidFill>
                <a:latin typeface="AR CENA" panose="02000000000000000000" pitchFamily="2" charset="0"/>
              </a:rPr>
              <a:t>r</a:t>
            </a:r>
            <a:r>
              <a:rPr lang="tr-TR" sz="1800" dirty="0" err="1" smtClean="0">
                <a:solidFill>
                  <a:srgbClr val="FF0000"/>
                </a:solidFill>
                <a:latin typeface="AR CENA" panose="02000000000000000000" pitchFamily="2" charset="0"/>
              </a:rPr>
              <a:t>xy</a:t>
            </a:r>
            <a:r>
              <a:rPr lang="tr-TR" sz="3600" dirty="0" smtClean="0">
                <a:solidFill>
                  <a:srgbClr val="FF0000"/>
                </a:solidFill>
                <a:latin typeface="AR CENA" panose="02000000000000000000" pitchFamily="2" charset="0"/>
              </a:rPr>
              <a:t>):</a:t>
            </a:r>
            <a:endParaRPr lang="tr-TR" sz="1800" dirty="0">
              <a:solidFill>
                <a:srgbClr val="FF0000"/>
              </a:solidFill>
              <a:latin typeface="AR CENA" panose="02000000000000000000" pitchFamily="2" charset="0"/>
            </a:endParaRPr>
          </a:p>
        </p:txBody>
      </p:sp>
      <p:sp>
        <p:nvSpPr>
          <p:cNvPr id="3" name="İçerik Yer Tutucusu 2"/>
          <p:cNvSpPr>
            <a:spLocks noGrp="1"/>
          </p:cNvSpPr>
          <p:nvPr>
            <p:ph idx="1"/>
          </p:nvPr>
        </p:nvSpPr>
        <p:spPr/>
        <p:txBody>
          <a:bodyPr/>
          <a:lstStyle/>
          <a:p>
            <a:pPr marL="0" indent="0">
              <a:buNone/>
            </a:pPr>
            <a:r>
              <a:rPr lang="tr-TR" dirty="0" smtClean="0"/>
              <a:t>   Sosyal bilimlerde en çok kullanılan basit doğrusal korelasyon tekniğidir. </a:t>
            </a:r>
          </a:p>
          <a:p>
            <a:pPr marL="0" indent="0">
              <a:buNone/>
            </a:pPr>
            <a:r>
              <a:rPr lang="tr-TR" dirty="0"/>
              <a:t> </a:t>
            </a:r>
            <a:r>
              <a:rPr lang="tr-TR" dirty="0" smtClean="0"/>
              <a:t>  </a:t>
            </a:r>
            <a:r>
              <a:rPr lang="tr-TR" dirty="0" err="1" smtClean="0"/>
              <a:t>Pearson</a:t>
            </a:r>
            <a:r>
              <a:rPr lang="tr-TR" dirty="0" smtClean="0"/>
              <a:t> korelasyonu her iki değişkenin de </a:t>
            </a:r>
            <a:r>
              <a:rPr lang="tr-TR" b="1" dirty="0" smtClean="0"/>
              <a:t>sürekli değişken </a:t>
            </a:r>
            <a:r>
              <a:rPr lang="tr-TR" dirty="0" smtClean="0"/>
              <a:t>olduğunda ve puanlar </a:t>
            </a:r>
            <a:r>
              <a:rPr lang="tr-TR" b="1" dirty="0" smtClean="0"/>
              <a:t>normal dağılım </a:t>
            </a:r>
            <a:r>
              <a:rPr lang="tr-TR" dirty="0" smtClean="0"/>
              <a:t>gösterdiğinde kullanılır .</a:t>
            </a:r>
          </a:p>
          <a:p>
            <a:pPr marL="0" indent="0">
              <a:buNone/>
            </a:pPr>
            <a:r>
              <a:rPr lang="tr-TR" dirty="0" smtClean="0"/>
              <a:t>  Ölçek türleri açısından ifade edecek olursak ;</a:t>
            </a:r>
          </a:p>
          <a:p>
            <a:pPr marL="0" indent="0">
              <a:buNone/>
            </a:pPr>
            <a:r>
              <a:rPr lang="tr-TR" dirty="0" smtClean="0"/>
              <a:t>Her iki değişken de </a:t>
            </a:r>
            <a:r>
              <a:rPr lang="tr-TR" b="1" dirty="0" smtClean="0"/>
              <a:t>eşit aralıklı </a:t>
            </a:r>
            <a:r>
              <a:rPr lang="tr-TR" dirty="0" smtClean="0"/>
              <a:t>veya </a:t>
            </a:r>
            <a:r>
              <a:rPr lang="tr-TR" b="1" dirty="0" smtClean="0"/>
              <a:t>oranlı ölçek </a:t>
            </a:r>
            <a:r>
              <a:rPr lang="tr-TR" dirty="0" smtClean="0"/>
              <a:t>yapısında iken kullanılır.</a:t>
            </a:r>
            <a:endParaRPr lang="tr-TR" dirty="0"/>
          </a:p>
        </p:txBody>
      </p:sp>
    </p:spTree>
    <p:extLst>
      <p:ext uri="{BB962C8B-B14F-4D97-AF65-F5344CB8AC3E}">
        <p14:creationId xmlns:p14="http://schemas.microsoft.com/office/powerpoint/2010/main" val="3412390219"/>
      </p:ext>
    </p:extLst>
  </p:cSld>
  <p:clrMapOvr>
    <a:masterClrMapping/>
  </p:clrMapOvr>
  <p:transition spd="slow">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7115" y="188115"/>
            <a:ext cx="10761784" cy="3089661"/>
          </a:xfrm>
        </p:spPr>
        <p:txBody>
          <a:bodyPr/>
          <a:lstStyle/>
          <a:p>
            <a:pPr marL="0" indent="0">
              <a:buNone/>
            </a:pPr>
            <a:r>
              <a:rPr lang="tr-TR" dirty="0"/>
              <a:t> </a:t>
            </a:r>
            <a:r>
              <a:rPr lang="tr-TR" dirty="0" smtClean="0"/>
              <a:t> İki değişkene ait puanlar arasında korelasyon katsayısı şu formülle hesaplanabilmektedir:</a:t>
            </a:r>
            <a:r>
              <a:rPr lang="tr-TR" dirty="0" smtClean="0">
                <a:hlinkClick r:id="rId2" action="ppaction://hlinkfile"/>
              </a:rPr>
              <a:t>.</a:t>
            </a:r>
            <a:r>
              <a:rPr lang="tr-TR" sz="2000" dirty="0" smtClean="0">
                <a:hlinkClick r:id="rId2" action="ppaction://hlinkfile"/>
              </a:rPr>
              <a:t>.\</a:t>
            </a:r>
            <a:r>
              <a:rPr lang="tr-TR" sz="2000" dirty="0">
                <a:hlinkClick r:id="rId2" action="ppaction://hlinkfile"/>
              </a:rPr>
              <a:t>2019 Güz </a:t>
            </a:r>
            <a:r>
              <a:rPr lang="tr-TR" sz="2000" dirty="0" err="1">
                <a:hlinkClick r:id="rId2" action="ppaction://hlinkfile"/>
              </a:rPr>
              <a:t>E.Ölçme</a:t>
            </a:r>
            <a:r>
              <a:rPr lang="tr-TR" sz="2000" dirty="0">
                <a:hlinkClick r:id="rId2" action="ppaction://hlinkfile"/>
              </a:rPr>
              <a:t> ve Değerlendirme\Din Eğitimi İLİTAM 2019 Bahar Vize-Final.xlsx</a:t>
            </a:r>
            <a:endParaRPr lang="tr-TR" sz="2000" dirty="0" smtClean="0"/>
          </a:p>
          <a:p>
            <a:pPr marL="0" indent="0">
              <a:buNone/>
            </a:pPr>
            <a:r>
              <a:rPr lang="tr-TR" dirty="0"/>
              <a:t> </a:t>
            </a:r>
            <a:r>
              <a:rPr lang="tr-TR" dirty="0" smtClean="0"/>
              <a:t>        </a:t>
            </a:r>
            <a:endParaRPr lang="tr-TR" sz="2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062" y="1700808"/>
            <a:ext cx="663516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Dikdörtgen 5"/>
              <p:cNvSpPr/>
              <p:nvPr/>
            </p:nvSpPr>
            <p:spPr>
              <a:xfrm>
                <a:off x="1631504" y="3429000"/>
                <a:ext cx="8928992" cy="3312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pt-BR" i="1">
                              <a:latin typeface="Cambria Math" panose="02040503050406030204" pitchFamily="18" charset="0"/>
                            </a:rPr>
                          </m:ctrlPr>
                        </m:naryPr>
                        <m:sub/>
                        <m:sup/>
                        <m:e/>
                      </m:nary>
                    </m:oMath>
                  </m:oMathPara>
                </a14:m>
                <a:endParaRPr lang="tr-TR" i="1" dirty="0">
                  <a:latin typeface="Cambria Math"/>
                </a:endParaRPr>
              </a:p>
              <a:p>
                <a:pPr algn="ctr"/>
                <a14:m>
                  <m:oMathPara xmlns:m="http://schemas.openxmlformats.org/officeDocument/2006/math">
                    <m:oMathParaPr>
                      <m:jc m:val="centerGroup"/>
                    </m:oMathParaPr>
                    <m:oMath xmlns:m="http://schemas.openxmlformats.org/officeDocument/2006/math">
                      <m:sSup>
                        <m:sSupPr>
                          <m:ctrlPr>
                            <a:rPr lang="pt-BR" i="1">
                              <a:latin typeface="Cambria Math" panose="02040503050406030204" pitchFamily="18" charset="0"/>
                            </a:rPr>
                          </m:ctrlPr>
                        </m:sSupPr>
                        <m:e>
                          <m:d>
                            <m:dPr>
                              <m:ctrlPr>
                                <a:rPr lang="pt-BR" i="1">
                                  <a:latin typeface="Cambria Math" panose="02040503050406030204" pitchFamily="18" charset="0"/>
                                </a:rPr>
                              </m:ctrlPr>
                            </m:dPr>
                            <m:e>
                              <m:r>
                                <a:rPr lang="pt-BR" i="1">
                                  <a:latin typeface="Cambria Math"/>
                                </a:rPr>
                                <m:t>𝑥</m:t>
                              </m:r>
                              <m:r>
                                <a:rPr lang="pt-BR" i="1">
                                  <a:latin typeface="Cambria Math"/>
                                </a:rPr>
                                <m:t>+</m:t>
                              </m:r>
                              <m:r>
                                <a:rPr lang="pt-BR" i="1">
                                  <a:latin typeface="Cambria Math"/>
                                </a:rPr>
                                <m:t>𝑎</m:t>
                              </m:r>
                            </m:e>
                          </m:d>
                        </m:e>
                        <m:sup>
                          <m:r>
                            <a:rPr lang="pt-BR" i="1">
                              <a:latin typeface="Cambria Math"/>
                            </a:rPr>
                            <m:t>𝑛</m:t>
                          </m:r>
                        </m:sup>
                      </m:sSup>
                      <m:r>
                        <a:rPr lang="pt-BR" i="1">
                          <a:latin typeface="Cambria Math"/>
                        </a:rPr>
                        <m:t>=</m:t>
                      </m:r>
                      <m:sSup>
                        <m:sSupPr>
                          <m:ctrlPr>
                            <a:rPr lang="pt-BR" i="1">
                              <a:latin typeface="Cambria Math" panose="02040503050406030204" pitchFamily="18" charset="0"/>
                            </a:rPr>
                          </m:ctrlPr>
                        </m:sSupPr>
                        <m:e>
                          <m:d>
                            <m:dPr>
                              <m:ctrlPr>
                                <a:rPr lang="pt-BR" i="1">
                                  <a:latin typeface="Cambria Math" panose="02040503050406030204" pitchFamily="18" charset="0"/>
                                </a:rPr>
                              </m:ctrlPr>
                            </m:dPr>
                            <m:e>
                              <m:r>
                                <a:rPr lang="pt-BR" i="1">
                                  <a:latin typeface="Cambria Math"/>
                                </a:rPr>
                                <m:t>𝑥</m:t>
                              </m:r>
                              <m:r>
                                <a:rPr lang="pt-BR" i="1">
                                  <a:latin typeface="Cambria Math"/>
                                </a:rPr>
                                <m:t>+</m:t>
                              </m:r>
                              <m:r>
                                <a:rPr lang="pt-BR" i="1">
                                  <a:latin typeface="Cambria Math"/>
                                </a:rPr>
                                <m:t>𝑎</m:t>
                              </m:r>
                            </m:e>
                          </m:d>
                        </m:e>
                        <m:sup>
                          <m:r>
                            <a:rPr lang="pt-BR" i="1">
                              <a:latin typeface="Cambria Math"/>
                            </a:rPr>
                            <m:t>𝑛</m:t>
                          </m:r>
                        </m:sup>
                      </m:sSup>
                      <m:r>
                        <a:rPr lang="pt-BR" i="1">
                          <a:latin typeface="Cambria Math"/>
                        </a:rPr>
                        <m:t>=</m:t>
                      </m:r>
                      <m:nary>
                        <m:naryPr>
                          <m:chr m:val="∑"/>
                          <m:ctrlPr>
                            <a:rPr lang="pt-BR" i="1">
                              <a:latin typeface="Cambria Math" panose="02040503050406030204" pitchFamily="18" charset="0"/>
                            </a:rPr>
                          </m:ctrlPr>
                        </m:naryPr>
                        <m:sub>
                          <m:r>
                            <a:rPr lang="pt-BR" i="1">
                              <a:latin typeface="Cambria Math"/>
                            </a:rPr>
                            <m:t>𝑘</m:t>
                          </m:r>
                          <m:r>
                            <a:rPr lang="pt-BR" i="1">
                              <a:latin typeface="Cambria Math"/>
                            </a:rPr>
                            <m:t>=0</m:t>
                          </m:r>
                        </m:sub>
                        <m:sup>
                          <m:r>
                            <a:rPr lang="pt-BR" i="1">
                              <a:latin typeface="Cambria Math"/>
                            </a:rPr>
                            <m:t>𝑛</m:t>
                          </m:r>
                        </m:sup>
                        <m:e>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sSup>
                            <m:sSupPr>
                              <m:ctrlPr>
                                <a:rPr lang="pt-BR" i="1">
                                  <a:latin typeface="Cambria Math" panose="02040503050406030204" pitchFamily="18" charset="0"/>
                                </a:rPr>
                              </m:ctrlPr>
                            </m:sSupPr>
                            <m:e>
                              <m:r>
                                <a:rPr lang="pt-BR" i="1">
                                  <a:latin typeface="Cambria Math"/>
                                </a:rPr>
                                <m:t>𝑥</m:t>
                              </m:r>
                            </m:e>
                            <m:sup>
                              <m:r>
                                <a:rPr lang="pt-BR" i="1">
                                  <a:latin typeface="Cambria Math"/>
                                </a:rPr>
                                <m:t>𝑘</m:t>
                              </m:r>
                            </m:sup>
                          </m:sSup>
                          <m:sSup>
                            <m:sSupPr>
                              <m:ctrlPr>
                                <a:rPr lang="pt-BR" i="1">
                                  <a:latin typeface="Cambria Math" panose="02040503050406030204" pitchFamily="18" charset="0"/>
                                </a:rPr>
                              </m:ctrlPr>
                            </m:sSupPr>
                            <m:e>
                              <m:r>
                                <a:rPr lang="pt-BR" i="1">
                                  <a:latin typeface="Cambria Math"/>
                                </a:rPr>
                                <m:t>𝑎</m:t>
                              </m:r>
                            </m:e>
                            <m:sup>
                              <m:r>
                                <a:rPr lang="pt-BR" i="1">
                                  <a:latin typeface="Cambria Math"/>
                                </a:rPr>
                                <m:t>𝑛</m:t>
                              </m:r>
                              <m:r>
                                <a:rPr lang="pt-BR" i="1">
                                  <a:latin typeface="Cambria Math"/>
                                </a:rPr>
                                <m:t>−</m:t>
                              </m:r>
                              <m:r>
                                <a:rPr lang="pt-BR" i="1">
                                  <a:latin typeface="Cambria Math"/>
                                </a:rPr>
                                <m:t>𝑘</m:t>
                              </m:r>
                            </m:sup>
                          </m:sSup>
                        </m:e>
                      </m:nary>
                      <m:nary>
                        <m:naryPr>
                          <m:chr m:val="∑"/>
                          <m:ctrlPr>
                            <a:rPr lang="pt-BR" i="1">
                              <a:latin typeface="Cambria Math" panose="02040503050406030204" pitchFamily="18" charset="0"/>
                            </a:rPr>
                          </m:ctrlPr>
                        </m:naryPr>
                        <m:sub>
                          <m:r>
                            <a:rPr lang="pt-BR" i="1">
                              <a:latin typeface="Cambria Math"/>
                            </a:rPr>
                            <m:t>𝑘</m:t>
                          </m:r>
                          <m:r>
                            <a:rPr lang="pt-BR" i="1">
                              <a:latin typeface="Cambria Math"/>
                            </a:rPr>
                            <m:t>=0</m:t>
                          </m:r>
                        </m:sub>
                        <m:sup>
                          <m:r>
                            <a:rPr lang="pt-BR" i="1">
                              <a:latin typeface="Cambria Math"/>
                            </a:rPr>
                            <m:t>𝑛</m:t>
                          </m:r>
                        </m:sup>
                        <m:e>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sSup>
                            <m:sSupPr>
                              <m:ctrlPr>
                                <a:rPr lang="pt-BR" i="1">
                                  <a:latin typeface="Cambria Math" panose="02040503050406030204" pitchFamily="18" charset="0"/>
                                </a:rPr>
                              </m:ctrlPr>
                            </m:sSupPr>
                            <m:e>
                              <m:r>
                                <a:rPr lang="pt-BR" i="1">
                                  <a:latin typeface="Cambria Math"/>
                                </a:rPr>
                                <m:t>𝑥</m:t>
                              </m:r>
                            </m:e>
                            <m:sup>
                              <m:r>
                                <a:rPr lang="pt-BR" i="1">
                                  <a:latin typeface="Cambria Math"/>
                                </a:rPr>
                                <m:t>𝑘</m:t>
                              </m:r>
                            </m:sup>
                          </m:sSup>
                          <m:sSup>
                            <m:sSupPr>
                              <m:ctrlPr>
                                <a:rPr lang="pt-BR" i="1">
                                  <a:latin typeface="Cambria Math" panose="02040503050406030204" pitchFamily="18" charset="0"/>
                                </a:rPr>
                              </m:ctrlPr>
                            </m:sSupPr>
                            <m:e>
                              <m:r>
                                <a:rPr lang="pt-BR" i="1">
                                  <a:latin typeface="Cambria Math"/>
                                </a:rPr>
                                <m:t>𝑎</m:t>
                              </m:r>
                            </m:e>
                            <m:sup>
                              <m:r>
                                <a:rPr lang="pt-BR" i="1">
                                  <a:latin typeface="Cambria Math"/>
                                </a:rPr>
                                <m:t>𝑛</m:t>
                              </m:r>
                              <m:r>
                                <a:rPr lang="pt-BR" i="1">
                                  <a:latin typeface="Cambria Math"/>
                                </a:rPr>
                                <m:t>−</m:t>
                              </m:r>
                              <m:r>
                                <a:rPr lang="pt-BR" i="1">
                                  <a:latin typeface="Cambria Math"/>
                                </a:rPr>
                                <m:t>𝑘</m:t>
                              </m:r>
                            </m:sup>
                          </m:sSup>
                        </m:e>
                      </m:nary>
                      <m:nary>
                        <m:naryPr>
                          <m:chr m:val="∑"/>
                          <m:subHide m:val="on"/>
                          <m:supHide m:val="on"/>
                          <m:ctrlPr>
                            <a:rPr lang="pt-BR" i="1">
                              <a:latin typeface="Cambria Math" panose="02040503050406030204" pitchFamily="18" charset="0"/>
                            </a:rPr>
                          </m:ctrlPr>
                        </m:naryPr>
                        <m:sub/>
                        <m:sup/>
                        <m:e/>
                      </m:nary>
                      <m:r>
                        <a:rPr lang="pt-BR" i="1">
                          <a:latin typeface="Cambria Math"/>
                        </a:rPr>
                        <m:t>=</m:t>
                      </m:r>
                      <m:nary>
                        <m:naryPr>
                          <m:chr m:val="∑"/>
                          <m:ctrlPr>
                            <a:rPr lang="pt-BR" i="1">
                              <a:latin typeface="Cambria Math" panose="02040503050406030204" pitchFamily="18" charset="0"/>
                            </a:rPr>
                          </m:ctrlPr>
                        </m:naryPr>
                        <m:sub>
                          <m:r>
                            <a:rPr lang="pt-BR" i="1">
                              <a:latin typeface="Cambria Math"/>
                            </a:rPr>
                            <m:t>𝑘</m:t>
                          </m:r>
                          <m:r>
                            <a:rPr lang="pt-BR" i="1">
                              <a:latin typeface="Cambria Math"/>
                            </a:rPr>
                            <m:t>=0</m:t>
                          </m:r>
                        </m:sub>
                        <m:sup>
                          <m:r>
                            <a:rPr lang="pt-BR" i="1">
                              <a:latin typeface="Cambria Math"/>
                            </a:rPr>
                            <m:t>𝑛</m:t>
                          </m:r>
                        </m:sup>
                        <m:e>
                          <m:d>
                            <m:dPr>
                              <m:ctrlPr>
                                <a:rPr lang="pt-BR" i="1">
                                  <a:latin typeface="Cambria Math" panose="02040503050406030204" pitchFamily="18" charset="0"/>
                                </a:rPr>
                              </m:ctrlPr>
                            </m:dPr>
                            <m:e>
                              <m:f>
                                <m:fPr>
                                  <m:type m:val="noBar"/>
                                  <m:ctrlPr>
                                    <a:rPr lang="pt-BR" i="1">
                                      <a:latin typeface="Cambria Math" panose="02040503050406030204" pitchFamily="18" charset="0"/>
                                    </a:rPr>
                                  </m:ctrlPr>
                                </m:fPr>
                                <m:num>
                                  <m:r>
                                    <a:rPr lang="pt-BR" i="1">
                                      <a:latin typeface="Cambria Math"/>
                                    </a:rPr>
                                    <m:t>𝑛</m:t>
                                  </m:r>
                                </m:num>
                                <m:den>
                                  <m:r>
                                    <a:rPr lang="pt-BR" i="1">
                                      <a:latin typeface="Cambria Math"/>
                                    </a:rPr>
                                    <m:t>𝑘</m:t>
                                  </m:r>
                                </m:den>
                              </m:f>
                            </m:e>
                          </m:d>
                          <m:sSup>
                            <m:sSupPr>
                              <m:ctrlPr>
                                <a:rPr lang="pt-BR" i="1">
                                  <a:latin typeface="Cambria Math" panose="02040503050406030204" pitchFamily="18" charset="0"/>
                                </a:rPr>
                              </m:ctrlPr>
                            </m:sSupPr>
                            <m:e>
                              <m:r>
                                <a:rPr lang="pt-BR" i="1">
                                  <a:latin typeface="Cambria Math"/>
                                </a:rPr>
                                <m:t>𝑥</m:t>
                              </m:r>
                            </m:e>
                            <m:sup>
                              <m:r>
                                <a:rPr lang="pt-BR" i="1">
                                  <a:latin typeface="Cambria Math"/>
                                </a:rPr>
                                <m:t>𝑘</m:t>
                              </m:r>
                            </m:sup>
                          </m:sSup>
                          <m:sSup>
                            <m:sSupPr>
                              <m:ctrlPr>
                                <a:rPr lang="pt-BR" i="1">
                                  <a:latin typeface="Cambria Math" panose="02040503050406030204" pitchFamily="18" charset="0"/>
                                </a:rPr>
                              </m:ctrlPr>
                            </m:sSupPr>
                            <m:e>
                              <m:r>
                                <a:rPr lang="pt-BR" i="1">
                                  <a:latin typeface="Cambria Math"/>
                                </a:rPr>
                                <m:t>𝑎</m:t>
                              </m:r>
                            </m:e>
                            <m:sup>
                              <m:r>
                                <a:rPr lang="pt-BR" i="1">
                                  <a:latin typeface="Cambria Math"/>
                                </a:rPr>
                                <m:t>𝑛</m:t>
                              </m:r>
                              <m:r>
                                <a:rPr lang="pt-BR" i="1">
                                  <a:latin typeface="Cambria Math"/>
                                </a:rPr>
                                <m:t>−</m:t>
                              </m:r>
                              <m:r>
                                <a:rPr lang="pt-BR" i="1">
                                  <a:latin typeface="Cambria Math"/>
                                </a:rPr>
                                <m:t>𝑘</m:t>
                              </m:r>
                            </m:sup>
                          </m:sSup>
                        </m:e>
                      </m:nary>
                      <m:r>
                        <a:rPr lang="tr-TR" i="1">
                          <a:latin typeface="Cambria Math"/>
                        </a:rPr>
                        <m:t>hh𝑔</m:t>
                      </m:r>
                    </m:oMath>
                  </m:oMathPara>
                </a14:m>
                <a:endParaRPr lang="tr-TR" dirty="0"/>
              </a:p>
            </p:txBody>
          </p:sp>
        </mc:Choice>
        <mc:Fallback xmlns="">
          <p:sp>
            <p:nvSpPr>
              <p:cNvPr id="6" name="Dikdörtgen 5"/>
              <p:cNvSpPr>
                <a:spLocks noRot="1" noChangeAspect="1" noMove="1" noResize="1" noEditPoints="1" noAdjustHandles="1" noChangeArrowheads="1" noChangeShapeType="1" noTextEdit="1"/>
              </p:cNvSpPr>
              <p:nvPr/>
            </p:nvSpPr>
            <p:spPr>
              <a:xfrm>
                <a:off x="107504" y="3429000"/>
                <a:ext cx="8928992" cy="3312368"/>
              </a:xfrm>
              <a:prstGeom prst="rect">
                <a:avLst/>
              </a:prstGeom>
              <a:blipFill rotWithShape="1">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Metin kutusu 6"/>
              <p:cNvSpPr txBox="1"/>
              <p:nvPr/>
            </p:nvSpPr>
            <p:spPr>
              <a:xfrm>
                <a:off x="1871221" y="3537711"/>
                <a:ext cx="8689275" cy="3108543"/>
              </a:xfrm>
              <a:prstGeom prst="rect">
                <a:avLst/>
              </a:prstGeom>
              <a:noFill/>
            </p:spPr>
            <p:txBody>
              <a:bodyPr wrap="square" rtlCol="0">
                <a:spAutoFit/>
              </a:bodyPr>
              <a:lstStyle/>
              <a:p>
                <a:r>
                  <a:rPr lang="tr-TR" sz="2400" dirty="0"/>
                  <a:t>∑ </a:t>
                </a:r>
                <a:r>
                  <a:rPr lang="tr-TR" sz="2400" dirty="0" err="1"/>
                  <a:t>XiYi</a:t>
                </a:r>
                <a:r>
                  <a:rPr lang="tr-TR" sz="2400" dirty="0"/>
                  <a:t>: Her bireyin X ve Y puanlarının çarpımlarının toplamı </a:t>
                </a:r>
              </a:p>
              <a:p>
                <a:r>
                  <a:rPr lang="tr-TR" sz="2400" dirty="0"/>
                  <a:t>∑</a:t>
                </a:r>
                <a:r>
                  <a:rPr lang="tr-TR" sz="2400" dirty="0" err="1"/>
                  <a:t>Xi</a:t>
                </a:r>
                <a:r>
                  <a:rPr lang="tr-TR" sz="2400" dirty="0" smtClean="0"/>
                  <a:t>: X puanlarının </a:t>
                </a:r>
                <a:r>
                  <a:rPr lang="tr-TR" sz="2400" dirty="0"/>
                  <a:t>toplamı</a:t>
                </a:r>
              </a:p>
              <a:p>
                <a:r>
                  <a:rPr lang="tr-TR" sz="2400" dirty="0"/>
                  <a:t>∑</a:t>
                </a:r>
                <a:r>
                  <a:rPr lang="tr-TR" sz="2400" dirty="0" err="1"/>
                  <a:t>Yi</a:t>
                </a:r>
                <a:r>
                  <a:rPr lang="tr-TR" sz="2400" dirty="0"/>
                  <a:t>: Y puanlarının toplamı</a:t>
                </a:r>
              </a:p>
              <a:p>
                <a:r>
                  <a:rPr lang="tr-TR" sz="2400" dirty="0"/>
                  <a:t>(∑</a:t>
                </a:r>
                <a:r>
                  <a:rPr lang="tr-TR" sz="2400" dirty="0" err="1"/>
                  <a:t>Xi</a:t>
                </a:r>
                <a14:m>
                  <m:oMath xmlns:m="http://schemas.openxmlformats.org/officeDocument/2006/math">
                    <m:sSup>
                      <m:sSupPr>
                        <m:ctrlPr>
                          <a:rPr lang="tr-TR" sz="2400" i="1">
                            <a:latin typeface="Cambria Math" panose="02040503050406030204" pitchFamily="18" charset="0"/>
                          </a:rPr>
                        </m:ctrlPr>
                      </m:sSupPr>
                      <m:e>
                        <m:r>
                          <a:rPr lang="tr-TR" sz="2400" i="1">
                            <a:latin typeface="Cambria Math"/>
                          </a:rPr>
                          <m:t>)</m:t>
                        </m:r>
                      </m:e>
                      <m:sup>
                        <m:r>
                          <a:rPr lang="tr-TR" sz="2400" i="1">
                            <a:latin typeface="Cambria Math"/>
                          </a:rPr>
                          <m:t>2</m:t>
                        </m:r>
                      </m:sup>
                    </m:sSup>
                  </m:oMath>
                </a14:m>
                <a:r>
                  <a:rPr lang="tr-TR" sz="2400" dirty="0"/>
                  <a:t>: Y puanlarının toplamının karesi</a:t>
                </a:r>
              </a:p>
              <a:p>
                <a:r>
                  <a:rPr lang="tr-TR" sz="2400" dirty="0"/>
                  <a:t>(∑</a:t>
                </a:r>
                <a:r>
                  <a:rPr lang="tr-TR" sz="2400" dirty="0" err="1"/>
                  <a:t>Yi</a:t>
                </a:r>
                <a14:m>
                  <m:oMath xmlns:m="http://schemas.openxmlformats.org/officeDocument/2006/math">
                    <m:sSup>
                      <m:sSupPr>
                        <m:ctrlPr>
                          <a:rPr lang="tr-TR" sz="2400" i="1">
                            <a:latin typeface="Cambria Math" panose="02040503050406030204" pitchFamily="18" charset="0"/>
                          </a:rPr>
                        </m:ctrlPr>
                      </m:sSupPr>
                      <m:e>
                        <m:r>
                          <a:rPr lang="tr-TR" sz="2400" i="1">
                            <a:latin typeface="Cambria Math"/>
                          </a:rPr>
                          <m:t>)</m:t>
                        </m:r>
                      </m:e>
                      <m:sup>
                        <m:r>
                          <a:rPr lang="tr-TR" sz="2400" i="1">
                            <a:latin typeface="Cambria Math"/>
                          </a:rPr>
                          <m:t>2</m:t>
                        </m:r>
                      </m:sup>
                    </m:sSup>
                  </m:oMath>
                </a14:m>
                <a:r>
                  <a:rPr lang="tr-TR" sz="2400" dirty="0"/>
                  <a:t>:  Y puanlarının toplamının karesi</a:t>
                </a:r>
              </a:p>
              <a:p>
                <a:r>
                  <a:rPr lang="tr-TR" sz="2400" dirty="0"/>
                  <a:t>∑</a:t>
                </a:r>
                <a14:m>
                  <m:oMath xmlns:m="http://schemas.openxmlformats.org/officeDocument/2006/math">
                    <m:sSup>
                      <m:sSupPr>
                        <m:ctrlPr>
                          <a:rPr lang="tr-TR" sz="2400" i="1">
                            <a:latin typeface="Cambria Math" panose="02040503050406030204" pitchFamily="18" charset="0"/>
                          </a:rPr>
                        </m:ctrlPr>
                      </m:sSupPr>
                      <m:e>
                        <m:r>
                          <a:rPr lang="tr-TR" sz="2400" i="1">
                            <a:latin typeface="Cambria Math"/>
                          </a:rPr>
                          <m:t>𝑋</m:t>
                        </m:r>
                      </m:e>
                      <m:sup>
                        <m:r>
                          <a:rPr lang="tr-TR" sz="2400" i="1">
                            <a:latin typeface="Cambria Math"/>
                          </a:rPr>
                          <m:t>2</m:t>
                        </m:r>
                      </m:sup>
                    </m:sSup>
                  </m:oMath>
                </a14:m>
                <a:r>
                  <a:rPr lang="tr-TR" sz="2400" dirty="0"/>
                  <a:t>: X puanlarının karelerinin toplamı </a:t>
                </a:r>
              </a:p>
              <a:p>
                <a:r>
                  <a:rPr lang="tr-TR" sz="2400" dirty="0"/>
                  <a:t>∑ </a:t>
                </a:r>
                <a14:m>
                  <m:oMath xmlns:m="http://schemas.openxmlformats.org/officeDocument/2006/math">
                    <m:sSup>
                      <m:sSupPr>
                        <m:ctrlPr>
                          <a:rPr lang="tr-TR" sz="2400" i="1">
                            <a:latin typeface="Cambria Math" panose="02040503050406030204" pitchFamily="18" charset="0"/>
                          </a:rPr>
                        </m:ctrlPr>
                      </m:sSupPr>
                      <m:e>
                        <m:r>
                          <a:rPr lang="tr-TR" sz="2400" i="1">
                            <a:latin typeface="Cambria Math"/>
                          </a:rPr>
                          <m:t>𝑌</m:t>
                        </m:r>
                      </m:e>
                      <m:sup>
                        <m:r>
                          <a:rPr lang="tr-TR" sz="2400" i="1">
                            <a:latin typeface="Cambria Math"/>
                          </a:rPr>
                          <m:t>2</m:t>
                        </m:r>
                      </m:sup>
                    </m:sSup>
                  </m:oMath>
                </a14:m>
                <a:r>
                  <a:rPr lang="tr-TR" sz="2400" dirty="0" smtClean="0"/>
                  <a:t>: Y </a:t>
                </a:r>
                <a:r>
                  <a:rPr lang="tr-TR" sz="2400" dirty="0"/>
                  <a:t>puanlarının karelerinin toplamı</a:t>
                </a:r>
              </a:p>
              <a:p>
                <a:endParaRPr lang="tr-TR" sz="2800"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1871221" y="3537711"/>
                <a:ext cx="8689275" cy="3108543"/>
              </a:xfrm>
              <a:prstGeom prst="rect">
                <a:avLst/>
              </a:prstGeom>
              <a:blipFill>
                <a:blip r:embed="rId5"/>
                <a:stretch>
                  <a:fillRect l="-1123" t="-1569"/>
                </a:stretch>
              </a:blipFill>
            </p:spPr>
            <p:txBody>
              <a:bodyPr/>
              <a:lstStyle/>
              <a:p>
                <a:r>
                  <a:rPr lang="tr-TR">
                    <a:noFill/>
                  </a:rPr>
                  <a:t> </a:t>
                </a:r>
              </a:p>
            </p:txBody>
          </p:sp>
        </mc:Fallback>
      </mc:AlternateContent>
    </p:spTree>
    <p:extLst>
      <p:ext uri="{BB962C8B-B14F-4D97-AF65-F5344CB8AC3E}">
        <p14:creationId xmlns:p14="http://schemas.microsoft.com/office/powerpoint/2010/main" val="3784554625"/>
      </p:ext>
    </p:extLst>
  </p:cSld>
  <p:clrMapOvr>
    <a:masterClrMapping/>
  </p:clrMapOvr>
  <p:transition spd="slow">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621" y="132363"/>
            <a:ext cx="10873947" cy="6157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495168" y="5894173"/>
            <a:ext cx="4460789" cy="234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92152297"/>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49965" y="472966"/>
            <a:ext cx="11492070" cy="6198998"/>
          </a:xfrm>
          <a:prstGeom prst="rect">
            <a:avLst/>
          </a:prstGeom>
        </p:spPr>
      </p:pic>
    </p:spTree>
    <p:extLst>
      <p:ext uri="{BB962C8B-B14F-4D97-AF65-F5344CB8AC3E}">
        <p14:creationId xmlns:p14="http://schemas.microsoft.com/office/powerpoint/2010/main" val="162595361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99777" y="2538856"/>
            <a:ext cx="5458543" cy="136588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tr-T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 CENA" panose="02000000000000000000" pitchFamily="2" charset="0"/>
              </a:rPr>
              <a:t>TEŞEKKÜRLER</a:t>
            </a:r>
            <a:endParaRPr lang="tr-T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 CENA" panose="02000000000000000000" pitchFamily="2" charset="0"/>
            </a:endParaRPr>
          </a:p>
        </p:txBody>
      </p:sp>
    </p:spTree>
    <p:extLst>
      <p:ext uri="{BB962C8B-B14F-4D97-AF65-F5344CB8AC3E}">
        <p14:creationId xmlns:p14="http://schemas.microsoft.com/office/powerpoint/2010/main" val="411435872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Çizgi Grafiği</a:t>
            </a:r>
            <a:endParaRPr lang="tr-TR" dirty="0"/>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52" y="1816275"/>
            <a:ext cx="8906005" cy="4399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70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00208"/>
            <a:ext cx="10515600" cy="513568"/>
          </a:xfrm>
        </p:spPr>
        <p:txBody>
          <a:bodyPr>
            <a:normAutofit fontScale="90000"/>
          </a:bodyPr>
          <a:lstStyle/>
          <a:p>
            <a:r>
              <a:rPr lang="tr-TR" dirty="0" smtClean="0"/>
              <a:t>EXCEL PROGRAMINDA GRAFİK ÇİZİMİ</a:t>
            </a:r>
            <a:endParaRPr lang="tr-TR" dirty="0"/>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88" y="738191"/>
            <a:ext cx="10772383"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309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14451" y="1219200"/>
            <a:ext cx="10773833" cy="685800"/>
          </a:xfrm>
          <a:solidFill>
            <a:srgbClr val="000099"/>
          </a:solidFill>
        </p:spPr>
        <p:txBody>
          <a:bodyPr/>
          <a:lstStyle/>
          <a:p>
            <a:pPr eaLnBrk="1" hangingPunct="1"/>
            <a:r>
              <a:rPr kumimoji="1" lang="tr-TR" sz="3600" b="1" dirty="0" smtClean="0">
                <a:solidFill>
                  <a:schemeClr val="bg1"/>
                </a:solidFill>
              </a:rPr>
              <a:t>Çizgi grafiği</a:t>
            </a:r>
          </a:p>
        </p:txBody>
      </p:sp>
      <p:sp>
        <p:nvSpPr>
          <p:cNvPr id="67587" name="Rectangle 27"/>
          <p:cNvSpPr>
            <a:spLocks noChangeArrowheads="1"/>
          </p:cNvSpPr>
          <p:nvPr/>
        </p:nvSpPr>
        <p:spPr bwMode="auto">
          <a:xfrm>
            <a:off x="914451" y="228600"/>
            <a:ext cx="10773833" cy="1143000"/>
          </a:xfrm>
          <a:prstGeom prst="rect">
            <a:avLst/>
          </a:prstGeom>
          <a:solidFill>
            <a:srgbClr val="000099"/>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2075" tIns="46038" rIns="92075" bIns="46038" anchor="ctr"/>
          <a:lstStyle/>
          <a:p>
            <a:pPr algn="ctr" fontAlgn="base">
              <a:spcBef>
                <a:spcPct val="0"/>
              </a:spcBef>
              <a:spcAft>
                <a:spcPct val="0"/>
              </a:spcAft>
            </a:pPr>
            <a:r>
              <a:rPr kumimoji="1" lang="tr-TR" sz="3200" b="1" dirty="0" smtClean="0">
                <a:solidFill>
                  <a:srgbClr val="FFFF00"/>
                </a:solidFill>
                <a:latin typeface="Arial" charset="0"/>
              </a:rPr>
              <a:t>İstatistiksel Verileri Tasnif Etme</a:t>
            </a:r>
          </a:p>
        </p:txBody>
      </p:sp>
      <p:sp>
        <p:nvSpPr>
          <p:cNvPr id="67588" name="Line 4"/>
          <p:cNvSpPr>
            <a:spLocks noChangeShapeType="1"/>
          </p:cNvSpPr>
          <p:nvPr/>
        </p:nvSpPr>
        <p:spPr bwMode="auto">
          <a:xfrm flipV="1">
            <a:off x="3721100" y="1981208"/>
            <a:ext cx="0" cy="3230563"/>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589" name="Text Box 6"/>
          <p:cNvSpPr txBox="1">
            <a:spLocks noChangeArrowheads="1"/>
          </p:cNvSpPr>
          <p:nvPr/>
        </p:nvSpPr>
        <p:spPr bwMode="auto">
          <a:xfrm rot="-5400000">
            <a:off x="1275336" y="3143465"/>
            <a:ext cx="2327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fontAlgn="base" hangingPunct="1">
              <a:spcBef>
                <a:spcPct val="50000"/>
              </a:spcBef>
              <a:spcAft>
                <a:spcPct val="0"/>
              </a:spcAft>
            </a:pPr>
            <a:r>
              <a:rPr lang="tr-TR" sz="2400" b="1" smtClean="0">
                <a:solidFill>
                  <a:srgbClr val="000000"/>
                </a:solidFill>
                <a:latin typeface="Arial" charset="0"/>
              </a:rPr>
              <a:t>Frekans</a:t>
            </a:r>
          </a:p>
        </p:txBody>
      </p:sp>
      <p:sp>
        <p:nvSpPr>
          <p:cNvPr id="67590" name="Text Box 7"/>
          <p:cNvSpPr txBox="1">
            <a:spLocks noChangeArrowheads="1"/>
          </p:cNvSpPr>
          <p:nvPr/>
        </p:nvSpPr>
        <p:spPr bwMode="auto">
          <a:xfrm>
            <a:off x="3351741" y="5775796"/>
            <a:ext cx="57933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fontAlgn="base" hangingPunct="1">
              <a:spcBef>
                <a:spcPct val="50000"/>
              </a:spcBef>
              <a:spcAft>
                <a:spcPct val="0"/>
              </a:spcAft>
            </a:pPr>
            <a:r>
              <a:rPr lang="tr-TR" sz="2400" b="1" dirty="0" smtClean="0">
                <a:solidFill>
                  <a:srgbClr val="000000"/>
                </a:solidFill>
                <a:latin typeface="Arial" charset="0"/>
              </a:rPr>
              <a:t>Puan</a:t>
            </a:r>
          </a:p>
        </p:txBody>
      </p:sp>
      <p:sp>
        <p:nvSpPr>
          <p:cNvPr id="67591" name="Line 14"/>
          <p:cNvSpPr>
            <a:spLocks noChangeShapeType="1"/>
          </p:cNvSpPr>
          <p:nvPr/>
        </p:nvSpPr>
        <p:spPr bwMode="auto">
          <a:xfrm>
            <a:off x="3630084" y="4629150"/>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592" name="Line 15"/>
          <p:cNvSpPr>
            <a:spLocks noChangeShapeType="1"/>
          </p:cNvSpPr>
          <p:nvPr/>
        </p:nvSpPr>
        <p:spPr bwMode="auto">
          <a:xfrm>
            <a:off x="3630084" y="4241800"/>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593" name="Line 16"/>
          <p:cNvSpPr>
            <a:spLocks noChangeShapeType="1"/>
          </p:cNvSpPr>
          <p:nvPr/>
        </p:nvSpPr>
        <p:spPr bwMode="auto">
          <a:xfrm flipV="1">
            <a:off x="3721100" y="1981208"/>
            <a:ext cx="0" cy="3230563"/>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594" name="Line 17"/>
          <p:cNvSpPr>
            <a:spLocks noChangeShapeType="1"/>
          </p:cNvSpPr>
          <p:nvPr/>
        </p:nvSpPr>
        <p:spPr bwMode="auto">
          <a:xfrm>
            <a:off x="3630084" y="3854450"/>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595" name="Line 18"/>
          <p:cNvSpPr>
            <a:spLocks noChangeShapeType="1"/>
          </p:cNvSpPr>
          <p:nvPr/>
        </p:nvSpPr>
        <p:spPr bwMode="auto">
          <a:xfrm>
            <a:off x="3630084" y="3402013"/>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596" name="Line 19"/>
          <p:cNvSpPr>
            <a:spLocks noChangeShapeType="1"/>
          </p:cNvSpPr>
          <p:nvPr/>
        </p:nvSpPr>
        <p:spPr bwMode="auto">
          <a:xfrm>
            <a:off x="3630084" y="3014663"/>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597" name="Line 20"/>
          <p:cNvSpPr>
            <a:spLocks noChangeShapeType="1"/>
          </p:cNvSpPr>
          <p:nvPr/>
        </p:nvSpPr>
        <p:spPr bwMode="auto">
          <a:xfrm>
            <a:off x="3630084" y="2562225"/>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598" name="Text Box 21"/>
          <p:cNvSpPr txBox="1">
            <a:spLocks noChangeArrowheads="1"/>
          </p:cNvSpPr>
          <p:nvPr/>
        </p:nvSpPr>
        <p:spPr bwMode="auto">
          <a:xfrm>
            <a:off x="2893484" y="4435475"/>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2</a:t>
            </a:r>
          </a:p>
        </p:txBody>
      </p:sp>
      <p:sp>
        <p:nvSpPr>
          <p:cNvPr id="67599" name="Text Box 22"/>
          <p:cNvSpPr txBox="1">
            <a:spLocks noChangeArrowheads="1"/>
          </p:cNvSpPr>
          <p:nvPr/>
        </p:nvSpPr>
        <p:spPr bwMode="auto">
          <a:xfrm>
            <a:off x="2893484" y="3983038"/>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4</a:t>
            </a:r>
          </a:p>
        </p:txBody>
      </p:sp>
      <p:sp>
        <p:nvSpPr>
          <p:cNvPr id="67600" name="Text Box 23"/>
          <p:cNvSpPr txBox="1">
            <a:spLocks noChangeArrowheads="1"/>
          </p:cNvSpPr>
          <p:nvPr/>
        </p:nvSpPr>
        <p:spPr bwMode="auto">
          <a:xfrm>
            <a:off x="2893484" y="3660775"/>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6</a:t>
            </a:r>
          </a:p>
        </p:txBody>
      </p:sp>
      <p:sp>
        <p:nvSpPr>
          <p:cNvPr id="67601" name="Text Box 24"/>
          <p:cNvSpPr txBox="1">
            <a:spLocks noChangeArrowheads="1"/>
          </p:cNvSpPr>
          <p:nvPr/>
        </p:nvSpPr>
        <p:spPr bwMode="auto">
          <a:xfrm>
            <a:off x="2893484" y="3208338"/>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8</a:t>
            </a:r>
          </a:p>
        </p:txBody>
      </p:sp>
      <p:sp>
        <p:nvSpPr>
          <p:cNvPr id="67602" name="Text Box 25"/>
          <p:cNvSpPr txBox="1">
            <a:spLocks noChangeArrowheads="1"/>
          </p:cNvSpPr>
          <p:nvPr/>
        </p:nvSpPr>
        <p:spPr bwMode="auto">
          <a:xfrm>
            <a:off x="2893484" y="2755900"/>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10</a:t>
            </a:r>
          </a:p>
        </p:txBody>
      </p:sp>
      <p:sp>
        <p:nvSpPr>
          <p:cNvPr id="67603" name="Text Box 26"/>
          <p:cNvSpPr txBox="1">
            <a:spLocks noChangeArrowheads="1"/>
          </p:cNvSpPr>
          <p:nvPr/>
        </p:nvSpPr>
        <p:spPr bwMode="auto">
          <a:xfrm>
            <a:off x="2893484" y="2368550"/>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12</a:t>
            </a:r>
          </a:p>
        </p:txBody>
      </p:sp>
      <p:sp>
        <p:nvSpPr>
          <p:cNvPr id="67604" name="Text Box 41"/>
          <p:cNvSpPr txBox="1">
            <a:spLocks noChangeArrowheads="1"/>
          </p:cNvSpPr>
          <p:nvPr/>
        </p:nvSpPr>
        <p:spPr bwMode="auto">
          <a:xfrm>
            <a:off x="3759283" y="5258661"/>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30</a:t>
            </a:r>
          </a:p>
        </p:txBody>
      </p:sp>
      <p:sp>
        <p:nvSpPr>
          <p:cNvPr id="67605" name="Text Box 42"/>
          <p:cNvSpPr txBox="1">
            <a:spLocks noChangeArrowheads="1"/>
          </p:cNvSpPr>
          <p:nvPr/>
        </p:nvSpPr>
        <p:spPr bwMode="auto">
          <a:xfrm>
            <a:off x="4369374" y="5258661"/>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40</a:t>
            </a:r>
          </a:p>
        </p:txBody>
      </p:sp>
      <p:sp>
        <p:nvSpPr>
          <p:cNvPr id="67606" name="Text Box 43"/>
          <p:cNvSpPr txBox="1">
            <a:spLocks noChangeArrowheads="1"/>
          </p:cNvSpPr>
          <p:nvPr/>
        </p:nvSpPr>
        <p:spPr bwMode="auto">
          <a:xfrm>
            <a:off x="4978974" y="5258661"/>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50</a:t>
            </a:r>
          </a:p>
        </p:txBody>
      </p:sp>
      <p:sp>
        <p:nvSpPr>
          <p:cNvPr id="67607" name="Text Box 44"/>
          <p:cNvSpPr txBox="1">
            <a:spLocks noChangeArrowheads="1"/>
          </p:cNvSpPr>
          <p:nvPr/>
        </p:nvSpPr>
        <p:spPr bwMode="auto">
          <a:xfrm>
            <a:off x="5588574" y="5258661"/>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60</a:t>
            </a:r>
          </a:p>
        </p:txBody>
      </p:sp>
      <p:sp>
        <p:nvSpPr>
          <p:cNvPr id="67608" name="Text Box 45"/>
          <p:cNvSpPr txBox="1">
            <a:spLocks noChangeArrowheads="1"/>
          </p:cNvSpPr>
          <p:nvPr/>
        </p:nvSpPr>
        <p:spPr bwMode="auto">
          <a:xfrm>
            <a:off x="6299223" y="5258661"/>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dirty="0" smtClean="0">
                <a:solidFill>
                  <a:srgbClr val="000000"/>
                </a:solidFill>
                <a:latin typeface="Arial" charset="0"/>
              </a:rPr>
              <a:t>70</a:t>
            </a:r>
          </a:p>
        </p:txBody>
      </p:sp>
      <p:sp>
        <p:nvSpPr>
          <p:cNvPr id="67609" name="Text Box 46"/>
          <p:cNvSpPr txBox="1">
            <a:spLocks noChangeArrowheads="1"/>
          </p:cNvSpPr>
          <p:nvPr/>
        </p:nvSpPr>
        <p:spPr bwMode="auto">
          <a:xfrm>
            <a:off x="7010539" y="5258661"/>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80</a:t>
            </a:r>
          </a:p>
        </p:txBody>
      </p:sp>
      <p:sp>
        <p:nvSpPr>
          <p:cNvPr id="67610" name="Text Box 47"/>
          <p:cNvSpPr txBox="1">
            <a:spLocks noChangeArrowheads="1"/>
          </p:cNvSpPr>
          <p:nvPr/>
        </p:nvSpPr>
        <p:spPr bwMode="auto">
          <a:xfrm>
            <a:off x="7721619" y="5258661"/>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90</a:t>
            </a:r>
          </a:p>
        </p:txBody>
      </p:sp>
      <p:sp>
        <p:nvSpPr>
          <p:cNvPr id="67611" name="Line 48"/>
          <p:cNvSpPr>
            <a:spLocks noChangeShapeType="1"/>
          </p:cNvSpPr>
          <p:nvPr/>
        </p:nvSpPr>
        <p:spPr bwMode="auto">
          <a:xfrm>
            <a:off x="40640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12" name="Line 49"/>
          <p:cNvSpPr>
            <a:spLocks noChangeShapeType="1"/>
          </p:cNvSpPr>
          <p:nvPr/>
        </p:nvSpPr>
        <p:spPr bwMode="auto">
          <a:xfrm>
            <a:off x="46736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13" name="Text Box 50"/>
          <p:cNvSpPr txBox="1">
            <a:spLocks noChangeArrowheads="1"/>
          </p:cNvSpPr>
          <p:nvPr/>
        </p:nvSpPr>
        <p:spPr bwMode="auto">
          <a:xfrm>
            <a:off x="4369374" y="5258661"/>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40</a:t>
            </a:r>
          </a:p>
        </p:txBody>
      </p:sp>
      <p:sp>
        <p:nvSpPr>
          <p:cNvPr id="67614" name="Line 51"/>
          <p:cNvSpPr>
            <a:spLocks noChangeShapeType="1"/>
          </p:cNvSpPr>
          <p:nvPr/>
        </p:nvSpPr>
        <p:spPr bwMode="auto">
          <a:xfrm>
            <a:off x="53848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15" name="Line 52"/>
          <p:cNvSpPr>
            <a:spLocks noChangeShapeType="1"/>
          </p:cNvSpPr>
          <p:nvPr/>
        </p:nvSpPr>
        <p:spPr bwMode="auto">
          <a:xfrm>
            <a:off x="59944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16" name="Line 53"/>
          <p:cNvSpPr>
            <a:spLocks noChangeShapeType="1"/>
          </p:cNvSpPr>
          <p:nvPr/>
        </p:nvSpPr>
        <p:spPr bwMode="auto">
          <a:xfrm>
            <a:off x="66040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17" name="Line 54"/>
          <p:cNvSpPr>
            <a:spLocks noChangeShapeType="1"/>
          </p:cNvSpPr>
          <p:nvPr/>
        </p:nvSpPr>
        <p:spPr bwMode="auto">
          <a:xfrm>
            <a:off x="73152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18" name="Line 55"/>
          <p:cNvSpPr>
            <a:spLocks noChangeShapeType="1"/>
          </p:cNvSpPr>
          <p:nvPr/>
        </p:nvSpPr>
        <p:spPr bwMode="auto">
          <a:xfrm>
            <a:off x="79248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19" name="Line 56"/>
          <p:cNvSpPr>
            <a:spLocks noChangeShapeType="1"/>
          </p:cNvSpPr>
          <p:nvPr/>
        </p:nvSpPr>
        <p:spPr bwMode="auto">
          <a:xfrm flipV="1">
            <a:off x="4064000" y="4648200"/>
            <a:ext cx="0" cy="533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20" name="Line 57"/>
          <p:cNvSpPr>
            <a:spLocks noChangeShapeType="1"/>
          </p:cNvSpPr>
          <p:nvPr/>
        </p:nvSpPr>
        <p:spPr bwMode="auto">
          <a:xfrm flipV="1">
            <a:off x="4673600" y="3962400"/>
            <a:ext cx="0" cy="1219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21" name="Line 58"/>
          <p:cNvSpPr>
            <a:spLocks noChangeShapeType="1"/>
          </p:cNvSpPr>
          <p:nvPr/>
        </p:nvSpPr>
        <p:spPr bwMode="auto">
          <a:xfrm flipV="1">
            <a:off x="5384800" y="3048000"/>
            <a:ext cx="0" cy="2133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22" name="Line 59"/>
          <p:cNvSpPr>
            <a:spLocks noChangeShapeType="1"/>
          </p:cNvSpPr>
          <p:nvPr/>
        </p:nvSpPr>
        <p:spPr bwMode="auto">
          <a:xfrm flipV="1">
            <a:off x="5994400" y="3505200"/>
            <a:ext cx="0" cy="1676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23" name="Line 60"/>
          <p:cNvSpPr>
            <a:spLocks noChangeShapeType="1"/>
          </p:cNvSpPr>
          <p:nvPr/>
        </p:nvSpPr>
        <p:spPr bwMode="auto">
          <a:xfrm flipV="1">
            <a:off x="6604000" y="4038600"/>
            <a:ext cx="0" cy="1143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24" name="Line 61"/>
          <p:cNvSpPr>
            <a:spLocks noChangeShapeType="1"/>
          </p:cNvSpPr>
          <p:nvPr/>
        </p:nvSpPr>
        <p:spPr bwMode="auto">
          <a:xfrm flipV="1">
            <a:off x="7315200" y="4419600"/>
            <a:ext cx="0" cy="7620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25" name="Line 62"/>
          <p:cNvSpPr>
            <a:spLocks noChangeShapeType="1"/>
          </p:cNvSpPr>
          <p:nvPr/>
        </p:nvSpPr>
        <p:spPr bwMode="auto">
          <a:xfrm flipV="1">
            <a:off x="7924800" y="50292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7626" name="Line 64"/>
          <p:cNvSpPr>
            <a:spLocks noChangeShapeType="1"/>
          </p:cNvSpPr>
          <p:nvPr/>
        </p:nvSpPr>
        <p:spPr bwMode="auto">
          <a:xfrm>
            <a:off x="3759200" y="5181600"/>
            <a:ext cx="4978400" cy="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2" name="AutoShape 2" descr="çizgi grafiği örnekleri ile ilgili görsel sonucu"/>
          <p:cNvSpPr>
            <a:spLocks noChangeAspect="1" noChangeArrowheads="1"/>
          </p:cNvSpPr>
          <p:nvPr/>
        </p:nvSpPr>
        <p:spPr bwMode="auto">
          <a:xfrm>
            <a:off x="155577" y="-998538"/>
            <a:ext cx="2200275" cy="2085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srgbClr val="000000"/>
              </a:solidFill>
            </a:endParaRPr>
          </a:p>
        </p:txBody>
      </p:sp>
    </p:spTree>
    <p:extLst>
      <p:ext uri="{BB962C8B-B14F-4D97-AF65-F5344CB8AC3E}">
        <p14:creationId xmlns:p14="http://schemas.microsoft.com/office/powerpoint/2010/main" val="4012395599"/>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914451" y="990600"/>
            <a:ext cx="10773833" cy="875778"/>
          </a:xfrm>
          <a:solidFill>
            <a:srgbClr val="000099"/>
          </a:solidFill>
        </p:spPr>
        <p:txBody>
          <a:bodyPr/>
          <a:lstStyle/>
          <a:p>
            <a:pPr eaLnBrk="1" hangingPunct="1"/>
            <a:r>
              <a:rPr kumimoji="1" lang="tr-TR" sz="3200" b="1" dirty="0" smtClean="0">
                <a:solidFill>
                  <a:schemeClr val="bg1"/>
                </a:solidFill>
              </a:rPr>
              <a:t>Sütun Grafik</a:t>
            </a:r>
          </a:p>
        </p:txBody>
      </p:sp>
      <p:sp>
        <p:nvSpPr>
          <p:cNvPr id="68611" name="Rectangle 1027"/>
          <p:cNvSpPr>
            <a:spLocks noChangeArrowheads="1"/>
          </p:cNvSpPr>
          <p:nvPr/>
        </p:nvSpPr>
        <p:spPr bwMode="auto">
          <a:xfrm>
            <a:off x="914451" y="228600"/>
            <a:ext cx="10773833" cy="873690"/>
          </a:xfrm>
          <a:prstGeom prst="rect">
            <a:avLst/>
          </a:prstGeom>
          <a:solidFill>
            <a:srgbClr val="000099"/>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2075" tIns="46038" rIns="92075" bIns="46038" anchor="ctr"/>
          <a:lstStyle/>
          <a:p>
            <a:pPr algn="ctr" fontAlgn="base">
              <a:spcBef>
                <a:spcPct val="0"/>
              </a:spcBef>
              <a:spcAft>
                <a:spcPct val="0"/>
              </a:spcAft>
            </a:pPr>
            <a:r>
              <a:rPr kumimoji="1" lang="tr-TR" sz="3200" b="1" dirty="0" smtClean="0">
                <a:solidFill>
                  <a:srgbClr val="FFFF00"/>
                </a:solidFill>
                <a:latin typeface="Arial" charset="0"/>
              </a:rPr>
              <a:t>İstatistiksel Verileri Tasnif Etme</a:t>
            </a:r>
          </a:p>
        </p:txBody>
      </p:sp>
      <p:sp>
        <p:nvSpPr>
          <p:cNvPr id="68612" name="Line 1028"/>
          <p:cNvSpPr>
            <a:spLocks noChangeShapeType="1"/>
          </p:cNvSpPr>
          <p:nvPr/>
        </p:nvSpPr>
        <p:spPr bwMode="auto">
          <a:xfrm flipV="1">
            <a:off x="3721100" y="1981208"/>
            <a:ext cx="0" cy="3230563"/>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13" name="Line 1029"/>
          <p:cNvSpPr>
            <a:spLocks noChangeShapeType="1"/>
          </p:cNvSpPr>
          <p:nvPr/>
        </p:nvSpPr>
        <p:spPr bwMode="auto">
          <a:xfrm flipV="1">
            <a:off x="3721103" y="5182459"/>
            <a:ext cx="6134100" cy="30163"/>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14" name="Text Box 1030"/>
          <p:cNvSpPr txBox="1">
            <a:spLocks noChangeArrowheads="1"/>
          </p:cNvSpPr>
          <p:nvPr/>
        </p:nvSpPr>
        <p:spPr bwMode="auto">
          <a:xfrm rot="-5400000">
            <a:off x="1275335" y="3143463"/>
            <a:ext cx="2327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fontAlgn="base" hangingPunct="1">
              <a:spcBef>
                <a:spcPct val="50000"/>
              </a:spcBef>
              <a:spcAft>
                <a:spcPct val="0"/>
              </a:spcAft>
            </a:pPr>
            <a:r>
              <a:rPr lang="tr-TR" sz="2400" b="1" smtClean="0">
                <a:solidFill>
                  <a:srgbClr val="000000"/>
                </a:solidFill>
                <a:latin typeface="Arial" charset="0"/>
              </a:rPr>
              <a:t>Frekans</a:t>
            </a:r>
          </a:p>
        </p:txBody>
      </p:sp>
      <p:sp>
        <p:nvSpPr>
          <p:cNvPr id="68615" name="Text Box 1031"/>
          <p:cNvSpPr txBox="1">
            <a:spLocks noChangeArrowheads="1"/>
          </p:cNvSpPr>
          <p:nvPr/>
        </p:nvSpPr>
        <p:spPr bwMode="auto">
          <a:xfrm>
            <a:off x="3454400" y="5791200"/>
            <a:ext cx="57933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fontAlgn="base" hangingPunct="1">
              <a:spcBef>
                <a:spcPct val="50000"/>
              </a:spcBef>
              <a:spcAft>
                <a:spcPct val="0"/>
              </a:spcAft>
            </a:pPr>
            <a:r>
              <a:rPr lang="tr-TR" sz="2400" b="1" smtClean="0">
                <a:solidFill>
                  <a:srgbClr val="000000"/>
                </a:solidFill>
                <a:latin typeface="Arial" charset="0"/>
              </a:rPr>
              <a:t>Puan</a:t>
            </a:r>
          </a:p>
        </p:txBody>
      </p:sp>
      <p:sp>
        <p:nvSpPr>
          <p:cNvPr id="68616" name="Line 1032"/>
          <p:cNvSpPr>
            <a:spLocks noChangeShapeType="1"/>
          </p:cNvSpPr>
          <p:nvPr/>
        </p:nvSpPr>
        <p:spPr bwMode="auto">
          <a:xfrm>
            <a:off x="3630084" y="4629150"/>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17" name="Line 1033"/>
          <p:cNvSpPr>
            <a:spLocks noChangeShapeType="1"/>
          </p:cNvSpPr>
          <p:nvPr/>
        </p:nvSpPr>
        <p:spPr bwMode="auto">
          <a:xfrm>
            <a:off x="3630084" y="4241800"/>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18" name="Line 1034"/>
          <p:cNvSpPr>
            <a:spLocks noChangeShapeType="1"/>
          </p:cNvSpPr>
          <p:nvPr/>
        </p:nvSpPr>
        <p:spPr bwMode="auto">
          <a:xfrm flipV="1">
            <a:off x="3721100" y="1981208"/>
            <a:ext cx="0" cy="3230563"/>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19" name="Line 1035"/>
          <p:cNvSpPr>
            <a:spLocks noChangeShapeType="1"/>
          </p:cNvSpPr>
          <p:nvPr/>
        </p:nvSpPr>
        <p:spPr bwMode="auto">
          <a:xfrm>
            <a:off x="3630084" y="3854450"/>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20" name="Line 1036"/>
          <p:cNvSpPr>
            <a:spLocks noChangeShapeType="1"/>
          </p:cNvSpPr>
          <p:nvPr/>
        </p:nvSpPr>
        <p:spPr bwMode="auto">
          <a:xfrm>
            <a:off x="3630084" y="3402013"/>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21" name="Line 1037"/>
          <p:cNvSpPr>
            <a:spLocks noChangeShapeType="1"/>
          </p:cNvSpPr>
          <p:nvPr/>
        </p:nvSpPr>
        <p:spPr bwMode="auto">
          <a:xfrm>
            <a:off x="3630084" y="3014663"/>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22" name="Line 1038"/>
          <p:cNvSpPr>
            <a:spLocks noChangeShapeType="1"/>
          </p:cNvSpPr>
          <p:nvPr/>
        </p:nvSpPr>
        <p:spPr bwMode="auto">
          <a:xfrm>
            <a:off x="3630084" y="2562225"/>
            <a:ext cx="184149"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23" name="Text Box 1039"/>
          <p:cNvSpPr txBox="1">
            <a:spLocks noChangeArrowheads="1"/>
          </p:cNvSpPr>
          <p:nvPr/>
        </p:nvSpPr>
        <p:spPr bwMode="auto">
          <a:xfrm>
            <a:off x="2893484" y="4435475"/>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3</a:t>
            </a:r>
          </a:p>
        </p:txBody>
      </p:sp>
      <p:sp>
        <p:nvSpPr>
          <p:cNvPr id="68624" name="Text Box 1040"/>
          <p:cNvSpPr txBox="1">
            <a:spLocks noChangeArrowheads="1"/>
          </p:cNvSpPr>
          <p:nvPr/>
        </p:nvSpPr>
        <p:spPr bwMode="auto">
          <a:xfrm>
            <a:off x="2893484" y="3983038"/>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4</a:t>
            </a:r>
          </a:p>
        </p:txBody>
      </p:sp>
      <p:sp>
        <p:nvSpPr>
          <p:cNvPr id="68625" name="Text Box 1041"/>
          <p:cNvSpPr txBox="1">
            <a:spLocks noChangeArrowheads="1"/>
          </p:cNvSpPr>
          <p:nvPr/>
        </p:nvSpPr>
        <p:spPr bwMode="auto">
          <a:xfrm>
            <a:off x="2893484" y="3660775"/>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5</a:t>
            </a:r>
          </a:p>
        </p:txBody>
      </p:sp>
      <p:sp>
        <p:nvSpPr>
          <p:cNvPr id="68626" name="Text Box 1042"/>
          <p:cNvSpPr txBox="1">
            <a:spLocks noChangeArrowheads="1"/>
          </p:cNvSpPr>
          <p:nvPr/>
        </p:nvSpPr>
        <p:spPr bwMode="auto">
          <a:xfrm>
            <a:off x="2893484" y="3208338"/>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6</a:t>
            </a:r>
          </a:p>
        </p:txBody>
      </p:sp>
      <p:sp>
        <p:nvSpPr>
          <p:cNvPr id="68627" name="Text Box 1043"/>
          <p:cNvSpPr txBox="1">
            <a:spLocks noChangeArrowheads="1"/>
          </p:cNvSpPr>
          <p:nvPr/>
        </p:nvSpPr>
        <p:spPr bwMode="auto">
          <a:xfrm>
            <a:off x="2893484" y="2755900"/>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7</a:t>
            </a:r>
          </a:p>
        </p:txBody>
      </p:sp>
      <p:sp>
        <p:nvSpPr>
          <p:cNvPr id="68628" name="Text Box 1044"/>
          <p:cNvSpPr txBox="1">
            <a:spLocks noChangeArrowheads="1"/>
          </p:cNvSpPr>
          <p:nvPr/>
        </p:nvSpPr>
        <p:spPr bwMode="auto">
          <a:xfrm>
            <a:off x="2893484" y="2368550"/>
            <a:ext cx="8276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z="2400" smtClean="0">
                <a:solidFill>
                  <a:srgbClr val="000000"/>
                </a:solidFill>
              </a:rPr>
              <a:t>8</a:t>
            </a:r>
          </a:p>
        </p:txBody>
      </p:sp>
      <p:grpSp>
        <p:nvGrpSpPr>
          <p:cNvPr id="68629" name="Group 1045"/>
          <p:cNvGrpSpPr>
            <a:grpSpLocks/>
          </p:cNvGrpSpPr>
          <p:nvPr/>
        </p:nvGrpSpPr>
        <p:grpSpPr bwMode="auto">
          <a:xfrm>
            <a:off x="4368800" y="2514600"/>
            <a:ext cx="2641600" cy="2667000"/>
            <a:chOff x="1536" y="1632"/>
            <a:chExt cx="768" cy="1680"/>
          </a:xfrm>
        </p:grpSpPr>
        <p:sp>
          <p:nvSpPr>
            <p:cNvPr id="68648" name="Rectangle 1046"/>
            <p:cNvSpPr>
              <a:spLocks noChangeArrowheads="1"/>
            </p:cNvSpPr>
            <p:nvPr/>
          </p:nvSpPr>
          <p:spPr bwMode="auto">
            <a:xfrm>
              <a:off x="1536" y="2736"/>
              <a:ext cx="192" cy="576"/>
            </a:xfrm>
            <a:prstGeom prst="rect">
              <a:avLst/>
            </a:prstGeom>
            <a:solidFill>
              <a:schemeClr val="accent1"/>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lang="tr-TR" sz="2000" smtClean="0">
                <a:solidFill>
                  <a:srgbClr val="000000"/>
                </a:solidFill>
              </a:endParaRPr>
            </a:p>
          </p:txBody>
        </p:sp>
        <p:sp>
          <p:nvSpPr>
            <p:cNvPr id="68649" name="Rectangle 1047"/>
            <p:cNvSpPr>
              <a:spLocks noChangeArrowheads="1"/>
            </p:cNvSpPr>
            <p:nvPr/>
          </p:nvSpPr>
          <p:spPr bwMode="auto">
            <a:xfrm>
              <a:off x="1728" y="2448"/>
              <a:ext cx="192" cy="864"/>
            </a:xfrm>
            <a:prstGeom prst="rect">
              <a:avLst/>
            </a:prstGeom>
            <a:solidFill>
              <a:srgbClr val="FB353A"/>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lang="tr-TR" sz="2000" smtClean="0">
                <a:solidFill>
                  <a:srgbClr val="000000"/>
                </a:solidFill>
              </a:endParaRPr>
            </a:p>
          </p:txBody>
        </p:sp>
        <p:sp>
          <p:nvSpPr>
            <p:cNvPr id="68650" name="Rectangle 1048"/>
            <p:cNvSpPr>
              <a:spLocks noChangeArrowheads="1"/>
            </p:cNvSpPr>
            <p:nvPr/>
          </p:nvSpPr>
          <p:spPr bwMode="auto">
            <a:xfrm>
              <a:off x="2112" y="2448"/>
              <a:ext cx="192" cy="864"/>
            </a:xfrm>
            <a:prstGeom prst="rect">
              <a:avLst/>
            </a:prstGeom>
            <a:solidFill>
              <a:schemeClr val="folHlink"/>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lang="tr-TR" sz="2000" smtClean="0">
                <a:solidFill>
                  <a:srgbClr val="000000"/>
                </a:solidFill>
              </a:endParaRPr>
            </a:p>
          </p:txBody>
        </p:sp>
        <p:sp>
          <p:nvSpPr>
            <p:cNvPr id="68651" name="Rectangle 1049"/>
            <p:cNvSpPr>
              <a:spLocks noChangeArrowheads="1"/>
            </p:cNvSpPr>
            <p:nvPr/>
          </p:nvSpPr>
          <p:spPr bwMode="auto">
            <a:xfrm>
              <a:off x="1920" y="1632"/>
              <a:ext cx="192" cy="1680"/>
            </a:xfrm>
            <a:prstGeom prst="rect">
              <a:avLst/>
            </a:prstGeom>
            <a:solidFill>
              <a:srgbClr val="FFCC00"/>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lang="tr-TR" sz="2000" smtClean="0">
                <a:solidFill>
                  <a:srgbClr val="000000"/>
                </a:solidFill>
              </a:endParaRPr>
            </a:p>
          </p:txBody>
        </p:sp>
      </p:grpSp>
      <p:sp>
        <p:nvSpPr>
          <p:cNvPr id="68630" name="Rectangle 1050"/>
          <p:cNvSpPr>
            <a:spLocks noChangeArrowheads="1"/>
          </p:cNvSpPr>
          <p:nvPr/>
        </p:nvSpPr>
        <p:spPr bwMode="auto">
          <a:xfrm>
            <a:off x="7010400" y="4724400"/>
            <a:ext cx="660400" cy="457200"/>
          </a:xfrm>
          <a:prstGeom prst="rect">
            <a:avLst/>
          </a:prstGeom>
          <a:solidFill>
            <a:schemeClr val="accent1"/>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lang="tr-TR" sz="2000" smtClean="0">
              <a:solidFill>
                <a:srgbClr val="000000"/>
              </a:solidFill>
            </a:endParaRPr>
          </a:p>
        </p:txBody>
      </p:sp>
      <p:sp>
        <p:nvSpPr>
          <p:cNvPr id="68631" name="Rectangle 1051"/>
          <p:cNvSpPr>
            <a:spLocks noChangeArrowheads="1"/>
          </p:cNvSpPr>
          <p:nvPr/>
        </p:nvSpPr>
        <p:spPr bwMode="auto">
          <a:xfrm>
            <a:off x="7670800" y="4724400"/>
            <a:ext cx="660400" cy="457200"/>
          </a:xfrm>
          <a:prstGeom prst="rect">
            <a:avLst/>
          </a:prstGeom>
          <a:solidFill>
            <a:srgbClr val="FFFF00"/>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lang="tr-TR" sz="2000" smtClean="0">
              <a:solidFill>
                <a:srgbClr val="000000"/>
              </a:solidFill>
            </a:endParaRPr>
          </a:p>
        </p:txBody>
      </p:sp>
      <p:sp>
        <p:nvSpPr>
          <p:cNvPr id="68632" name="Rectangle 1052"/>
          <p:cNvSpPr>
            <a:spLocks noChangeArrowheads="1"/>
          </p:cNvSpPr>
          <p:nvPr/>
        </p:nvSpPr>
        <p:spPr bwMode="auto">
          <a:xfrm>
            <a:off x="3759200" y="4953000"/>
            <a:ext cx="609600" cy="228600"/>
          </a:xfrm>
          <a:prstGeom prst="rect">
            <a:avLst/>
          </a:prstGeom>
          <a:solidFill>
            <a:srgbClr val="FFC000"/>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lang="tr-TR" sz="2000" smtClean="0">
              <a:solidFill>
                <a:srgbClr val="000000"/>
              </a:solidFill>
            </a:endParaRPr>
          </a:p>
        </p:txBody>
      </p:sp>
      <p:sp>
        <p:nvSpPr>
          <p:cNvPr id="68633" name="Text Box 1053"/>
          <p:cNvSpPr txBox="1">
            <a:spLocks noChangeArrowheads="1"/>
          </p:cNvSpPr>
          <p:nvPr/>
        </p:nvSpPr>
        <p:spPr bwMode="auto">
          <a:xfrm>
            <a:off x="3759283" y="5258659"/>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30</a:t>
            </a:r>
          </a:p>
        </p:txBody>
      </p:sp>
      <p:sp>
        <p:nvSpPr>
          <p:cNvPr id="68634" name="Text Box 1054"/>
          <p:cNvSpPr txBox="1">
            <a:spLocks noChangeArrowheads="1"/>
          </p:cNvSpPr>
          <p:nvPr/>
        </p:nvSpPr>
        <p:spPr bwMode="auto">
          <a:xfrm>
            <a:off x="4369373" y="5258659"/>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40</a:t>
            </a:r>
          </a:p>
        </p:txBody>
      </p:sp>
      <p:sp>
        <p:nvSpPr>
          <p:cNvPr id="68635" name="Text Box 1055"/>
          <p:cNvSpPr txBox="1">
            <a:spLocks noChangeArrowheads="1"/>
          </p:cNvSpPr>
          <p:nvPr/>
        </p:nvSpPr>
        <p:spPr bwMode="auto">
          <a:xfrm>
            <a:off x="4978973" y="5258659"/>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50</a:t>
            </a:r>
          </a:p>
        </p:txBody>
      </p:sp>
      <p:sp>
        <p:nvSpPr>
          <p:cNvPr id="68636" name="Text Box 1056"/>
          <p:cNvSpPr txBox="1">
            <a:spLocks noChangeArrowheads="1"/>
          </p:cNvSpPr>
          <p:nvPr/>
        </p:nvSpPr>
        <p:spPr bwMode="auto">
          <a:xfrm>
            <a:off x="5588573" y="5258659"/>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60</a:t>
            </a:r>
          </a:p>
        </p:txBody>
      </p:sp>
      <p:sp>
        <p:nvSpPr>
          <p:cNvPr id="68637" name="Text Box 1057"/>
          <p:cNvSpPr txBox="1">
            <a:spLocks noChangeArrowheads="1"/>
          </p:cNvSpPr>
          <p:nvPr/>
        </p:nvSpPr>
        <p:spPr bwMode="auto">
          <a:xfrm>
            <a:off x="6299223" y="5258659"/>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70</a:t>
            </a:r>
          </a:p>
        </p:txBody>
      </p:sp>
      <p:sp>
        <p:nvSpPr>
          <p:cNvPr id="68638" name="Text Box 1058"/>
          <p:cNvSpPr txBox="1">
            <a:spLocks noChangeArrowheads="1"/>
          </p:cNvSpPr>
          <p:nvPr/>
        </p:nvSpPr>
        <p:spPr bwMode="auto">
          <a:xfrm>
            <a:off x="7010539" y="5258659"/>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80</a:t>
            </a:r>
          </a:p>
        </p:txBody>
      </p:sp>
      <p:sp>
        <p:nvSpPr>
          <p:cNvPr id="68639" name="Text Box 1059"/>
          <p:cNvSpPr txBox="1">
            <a:spLocks noChangeArrowheads="1"/>
          </p:cNvSpPr>
          <p:nvPr/>
        </p:nvSpPr>
        <p:spPr bwMode="auto">
          <a:xfrm>
            <a:off x="7721619" y="5258659"/>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90</a:t>
            </a:r>
          </a:p>
        </p:txBody>
      </p:sp>
      <p:sp>
        <p:nvSpPr>
          <p:cNvPr id="68640" name="Line 1060"/>
          <p:cNvSpPr>
            <a:spLocks noChangeShapeType="1"/>
          </p:cNvSpPr>
          <p:nvPr/>
        </p:nvSpPr>
        <p:spPr bwMode="auto">
          <a:xfrm>
            <a:off x="40640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41" name="Line 1061"/>
          <p:cNvSpPr>
            <a:spLocks noChangeShapeType="1"/>
          </p:cNvSpPr>
          <p:nvPr/>
        </p:nvSpPr>
        <p:spPr bwMode="auto">
          <a:xfrm>
            <a:off x="46736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42" name="Text Box 1062"/>
          <p:cNvSpPr txBox="1">
            <a:spLocks noChangeArrowheads="1"/>
          </p:cNvSpPr>
          <p:nvPr/>
        </p:nvSpPr>
        <p:spPr bwMode="auto">
          <a:xfrm>
            <a:off x="4369373" y="5258659"/>
            <a:ext cx="827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fontAlgn="base" hangingPunct="1">
              <a:spcBef>
                <a:spcPct val="50000"/>
              </a:spcBef>
              <a:spcAft>
                <a:spcPct val="0"/>
              </a:spcAft>
            </a:pPr>
            <a:r>
              <a:rPr lang="tr-TR" smtClean="0">
                <a:solidFill>
                  <a:srgbClr val="000000"/>
                </a:solidFill>
                <a:latin typeface="Arial" charset="0"/>
              </a:rPr>
              <a:t>40</a:t>
            </a:r>
          </a:p>
        </p:txBody>
      </p:sp>
      <p:sp>
        <p:nvSpPr>
          <p:cNvPr id="68643" name="Line 1063"/>
          <p:cNvSpPr>
            <a:spLocks noChangeShapeType="1"/>
          </p:cNvSpPr>
          <p:nvPr/>
        </p:nvSpPr>
        <p:spPr bwMode="auto">
          <a:xfrm>
            <a:off x="53848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44" name="Line 1064"/>
          <p:cNvSpPr>
            <a:spLocks noChangeShapeType="1"/>
          </p:cNvSpPr>
          <p:nvPr/>
        </p:nvSpPr>
        <p:spPr bwMode="auto">
          <a:xfrm>
            <a:off x="59944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45" name="Line 1065"/>
          <p:cNvSpPr>
            <a:spLocks noChangeShapeType="1"/>
          </p:cNvSpPr>
          <p:nvPr/>
        </p:nvSpPr>
        <p:spPr bwMode="auto">
          <a:xfrm>
            <a:off x="66040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46" name="Line 1066"/>
          <p:cNvSpPr>
            <a:spLocks noChangeShapeType="1"/>
          </p:cNvSpPr>
          <p:nvPr/>
        </p:nvSpPr>
        <p:spPr bwMode="auto">
          <a:xfrm>
            <a:off x="73152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
        <p:nvSpPr>
          <p:cNvPr id="68647" name="Line 1067"/>
          <p:cNvSpPr>
            <a:spLocks noChangeShapeType="1"/>
          </p:cNvSpPr>
          <p:nvPr/>
        </p:nvSpPr>
        <p:spPr bwMode="auto">
          <a:xfrm>
            <a:off x="7924800" y="5105400"/>
            <a:ext cx="0" cy="152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sz="2000" smtClean="0">
              <a:solidFill>
                <a:srgbClr val="000000"/>
              </a:solidFill>
            </a:endParaRPr>
          </a:p>
        </p:txBody>
      </p:sp>
    </p:spTree>
    <p:extLst>
      <p:ext uri="{BB962C8B-B14F-4D97-AF65-F5344CB8AC3E}">
        <p14:creationId xmlns:p14="http://schemas.microsoft.com/office/powerpoint/2010/main" val="1750199742"/>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7237" y="365981"/>
            <a:ext cx="10276563" cy="348855"/>
          </a:xfrm>
        </p:spPr>
        <p:txBody>
          <a:bodyPr>
            <a:normAutofit fontScale="90000"/>
          </a:bodyPr>
          <a:lstStyle/>
          <a:p>
            <a:r>
              <a:rPr lang="tr-TR" b="1" dirty="0" smtClean="0"/>
              <a:t>ÇUBUK GRAFİĞİ</a:t>
            </a:r>
            <a:endParaRPr lang="tr-TR" b="1" dirty="0"/>
          </a:p>
        </p:txBody>
      </p:sp>
      <p:sp>
        <p:nvSpPr>
          <p:cNvPr id="3" name="İçerik Yer Tutucusu 2"/>
          <p:cNvSpPr>
            <a:spLocks noGrp="1"/>
          </p:cNvSpPr>
          <p:nvPr>
            <p:ph idx="1"/>
          </p:nvPr>
        </p:nvSpPr>
        <p:spPr/>
        <p:txBody>
          <a:bodyPr/>
          <a:lstStyle/>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13984"/>
            <a:ext cx="11430000" cy="629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486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1026"/>
          <p:cNvSpPr>
            <a:spLocks noGrp="1" noChangeArrowheads="1"/>
          </p:cNvSpPr>
          <p:nvPr>
            <p:ph type="title"/>
          </p:nvPr>
        </p:nvSpPr>
        <p:spPr>
          <a:xfrm>
            <a:off x="918633" y="838200"/>
            <a:ext cx="10363200" cy="838200"/>
          </a:xfrm>
          <a:solidFill>
            <a:srgbClr val="000099"/>
          </a:solidFill>
        </p:spPr>
        <p:txBody>
          <a:bodyPr/>
          <a:lstStyle/>
          <a:p>
            <a:pPr eaLnBrk="1" hangingPunct="1"/>
            <a:r>
              <a:rPr kumimoji="1" lang="tr-TR" sz="3200" b="1" dirty="0" smtClean="0">
                <a:solidFill>
                  <a:schemeClr val="bg1"/>
                </a:solidFill>
              </a:rPr>
              <a:t>Pasta grafiği</a:t>
            </a:r>
          </a:p>
        </p:txBody>
      </p:sp>
      <p:sp>
        <p:nvSpPr>
          <p:cNvPr id="2052" name="Rectangle 1027"/>
          <p:cNvSpPr>
            <a:spLocks noChangeArrowheads="1"/>
          </p:cNvSpPr>
          <p:nvPr/>
        </p:nvSpPr>
        <p:spPr bwMode="auto">
          <a:xfrm>
            <a:off x="406970" y="228600"/>
            <a:ext cx="10773833" cy="685800"/>
          </a:xfrm>
          <a:prstGeom prst="rect">
            <a:avLst/>
          </a:prstGeom>
          <a:solidFill>
            <a:srgbClr val="000099"/>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2075" tIns="46038" rIns="92075" bIns="46038" anchor="ctr"/>
          <a:lstStyle/>
          <a:p>
            <a:pPr algn="ctr" fontAlgn="base">
              <a:spcBef>
                <a:spcPct val="0"/>
              </a:spcBef>
              <a:spcAft>
                <a:spcPct val="0"/>
              </a:spcAft>
            </a:pPr>
            <a:r>
              <a:rPr kumimoji="1" lang="tr-TR" sz="3200" b="1" dirty="0" smtClean="0">
                <a:solidFill>
                  <a:srgbClr val="FFFF00"/>
                </a:solidFill>
                <a:latin typeface="Arial" charset="0"/>
              </a:rPr>
              <a:t>İstatistiksel Verileri Tasnif Etme</a:t>
            </a:r>
          </a:p>
        </p:txBody>
      </p:sp>
      <p:graphicFrame>
        <p:nvGraphicFramePr>
          <p:cNvPr id="631808" name="Object 1024"/>
          <p:cNvGraphicFramePr>
            <a:graphicFrameLocks noChangeAspect="1"/>
          </p:cNvGraphicFramePr>
          <p:nvPr/>
        </p:nvGraphicFramePr>
        <p:xfrm>
          <a:off x="2133600" y="1524000"/>
          <a:ext cx="7416800" cy="3905250"/>
        </p:xfrm>
        <a:graphic>
          <a:graphicData uri="http://schemas.openxmlformats.org/presentationml/2006/ole">
            <mc:AlternateContent xmlns:mc="http://schemas.openxmlformats.org/markup-compatibility/2006">
              <mc:Choice xmlns:v="urn:schemas-microsoft-com:vml" Requires="v">
                <p:oleObj spid="_x0000_s6336" name="Grafik" r:id="rId3" imgW="8362440" imgH="5738040" progId="MSGraph.Chart.8">
                  <p:embed/>
                </p:oleObj>
              </mc:Choice>
              <mc:Fallback>
                <p:oleObj name="Grafik" r:id="rId3" imgW="8362440" imgH="5738040" progId="MSGraph.Chart.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24000"/>
                        <a:ext cx="7416800" cy="3905250"/>
                      </a:xfrm>
                      <a:prstGeom prst="rect">
                        <a:avLst/>
                      </a:prstGeom>
                      <a:solidFill>
                        <a:srgbClr val="FFFFE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53" name="Rectangle 1033"/>
          <p:cNvSpPr>
            <a:spLocks noChangeArrowheads="1"/>
          </p:cNvSpPr>
          <p:nvPr/>
        </p:nvSpPr>
        <p:spPr bwMode="auto">
          <a:xfrm>
            <a:off x="609601" y="5562600"/>
            <a:ext cx="11152339" cy="838200"/>
          </a:xfrm>
          <a:prstGeom prst="rect">
            <a:avLst/>
          </a:prstGeom>
          <a:solidFill>
            <a:srgbClr val="000099"/>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2075" tIns="46038" rIns="92075" bIns="46038" anchor="ctr"/>
          <a:lstStyle/>
          <a:p>
            <a:pPr fontAlgn="base">
              <a:spcBef>
                <a:spcPct val="0"/>
              </a:spcBef>
              <a:spcAft>
                <a:spcPct val="0"/>
              </a:spcAft>
            </a:pPr>
            <a:r>
              <a:rPr kumimoji="1" lang="tr-TR" sz="2800" b="1" dirty="0" smtClean="0">
                <a:solidFill>
                  <a:srgbClr val="FFFFFF">
                    <a:lumMod val="95000"/>
                  </a:srgbClr>
                </a:solidFill>
                <a:latin typeface="Arial" charset="0"/>
              </a:rPr>
              <a:t>Pasta grafiği, bir bütünün parçalarını  karşılaştırmada kullanılır.</a:t>
            </a:r>
          </a:p>
        </p:txBody>
      </p:sp>
    </p:spTree>
    <p:extLst>
      <p:ext uri="{BB962C8B-B14F-4D97-AF65-F5344CB8AC3E}">
        <p14:creationId xmlns:p14="http://schemas.microsoft.com/office/powerpoint/2010/main" val="398096384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1808"/>
                                        </p:tgtEl>
                                        <p:attrNameLst>
                                          <p:attrName>style.visibility</p:attrName>
                                        </p:attrNameLst>
                                      </p:cBhvr>
                                      <p:to>
                                        <p:strVal val="visible"/>
                                      </p:to>
                                    </p:set>
                                    <p:animEffect transition="in" filter="dissolve">
                                      <p:cBhvr>
                                        <p:cTn id="7" dur="500"/>
                                        <p:tgtEl>
                                          <p:spTgt spid="631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180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a:xfrm>
            <a:off x="659704" y="138641"/>
            <a:ext cx="9652000" cy="501041"/>
          </a:xfrm>
        </p:spPr>
        <p:txBody>
          <a:bodyPr>
            <a:noAutofit/>
          </a:bodyPr>
          <a:lstStyle/>
          <a:p>
            <a:pPr algn="ctr"/>
            <a:r>
              <a:rPr lang="tr-TR" sz="3600" dirty="0" smtClean="0"/>
              <a:t>İSTATİSİKSEL TEKNİKLER</a:t>
            </a:r>
            <a:endParaRPr lang="tr-TR" sz="3600" dirty="0"/>
          </a:p>
        </p:txBody>
      </p:sp>
      <p:sp>
        <p:nvSpPr>
          <p:cNvPr id="2" name="İçerik Yer Tutucusu 1"/>
          <p:cNvSpPr>
            <a:spLocks noGrp="1"/>
          </p:cNvSpPr>
          <p:nvPr>
            <p:ph idx="1"/>
          </p:nvPr>
        </p:nvSpPr>
        <p:spPr>
          <a:xfrm>
            <a:off x="609600" y="620688"/>
            <a:ext cx="10688877" cy="5817690"/>
          </a:xfrm>
        </p:spPr>
        <p:txBody>
          <a:bodyPr/>
          <a:lstStyle/>
          <a:p>
            <a:pPr marL="0" indent="0">
              <a:buNone/>
            </a:pPr>
            <a:endParaRPr lang="tr-TR" dirty="0" smtClean="0"/>
          </a:p>
          <a:p>
            <a:pPr>
              <a:buFont typeface="Wingdings" panose="05000000000000000000" pitchFamily="2" charset="2"/>
              <a:buChar char="Ø"/>
            </a:pPr>
            <a:r>
              <a:rPr lang="tr-TR" dirty="0" smtClean="0"/>
              <a:t>Medyan(ortanca)</a:t>
            </a:r>
          </a:p>
          <a:p>
            <a:pPr>
              <a:buFont typeface="Wingdings" panose="05000000000000000000" pitchFamily="2" charset="2"/>
              <a:buChar char="Ø"/>
            </a:pPr>
            <a:r>
              <a:rPr lang="tr-TR" dirty="0" err="1" smtClean="0"/>
              <a:t>Mod</a:t>
            </a:r>
            <a:r>
              <a:rPr lang="tr-TR" dirty="0" smtClean="0"/>
              <a:t>(tepe değer)</a:t>
            </a:r>
          </a:p>
          <a:p>
            <a:pPr marL="0" indent="0">
              <a:buNone/>
            </a:pPr>
            <a:endParaRPr lang="tr-TR" dirty="0"/>
          </a:p>
          <a:p>
            <a:pPr marL="0" indent="0">
              <a:buNone/>
            </a:pPr>
            <a:r>
              <a:rPr lang="tr-TR" dirty="0" smtClean="0"/>
              <a:t>                                    </a:t>
            </a:r>
          </a:p>
          <a:p>
            <a:pPr marL="0" indent="0">
              <a:buNone/>
            </a:pPr>
            <a:r>
              <a:rPr lang="tr-TR" dirty="0" smtClean="0"/>
              <a:t>                                     </a:t>
            </a:r>
            <a:endParaRPr lang="tr-TR" dirty="0"/>
          </a:p>
          <a:p>
            <a:pPr marL="0" indent="0">
              <a:buNone/>
            </a:pPr>
            <a:r>
              <a:rPr lang="tr-TR" dirty="0" smtClean="0"/>
              <a:t>                                     </a:t>
            </a:r>
          </a:p>
          <a:p>
            <a:pPr marL="0" indent="0">
              <a:buNone/>
            </a:pPr>
            <a:endParaRPr lang="tr-TR" dirty="0"/>
          </a:p>
          <a:p>
            <a:pPr marL="0" indent="0">
              <a:buNone/>
            </a:pPr>
            <a:endParaRPr lang="tr-TR" dirty="0" smtClean="0"/>
          </a:p>
          <a:p>
            <a:pPr marL="0" indent="0">
              <a:buNone/>
            </a:pPr>
            <a:r>
              <a:rPr lang="tr-TR" dirty="0" smtClean="0"/>
              <a:t>                                      </a:t>
            </a: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p:txBody>
      </p:sp>
      <p:sp>
        <p:nvSpPr>
          <p:cNvPr id="4" name="Akış Çizelgesi: İşlem 3"/>
          <p:cNvSpPr/>
          <p:nvPr/>
        </p:nvSpPr>
        <p:spPr>
          <a:xfrm>
            <a:off x="527959" y="764707"/>
            <a:ext cx="4608511"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MERKEZİ YIĞILMA  ÖLÇÜLERİ </a:t>
            </a:r>
          </a:p>
          <a:p>
            <a:pPr algn="ctr" defTabSz="914116"/>
            <a:r>
              <a:rPr lang="tr-TR" sz="2000" b="1" dirty="0">
                <a:solidFill>
                  <a:prstClr val="white"/>
                </a:solidFill>
              </a:rPr>
              <a:t>(VASAT ÖLÇÜLERİ)</a:t>
            </a:r>
          </a:p>
        </p:txBody>
      </p:sp>
      <p:sp>
        <p:nvSpPr>
          <p:cNvPr id="5" name="Akış Çizelgesi: İşlem 4"/>
          <p:cNvSpPr/>
          <p:nvPr/>
        </p:nvSpPr>
        <p:spPr>
          <a:xfrm>
            <a:off x="5615947" y="764707"/>
            <a:ext cx="5184576"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YAYILMA ÖLÇÜLERİ</a:t>
            </a:r>
          </a:p>
          <a:p>
            <a:pPr algn="ctr" defTabSz="914116"/>
            <a:r>
              <a:rPr lang="tr-TR" sz="2000" b="1" dirty="0">
                <a:solidFill>
                  <a:prstClr val="white"/>
                </a:solidFill>
              </a:rPr>
              <a:t>(DEĞİŞİM ÖLÇÜLERİ)</a:t>
            </a:r>
          </a:p>
        </p:txBody>
      </p:sp>
      <p:sp>
        <p:nvSpPr>
          <p:cNvPr id="9" name="Yuvarlatılmış Çapraz Köşeli Dikdörtgen 8"/>
          <p:cNvSpPr/>
          <p:nvPr/>
        </p:nvSpPr>
        <p:spPr>
          <a:xfrm>
            <a:off x="527384" y="2780928"/>
            <a:ext cx="4608509"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MOD (</a:t>
            </a:r>
            <a:r>
              <a:rPr lang="tr-TR" b="1" dirty="0">
                <a:solidFill>
                  <a:prstClr val="black"/>
                </a:solidFill>
              </a:rPr>
              <a:t>TEPE DEĞER) </a:t>
            </a:r>
          </a:p>
        </p:txBody>
      </p:sp>
      <p:sp>
        <p:nvSpPr>
          <p:cNvPr id="10" name="Yuvarlatılmış Çapraz Köşeli Dikdörtgen 9"/>
          <p:cNvSpPr/>
          <p:nvPr/>
        </p:nvSpPr>
        <p:spPr>
          <a:xfrm>
            <a:off x="527384" y="4005064"/>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MEDYAN (</a:t>
            </a:r>
            <a:r>
              <a:rPr lang="tr-TR" b="1" dirty="0">
                <a:solidFill>
                  <a:prstClr val="black"/>
                </a:solidFill>
              </a:rPr>
              <a:t>ORTANCA)</a:t>
            </a:r>
          </a:p>
        </p:txBody>
      </p:sp>
      <p:sp>
        <p:nvSpPr>
          <p:cNvPr id="11" name="Yuvarlatılmış Çapraz Köşeli Dikdörtgen 10"/>
          <p:cNvSpPr/>
          <p:nvPr/>
        </p:nvSpPr>
        <p:spPr>
          <a:xfrm>
            <a:off x="527384" y="5229200"/>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spcBef>
                <a:spcPts val="600"/>
              </a:spcBef>
            </a:pPr>
            <a:endParaRPr lang="tr-TR" b="1" dirty="0" smtClean="0">
              <a:solidFill>
                <a:prstClr val="black"/>
              </a:solidFill>
            </a:endParaRPr>
          </a:p>
          <a:p>
            <a:pPr algn="ctr" defTabSz="914116">
              <a:spcBef>
                <a:spcPts val="600"/>
              </a:spcBef>
            </a:pPr>
            <a:r>
              <a:rPr lang="tr-TR" b="1" dirty="0" smtClean="0">
                <a:solidFill>
                  <a:prstClr val="black"/>
                </a:solidFill>
              </a:rPr>
              <a:t>ARİTMETİK </a:t>
            </a:r>
            <a:r>
              <a:rPr lang="tr-TR" b="1" dirty="0">
                <a:solidFill>
                  <a:prstClr val="black"/>
                </a:solidFill>
              </a:rPr>
              <a:t>ORTALAMA</a:t>
            </a:r>
          </a:p>
          <a:p>
            <a:pPr algn="ctr" defTabSz="914116"/>
            <a:endParaRPr lang="tr-TR" dirty="0">
              <a:solidFill>
                <a:prstClr val="black"/>
              </a:solidFill>
            </a:endParaRPr>
          </a:p>
        </p:txBody>
      </p:sp>
      <p:sp>
        <p:nvSpPr>
          <p:cNvPr id="12" name="Yuvarlatılmış Çapraz Köşeli Dikdörtgen 11"/>
          <p:cNvSpPr/>
          <p:nvPr/>
        </p:nvSpPr>
        <p:spPr>
          <a:xfrm>
            <a:off x="5807969" y="2780928"/>
            <a:ext cx="4992555"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RANJ (DİZİ GENİŞLİĞİ)</a:t>
            </a:r>
            <a:endParaRPr lang="tr-TR" b="1" dirty="0">
              <a:solidFill>
                <a:prstClr val="black"/>
              </a:solidFill>
            </a:endParaRPr>
          </a:p>
        </p:txBody>
      </p:sp>
      <p:sp>
        <p:nvSpPr>
          <p:cNvPr id="13" name="Yuvarlatılmış Çapraz Köşeli Dikdörtgen 12"/>
          <p:cNvSpPr/>
          <p:nvPr/>
        </p:nvSpPr>
        <p:spPr>
          <a:xfrm>
            <a:off x="5807969" y="4005064"/>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ÇEYREK </a:t>
            </a:r>
            <a:r>
              <a:rPr lang="tr-TR" b="1" dirty="0" smtClean="0">
                <a:solidFill>
                  <a:prstClr val="black"/>
                </a:solidFill>
              </a:rPr>
              <a:t>SAPMA (</a:t>
            </a:r>
            <a:r>
              <a:rPr lang="tr-TR" b="1" dirty="0">
                <a:solidFill>
                  <a:prstClr val="black"/>
                </a:solidFill>
              </a:rPr>
              <a:t>Q)</a:t>
            </a:r>
          </a:p>
        </p:txBody>
      </p:sp>
      <p:sp>
        <p:nvSpPr>
          <p:cNvPr id="14" name="Yuvarlatılmış Çapraz Köşeli Dikdörtgen 13"/>
          <p:cNvSpPr/>
          <p:nvPr/>
        </p:nvSpPr>
        <p:spPr>
          <a:xfrm>
            <a:off x="5807969" y="5229200"/>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STANDART SAPMA</a:t>
            </a:r>
          </a:p>
        </p:txBody>
      </p:sp>
    </p:spTree>
    <p:extLst>
      <p:ext uri="{BB962C8B-B14F-4D97-AF65-F5344CB8AC3E}">
        <p14:creationId xmlns:p14="http://schemas.microsoft.com/office/powerpoint/2010/main" val="726578073"/>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rbest Form 26"/>
          <p:cNvSpPr/>
          <p:nvPr/>
        </p:nvSpPr>
        <p:spPr>
          <a:xfrm>
            <a:off x="9593205" y="2179707"/>
            <a:ext cx="535243" cy="484039"/>
          </a:xfrm>
          <a:custGeom>
            <a:avLst/>
            <a:gdLst/>
            <a:ahLst/>
            <a:cxnLst/>
            <a:rect l="0" t="0" r="0" b="0"/>
            <a:pathLst>
              <a:path>
                <a:moveTo>
                  <a:pt x="401432" y="0"/>
                </a:moveTo>
                <a:lnTo>
                  <a:pt x="401432" y="1832174"/>
                </a:lnTo>
                <a:lnTo>
                  <a:pt x="0" y="1832174"/>
                </a:lnTo>
              </a:path>
            </a:pathLst>
          </a:custGeom>
          <a:noFill/>
          <a:scene3d>
            <a:camera prst="orthographicFront"/>
            <a:lightRig rig="threePt" dir="t">
              <a:rot lat="0" lon="0" rev="7500000"/>
            </a:lightRig>
          </a:scene3d>
          <a:sp3d z="-40000" prstMaterial="matte"/>
        </p:spPr>
        <p:style>
          <a:lnRef idx="1">
            <a:schemeClr val="accent3"/>
          </a:lnRef>
          <a:fillRef idx="0">
            <a:schemeClr val="accent3"/>
          </a:fillRef>
          <a:effectRef idx="0">
            <a:schemeClr val="accent3"/>
          </a:effectRef>
          <a:fontRef idx="minor">
            <a:schemeClr val="tx1">
              <a:hueOff val="0"/>
              <a:satOff val="0"/>
              <a:lumOff val="0"/>
              <a:alphaOff val="0"/>
            </a:schemeClr>
          </a:fontRef>
        </p:style>
      </p:sp>
      <p:grpSp>
        <p:nvGrpSpPr>
          <p:cNvPr id="25" name="Grup 24"/>
          <p:cNvGrpSpPr/>
          <p:nvPr/>
        </p:nvGrpSpPr>
        <p:grpSpPr>
          <a:xfrm>
            <a:off x="973394" y="147484"/>
            <a:ext cx="11105535" cy="6489289"/>
            <a:chOff x="1090359" y="455197"/>
            <a:chExt cx="7571867" cy="5796040"/>
          </a:xfrm>
        </p:grpSpPr>
        <p:grpSp>
          <p:nvGrpSpPr>
            <p:cNvPr id="5" name="Grup 4"/>
            <p:cNvGrpSpPr/>
            <p:nvPr/>
          </p:nvGrpSpPr>
          <p:grpSpPr>
            <a:xfrm>
              <a:off x="1090359" y="455197"/>
              <a:ext cx="7571867" cy="5796040"/>
              <a:chOff x="1002684" y="455197"/>
              <a:chExt cx="7571867" cy="5796040"/>
            </a:xfrm>
          </p:grpSpPr>
          <p:sp>
            <p:nvSpPr>
              <p:cNvPr id="6" name="Serbest Form 5"/>
              <p:cNvSpPr/>
              <p:nvPr/>
            </p:nvSpPr>
            <p:spPr>
              <a:xfrm>
                <a:off x="7162492" y="2835268"/>
                <a:ext cx="480798" cy="2916224"/>
              </a:xfrm>
              <a:custGeom>
                <a:avLst/>
                <a:gdLst/>
                <a:ahLst/>
                <a:cxnLst/>
                <a:rect l="0" t="0" r="0" b="0"/>
                <a:pathLst>
                  <a:path>
                    <a:moveTo>
                      <a:pt x="361578" y="0"/>
                    </a:moveTo>
                    <a:lnTo>
                      <a:pt x="361578" y="2916224"/>
                    </a:lnTo>
                    <a:lnTo>
                      <a:pt x="0" y="2916224"/>
                    </a:lnTo>
                  </a:path>
                </a:pathLst>
              </a:custGeom>
              <a:noFill/>
              <a:scene3d>
                <a:camera prst="orthographicFront"/>
                <a:lightRig rig="threePt" dir="t">
                  <a:rot lat="0" lon="0" rev="7500000"/>
                </a:lightRig>
              </a:scene3d>
              <a:sp3d z="-40000" prstMaterial="matte"/>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7" name="Serbest Form 6"/>
              <p:cNvSpPr/>
              <p:nvPr/>
            </p:nvSpPr>
            <p:spPr>
              <a:xfrm>
                <a:off x="7121100" y="3198695"/>
                <a:ext cx="401432" cy="1832174"/>
              </a:xfrm>
              <a:custGeom>
                <a:avLst/>
                <a:gdLst/>
                <a:ahLst/>
                <a:cxnLst/>
                <a:rect l="0" t="0" r="0" b="0"/>
                <a:pathLst>
                  <a:path>
                    <a:moveTo>
                      <a:pt x="401432" y="0"/>
                    </a:moveTo>
                    <a:lnTo>
                      <a:pt x="401432" y="1832174"/>
                    </a:lnTo>
                    <a:lnTo>
                      <a:pt x="0" y="1832174"/>
                    </a:lnTo>
                  </a:path>
                </a:pathLst>
              </a:custGeom>
              <a:noFill/>
              <a:scene3d>
                <a:camera prst="orthographicFront"/>
                <a:lightRig rig="threePt" dir="t">
                  <a:rot lat="0" lon="0" rev="7500000"/>
                </a:lightRig>
              </a:scene3d>
              <a:sp3d z="-40000" prstMaterial="matte"/>
            </p:spPr>
            <p:style>
              <a:lnRef idx="1">
                <a:schemeClr val="accent3"/>
              </a:lnRef>
              <a:fillRef idx="0">
                <a:schemeClr val="accent3"/>
              </a:fillRef>
              <a:effectRef idx="0">
                <a:schemeClr val="accent3"/>
              </a:effectRef>
              <a:fontRef idx="minor">
                <a:schemeClr val="tx1">
                  <a:hueOff val="0"/>
                  <a:satOff val="0"/>
                  <a:lumOff val="0"/>
                  <a:alphaOff val="0"/>
                </a:schemeClr>
              </a:fontRef>
            </p:style>
          </p:sp>
          <p:sp>
            <p:nvSpPr>
              <p:cNvPr id="8" name="Serbest Form 7"/>
              <p:cNvSpPr/>
              <p:nvPr/>
            </p:nvSpPr>
            <p:spPr>
              <a:xfrm>
                <a:off x="7090484" y="2798621"/>
                <a:ext cx="403175" cy="767592"/>
              </a:xfrm>
              <a:custGeom>
                <a:avLst/>
                <a:gdLst/>
                <a:ahLst/>
                <a:cxnLst/>
                <a:rect l="0" t="0" r="0" b="0"/>
                <a:pathLst>
                  <a:path>
                    <a:moveTo>
                      <a:pt x="403175" y="0"/>
                    </a:moveTo>
                    <a:lnTo>
                      <a:pt x="403175" y="767592"/>
                    </a:lnTo>
                    <a:lnTo>
                      <a:pt x="0" y="767592"/>
                    </a:lnTo>
                  </a:path>
                </a:pathLst>
              </a:custGeom>
              <a:noFill/>
              <a:scene3d>
                <a:camera prst="orthographicFront"/>
                <a:lightRig rig="threePt" dir="t">
                  <a:rot lat="0" lon="0" rev="7500000"/>
                </a:lightRig>
              </a:scene3d>
              <a:sp3d z="-40000" prstMaterial="matte"/>
            </p:spPr>
            <p:style>
              <a:lnRef idx="1">
                <a:schemeClr val="accent3"/>
              </a:lnRef>
              <a:fillRef idx="0">
                <a:schemeClr val="accent3"/>
              </a:fillRef>
              <a:effectRef idx="0">
                <a:schemeClr val="accent3"/>
              </a:effectRef>
              <a:fontRef idx="minor">
                <a:schemeClr val="tx1">
                  <a:hueOff val="0"/>
                  <a:satOff val="0"/>
                  <a:lumOff val="0"/>
                  <a:alphaOff val="0"/>
                </a:schemeClr>
              </a:fontRef>
            </p:style>
          </p:sp>
          <p:sp>
            <p:nvSpPr>
              <p:cNvPr id="9" name="Serbest Form 8"/>
              <p:cNvSpPr/>
              <p:nvPr/>
            </p:nvSpPr>
            <p:spPr>
              <a:xfrm>
                <a:off x="4881180" y="1506259"/>
                <a:ext cx="1918246" cy="410569"/>
              </a:xfrm>
              <a:custGeom>
                <a:avLst/>
                <a:gdLst/>
                <a:ahLst/>
                <a:cxnLst/>
                <a:rect l="0" t="0" r="0" b="0"/>
                <a:pathLst>
                  <a:path>
                    <a:moveTo>
                      <a:pt x="0" y="0"/>
                    </a:moveTo>
                    <a:lnTo>
                      <a:pt x="0" y="236932"/>
                    </a:lnTo>
                    <a:lnTo>
                      <a:pt x="1918246" y="236932"/>
                    </a:lnTo>
                    <a:lnTo>
                      <a:pt x="1918246" y="410569"/>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Serbest Form 9"/>
              <p:cNvSpPr/>
              <p:nvPr/>
            </p:nvSpPr>
            <p:spPr>
              <a:xfrm>
                <a:off x="1531997" y="2881730"/>
                <a:ext cx="385106" cy="2975442"/>
              </a:xfrm>
              <a:custGeom>
                <a:avLst/>
                <a:gdLst/>
                <a:ahLst/>
                <a:cxnLst/>
                <a:rect l="0" t="0" r="0" b="0"/>
                <a:pathLst>
                  <a:path>
                    <a:moveTo>
                      <a:pt x="0" y="0"/>
                    </a:moveTo>
                    <a:lnTo>
                      <a:pt x="0" y="2975442"/>
                    </a:lnTo>
                    <a:lnTo>
                      <a:pt x="385106" y="2975442"/>
                    </a:lnTo>
                  </a:path>
                </a:pathLst>
              </a:custGeom>
              <a:noFill/>
              <a:scene3d>
                <a:camera prst="orthographicFront"/>
                <a:lightRig rig="threePt" dir="t">
                  <a:rot lat="0" lon="0" rev="7500000"/>
                </a:lightRig>
              </a:scene3d>
              <a:sp3d z="-40000" prstMaterial="matte"/>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1" name="Serbest Form 10"/>
              <p:cNvSpPr/>
              <p:nvPr/>
            </p:nvSpPr>
            <p:spPr>
              <a:xfrm>
                <a:off x="1531997" y="2848872"/>
                <a:ext cx="385106" cy="1811172"/>
              </a:xfrm>
              <a:custGeom>
                <a:avLst/>
                <a:gdLst/>
                <a:ahLst/>
                <a:cxnLst/>
                <a:rect l="0" t="0" r="0" b="0"/>
                <a:pathLst>
                  <a:path>
                    <a:moveTo>
                      <a:pt x="0" y="0"/>
                    </a:moveTo>
                    <a:lnTo>
                      <a:pt x="0" y="1811172"/>
                    </a:lnTo>
                    <a:lnTo>
                      <a:pt x="385106" y="1811172"/>
                    </a:lnTo>
                  </a:path>
                </a:pathLst>
              </a:custGeom>
              <a:noFill/>
              <a:scene3d>
                <a:camera prst="orthographicFront"/>
                <a:lightRig rig="threePt" dir="t">
                  <a:rot lat="0" lon="0" rev="7500000"/>
                </a:lightRig>
              </a:scene3d>
              <a:sp3d z="-40000" prstMaterial="matte"/>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Serbest Form 11"/>
              <p:cNvSpPr/>
              <p:nvPr/>
            </p:nvSpPr>
            <p:spPr>
              <a:xfrm>
                <a:off x="1531997" y="2850831"/>
                <a:ext cx="378640" cy="746528"/>
              </a:xfrm>
              <a:custGeom>
                <a:avLst/>
                <a:gdLst/>
                <a:ahLst/>
                <a:cxnLst/>
                <a:rect l="0" t="0" r="0" b="0"/>
                <a:pathLst>
                  <a:path>
                    <a:moveTo>
                      <a:pt x="0" y="0"/>
                    </a:moveTo>
                    <a:lnTo>
                      <a:pt x="0" y="746528"/>
                    </a:lnTo>
                    <a:lnTo>
                      <a:pt x="378640" y="746528"/>
                    </a:lnTo>
                  </a:path>
                </a:pathLst>
              </a:custGeom>
              <a:noFill/>
              <a:scene3d>
                <a:camera prst="orthographicFront"/>
                <a:lightRig rig="threePt" dir="t">
                  <a:rot lat="0" lon="0" rev="7500000"/>
                </a:lightRig>
              </a:scene3d>
              <a:sp3d z="-40000" prstMaterial="matte"/>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Serbest Form 12"/>
              <p:cNvSpPr/>
              <p:nvPr/>
            </p:nvSpPr>
            <p:spPr>
              <a:xfrm>
                <a:off x="3340644" y="1506259"/>
                <a:ext cx="1540535" cy="379670"/>
              </a:xfrm>
              <a:custGeom>
                <a:avLst/>
                <a:gdLst/>
                <a:ahLst/>
                <a:cxnLst/>
                <a:rect l="0" t="0" r="0" b="0"/>
                <a:pathLst>
                  <a:path>
                    <a:moveTo>
                      <a:pt x="1540535" y="0"/>
                    </a:moveTo>
                    <a:lnTo>
                      <a:pt x="1540535" y="206033"/>
                    </a:lnTo>
                    <a:lnTo>
                      <a:pt x="0" y="206033"/>
                    </a:lnTo>
                    <a:lnTo>
                      <a:pt x="0" y="379670"/>
                    </a:lnTo>
                  </a:path>
                </a:pathLst>
              </a:custGeom>
              <a:noFill/>
              <a:scene3d>
                <a:camera prst="orthographicFront"/>
                <a:lightRig rig="threePt" dir="t">
                  <a:rot lat="0" lon="0" rev="7500000"/>
                </a:lightRig>
              </a:scene3d>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4" name="Serbest Form 13"/>
              <p:cNvSpPr/>
              <p:nvPr/>
            </p:nvSpPr>
            <p:spPr>
              <a:xfrm>
                <a:off x="1387981" y="455197"/>
                <a:ext cx="6986399" cy="1101595"/>
              </a:xfrm>
              <a:custGeom>
                <a:avLst/>
                <a:gdLst>
                  <a:gd name="connsiteX0" fmla="*/ 0 w 6986399"/>
                  <a:gd name="connsiteY0" fmla="*/ 0 h 1101595"/>
                  <a:gd name="connsiteX1" fmla="*/ 6986399 w 6986399"/>
                  <a:gd name="connsiteY1" fmla="*/ 0 h 1101595"/>
                  <a:gd name="connsiteX2" fmla="*/ 6986399 w 6986399"/>
                  <a:gd name="connsiteY2" fmla="*/ 1101595 h 1101595"/>
                  <a:gd name="connsiteX3" fmla="*/ 0 w 6986399"/>
                  <a:gd name="connsiteY3" fmla="*/ 1101595 h 1101595"/>
                  <a:gd name="connsiteX4" fmla="*/ 0 w 6986399"/>
                  <a:gd name="connsiteY4" fmla="*/ 0 h 1101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399" h="1101595">
                    <a:moveTo>
                      <a:pt x="0" y="0"/>
                    </a:moveTo>
                    <a:lnTo>
                      <a:pt x="6986399" y="0"/>
                    </a:lnTo>
                    <a:lnTo>
                      <a:pt x="6986399" y="1101595"/>
                    </a:lnTo>
                    <a:lnTo>
                      <a:pt x="0" y="110159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tr-TR" sz="2800" b="1" dirty="0" smtClean="0">
                    <a:solidFill>
                      <a:srgbClr val="1F497D">
                        <a:lumMod val="75000"/>
                      </a:srgbClr>
                    </a:solidFill>
                  </a:rPr>
                  <a:t>İstatistiksel Ölçüler </a:t>
                </a:r>
                <a:endParaRPr lang="tr-TR" sz="2800" b="1" dirty="0">
                  <a:solidFill>
                    <a:srgbClr val="002060"/>
                  </a:solidFill>
                </a:endParaRPr>
              </a:p>
            </p:txBody>
          </p:sp>
          <p:sp>
            <p:nvSpPr>
              <p:cNvPr id="15" name="Serbest Form 14"/>
              <p:cNvSpPr/>
              <p:nvPr/>
            </p:nvSpPr>
            <p:spPr>
              <a:xfrm>
                <a:off x="1002684" y="1916829"/>
                <a:ext cx="2811682" cy="964901"/>
              </a:xfrm>
              <a:custGeom>
                <a:avLst/>
                <a:gdLst>
                  <a:gd name="connsiteX0" fmla="*/ 0 w 2811682"/>
                  <a:gd name="connsiteY0" fmla="*/ 0 h 964901"/>
                  <a:gd name="connsiteX1" fmla="*/ 2811682 w 2811682"/>
                  <a:gd name="connsiteY1" fmla="*/ 0 h 964901"/>
                  <a:gd name="connsiteX2" fmla="*/ 2811682 w 2811682"/>
                  <a:gd name="connsiteY2" fmla="*/ 964901 h 964901"/>
                  <a:gd name="connsiteX3" fmla="*/ 0 w 2811682"/>
                  <a:gd name="connsiteY3" fmla="*/ 964901 h 964901"/>
                  <a:gd name="connsiteX4" fmla="*/ 0 w 2811682"/>
                  <a:gd name="connsiteY4" fmla="*/ 0 h 964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682" h="964901">
                    <a:moveTo>
                      <a:pt x="0" y="0"/>
                    </a:moveTo>
                    <a:lnTo>
                      <a:pt x="2811682" y="0"/>
                    </a:lnTo>
                    <a:lnTo>
                      <a:pt x="2811682" y="964901"/>
                    </a:lnTo>
                    <a:lnTo>
                      <a:pt x="0" y="964901"/>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tr-TR" sz="2000" b="1" dirty="0" smtClean="0">
                    <a:solidFill>
                      <a:schemeClr val="bg1"/>
                    </a:solidFill>
                  </a:rPr>
                  <a:t>Merkezi Eğilim Ölçüleri</a:t>
                </a:r>
                <a:endParaRPr lang="tr-TR" sz="2000" b="1" dirty="0">
                  <a:solidFill>
                    <a:schemeClr val="bg1"/>
                  </a:solidFill>
                </a:endParaRPr>
              </a:p>
            </p:txBody>
          </p:sp>
          <p:sp>
            <p:nvSpPr>
              <p:cNvPr id="16" name="Serbest Form 15"/>
              <p:cNvSpPr/>
              <p:nvPr/>
            </p:nvSpPr>
            <p:spPr>
              <a:xfrm>
                <a:off x="1917103" y="3256616"/>
                <a:ext cx="1859488" cy="861447"/>
              </a:xfrm>
              <a:custGeom>
                <a:avLst/>
                <a:gdLst>
                  <a:gd name="connsiteX0" fmla="*/ 0 w 1859488"/>
                  <a:gd name="connsiteY0" fmla="*/ 0 h 861447"/>
                  <a:gd name="connsiteX1" fmla="*/ 1859488 w 1859488"/>
                  <a:gd name="connsiteY1" fmla="*/ 0 h 861447"/>
                  <a:gd name="connsiteX2" fmla="*/ 1859488 w 1859488"/>
                  <a:gd name="connsiteY2" fmla="*/ 861447 h 861447"/>
                  <a:gd name="connsiteX3" fmla="*/ 0 w 1859488"/>
                  <a:gd name="connsiteY3" fmla="*/ 861447 h 861447"/>
                  <a:gd name="connsiteX4" fmla="*/ 0 w 1859488"/>
                  <a:gd name="connsiteY4" fmla="*/ 0 h 86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488" h="861447">
                    <a:moveTo>
                      <a:pt x="0" y="0"/>
                    </a:moveTo>
                    <a:lnTo>
                      <a:pt x="1859488" y="0"/>
                    </a:lnTo>
                    <a:lnTo>
                      <a:pt x="1859488" y="861447"/>
                    </a:lnTo>
                    <a:lnTo>
                      <a:pt x="0" y="86144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fontAlgn="base">
                  <a:lnSpc>
                    <a:spcPct val="90000"/>
                  </a:lnSpc>
                  <a:spcBef>
                    <a:spcPct val="0"/>
                  </a:spcBef>
                  <a:spcAft>
                    <a:spcPct val="35000"/>
                  </a:spcAft>
                </a:pPr>
                <a:r>
                  <a:rPr lang="tr-TR" b="1" dirty="0" smtClean="0">
                    <a:solidFill>
                      <a:srgbClr val="002060"/>
                    </a:solidFill>
                  </a:rPr>
                  <a:t>Aritmetik </a:t>
                </a:r>
              </a:p>
              <a:p>
                <a:pPr algn="ctr" defTabSz="800100" fontAlgn="base">
                  <a:lnSpc>
                    <a:spcPct val="90000"/>
                  </a:lnSpc>
                  <a:spcBef>
                    <a:spcPct val="0"/>
                  </a:spcBef>
                  <a:spcAft>
                    <a:spcPct val="35000"/>
                  </a:spcAft>
                </a:pPr>
                <a:r>
                  <a:rPr lang="tr-TR" b="1" dirty="0" smtClean="0">
                    <a:solidFill>
                      <a:srgbClr val="002060"/>
                    </a:solidFill>
                  </a:rPr>
                  <a:t>Ortalama</a:t>
                </a:r>
                <a:endParaRPr lang="tr-TR" b="1" dirty="0">
                  <a:solidFill>
                    <a:srgbClr val="002060"/>
                  </a:solidFill>
                </a:endParaRPr>
              </a:p>
            </p:txBody>
          </p:sp>
          <p:sp>
            <p:nvSpPr>
              <p:cNvPr id="17" name="Serbest Form 16"/>
              <p:cNvSpPr/>
              <p:nvPr/>
            </p:nvSpPr>
            <p:spPr>
              <a:xfrm>
                <a:off x="1929996" y="4351712"/>
                <a:ext cx="1780343" cy="816995"/>
              </a:xfrm>
              <a:custGeom>
                <a:avLst/>
                <a:gdLst>
                  <a:gd name="connsiteX0" fmla="*/ 0 w 1780343"/>
                  <a:gd name="connsiteY0" fmla="*/ 0 h 816995"/>
                  <a:gd name="connsiteX1" fmla="*/ 1780343 w 1780343"/>
                  <a:gd name="connsiteY1" fmla="*/ 0 h 816995"/>
                  <a:gd name="connsiteX2" fmla="*/ 1780343 w 1780343"/>
                  <a:gd name="connsiteY2" fmla="*/ 816995 h 816995"/>
                  <a:gd name="connsiteX3" fmla="*/ 0 w 1780343"/>
                  <a:gd name="connsiteY3" fmla="*/ 816995 h 816995"/>
                  <a:gd name="connsiteX4" fmla="*/ 0 w 1780343"/>
                  <a:gd name="connsiteY4" fmla="*/ 0 h 816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343" h="816995">
                    <a:moveTo>
                      <a:pt x="0" y="0"/>
                    </a:moveTo>
                    <a:lnTo>
                      <a:pt x="1780343" y="0"/>
                    </a:lnTo>
                    <a:lnTo>
                      <a:pt x="1780343" y="816995"/>
                    </a:lnTo>
                    <a:lnTo>
                      <a:pt x="0" y="81699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fontAlgn="base">
                  <a:lnSpc>
                    <a:spcPct val="90000"/>
                  </a:lnSpc>
                  <a:spcBef>
                    <a:spcPct val="0"/>
                  </a:spcBef>
                  <a:spcAft>
                    <a:spcPct val="35000"/>
                  </a:spcAft>
                </a:pPr>
                <a:r>
                  <a:rPr lang="tr-TR" b="1" dirty="0" smtClean="0">
                    <a:solidFill>
                      <a:srgbClr val="002060"/>
                    </a:solidFill>
                  </a:rPr>
                  <a:t>Medyan </a:t>
                </a:r>
              </a:p>
              <a:p>
                <a:pPr algn="ctr" defTabSz="800100" fontAlgn="base">
                  <a:lnSpc>
                    <a:spcPct val="90000"/>
                  </a:lnSpc>
                  <a:spcBef>
                    <a:spcPct val="0"/>
                  </a:spcBef>
                  <a:spcAft>
                    <a:spcPct val="35000"/>
                  </a:spcAft>
                </a:pPr>
                <a:r>
                  <a:rPr lang="tr-TR" b="1" dirty="0" smtClean="0">
                    <a:solidFill>
                      <a:srgbClr val="002060"/>
                    </a:solidFill>
                  </a:rPr>
                  <a:t>(Ortanca)</a:t>
                </a:r>
                <a:endParaRPr lang="tr-TR" b="1" dirty="0">
                  <a:solidFill>
                    <a:srgbClr val="002060"/>
                  </a:solidFill>
                </a:endParaRPr>
              </a:p>
            </p:txBody>
          </p:sp>
          <p:sp>
            <p:nvSpPr>
              <p:cNvPr id="18" name="Serbest Form 17"/>
              <p:cNvSpPr/>
              <p:nvPr/>
            </p:nvSpPr>
            <p:spPr>
              <a:xfrm>
                <a:off x="1887466" y="5434242"/>
                <a:ext cx="1780343" cy="816995"/>
              </a:xfrm>
              <a:custGeom>
                <a:avLst/>
                <a:gdLst>
                  <a:gd name="connsiteX0" fmla="*/ 0 w 1780343"/>
                  <a:gd name="connsiteY0" fmla="*/ 0 h 816995"/>
                  <a:gd name="connsiteX1" fmla="*/ 1780343 w 1780343"/>
                  <a:gd name="connsiteY1" fmla="*/ 0 h 816995"/>
                  <a:gd name="connsiteX2" fmla="*/ 1780343 w 1780343"/>
                  <a:gd name="connsiteY2" fmla="*/ 816995 h 816995"/>
                  <a:gd name="connsiteX3" fmla="*/ 0 w 1780343"/>
                  <a:gd name="connsiteY3" fmla="*/ 816995 h 816995"/>
                  <a:gd name="connsiteX4" fmla="*/ 0 w 1780343"/>
                  <a:gd name="connsiteY4" fmla="*/ 0 h 816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343" h="816995">
                    <a:moveTo>
                      <a:pt x="0" y="0"/>
                    </a:moveTo>
                    <a:lnTo>
                      <a:pt x="1780343" y="0"/>
                    </a:lnTo>
                    <a:lnTo>
                      <a:pt x="1780343" y="816995"/>
                    </a:lnTo>
                    <a:lnTo>
                      <a:pt x="0" y="81699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fontAlgn="base">
                  <a:lnSpc>
                    <a:spcPct val="90000"/>
                  </a:lnSpc>
                  <a:spcBef>
                    <a:spcPct val="0"/>
                  </a:spcBef>
                  <a:spcAft>
                    <a:spcPct val="35000"/>
                  </a:spcAft>
                </a:pPr>
                <a:r>
                  <a:rPr lang="tr-TR" b="1" dirty="0" smtClean="0">
                    <a:solidFill>
                      <a:srgbClr val="002060"/>
                    </a:solidFill>
                  </a:rPr>
                  <a:t>Mod </a:t>
                </a:r>
              </a:p>
              <a:p>
                <a:pPr algn="ctr" defTabSz="800100" fontAlgn="base">
                  <a:lnSpc>
                    <a:spcPct val="90000"/>
                  </a:lnSpc>
                  <a:spcBef>
                    <a:spcPct val="0"/>
                  </a:spcBef>
                  <a:spcAft>
                    <a:spcPct val="35000"/>
                  </a:spcAft>
                </a:pPr>
                <a:r>
                  <a:rPr lang="tr-TR" b="1" dirty="0" smtClean="0">
                    <a:solidFill>
                      <a:srgbClr val="002060"/>
                    </a:solidFill>
                  </a:rPr>
                  <a:t>(Tepe değer)</a:t>
                </a:r>
                <a:endParaRPr lang="tr-TR" b="1" dirty="0">
                  <a:solidFill>
                    <a:srgbClr val="002060"/>
                  </a:solidFill>
                </a:endParaRPr>
              </a:p>
            </p:txBody>
          </p:sp>
          <p:sp>
            <p:nvSpPr>
              <p:cNvPr id="19" name="Serbest Form 18"/>
              <p:cNvSpPr/>
              <p:nvPr/>
            </p:nvSpPr>
            <p:spPr>
              <a:xfrm>
                <a:off x="5847886" y="1943155"/>
                <a:ext cx="2726665" cy="938575"/>
              </a:xfrm>
              <a:custGeom>
                <a:avLst/>
                <a:gdLst>
                  <a:gd name="connsiteX0" fmla="*/ 0 w 2726665"/>
                  <a:gd name="connsiteY0" fmla="*/ 0 h 938575"/>
                  <a:gd name="connsiteX1" fmla="*/ 2726665 w 2726665"/>
                  <a:gd name="connsiteY1" fmla="*/ 0 h 938575"/>
                  <a:gd name="connsiteX2" fmla="*/ 2726665 w 2726665"/>
                  <a:gd name="connsiteY2" fmla="*/ 938575 h 938575"/>
                  <a:gd name="connsiteX3" fmla="*/ 0 w 2726665"/>
                  <a:gd name="connsiteY3" fmla="*/ 938575 h 938575"/>
                  <a:gd name="connsiteX4" fmla="*/ 0 w 2726665"/>
                  <a:gd name="connsiteY4" fmla="*/ 0 h 93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665" h="938575">
                    <a:moveTo>
                      <a:pt x="0" y="0"/>
                    </a:moveTo>
                    <a:lnTo>
                      <a:pt x="2726665" y="0"/>
                    </a:lnTo>
                    <a:lnTo>
                      <a:pt x="2726665" y="938575"/>
                    </a:lnTo>
                    <a:lnTo>
                      <a:pt x="0" y="938575"/>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tr-TR" sz="2000" b="1" dirty="0" smtClean="0">
                    <a:solidFill>
                      <a:schemeClr val="bg1"/>
                    </a:solidFill>
                  </a:rPr>
                  <a:t>Değişim (Dağılım)  Ölçüleri</a:t>
                </a:r>
                <a:endParaRPr lang="tr-TR" sz="2000" b="1" dirty="0">
                  <a:solidFill>
                    <a:schemeClr val="bg1"/>
                  </a:solidFill>
                </a:endParaRPr>
              </a:p>
            </p:txBody>
          </p:sp>
          <p:sp>
            <p:nvSpPr>
              <p:cNvPr id="20" name="Serbest Form 19"/>
              <p:cNvSpPr/>
              <p:nvPr/>
            </p:nvSpPr>
            <p:spPr>
              <a:xfrm>
                <a:off x="5305790" y="3123715"/>
                <a:ext cx="1789175" cy="630743"/>
              </a:xfrm>
              <a:custGeom>
                <a:avLst/>
                <a:gdLst>
                  <a:gd name="connsiteX0" fmla="*/ 0 w 1435747"/>
                  <a:gd name="connsiteY0" fmla="*/ 0 h 904368"/>
                  <a:gd name="connsiteX1" fmla="*/ 1435747 w 1435747"/>
                  <a:gd name="connsiteY1" fmla="*/ 0 h 904368"/>
                  <a:gd name="connsiteX2" fmla="*/ 1435747 w 1435747"/>
                  <a:gd name="connsiteY2" fmla="*/ 904368 h 904368"/>
                  <a:gd name="connsiteX3" fmla="*/ 0 w 1435747"/>
                  <a:gd name="connsiteY3" fmla="*/ 904368 h 904368"/>
                  <a:gd name="connsiteX4" fmla="*/ 0 w 1435747"/>
                  <a:gd name="connsiteY4" fmla="*/ 0 h 90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747" h="904368">
                    <a:moveTo>
                      <a:pt x="0" y="0"/>
                    </a:moveTo>
                    <a:lnTo>
                      <a:pt x="1435747" y="0"/>
                    </a:lnTo>
                    <a:lnTo>
                      <a:pt x="1435747" y="904368"/>
                    </a:lnTo>
                    <a:lnTo>
                      <a:pt x="0" y="904368"/>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fontAlgn="base">
                  <a:lnSpc>
                    <a:spcPct val="90000"/>
                  </a:lnSpc>
                  <a:spcBef>
                    <a:spcPct val="0"/>
                  </a:spcBef>
                  <a:spcAft>
                    <a:spcPct val="35000"/>
                  </a:spcAft>
                </a:pPr>
                <a:r>
                  <a:rPr lang="tr-TR" b="1" dirty="0" smtClean="0">
                    <a:solidFill>
                      <a:srgbClr val="002060"/>
                    </a:solidFill>
                  </a:rPr>
                  <a:t>Standart Sapma</a:t>
                </a:r>
              </a:p>
            </p:txBody>
          </p:sp>
          <p:sp>
            <p:nvSpPr>
              <p:cNvPr id="21" name="Serbest Form 20"/>
              <p:cNvSpPr/>
              <p:nvPr/>
            </p:nvSpPr>
            <p:spPr>
              <a:xfrm>
                <a:off x="5645678" y="4789750"/>
                <a:ext cx="1516814" cy="546690"/>
              </a:xfrm>
              <a:custGeom>
                <a:avLst/>
                <a:gdLst>
                  <a:gd name="connsiteX0" fmla="*/ 0 w 1505814"/>
                  <a:gd name="connsiteY0" fmla="*/ 0 h 940840"/>
                  <a:gd name="connsiteX1" fmla="*/ 1505814 w 1505814"/>
                  <a:gd name="connsiteY1" fmla="*/ 0 h 940840"/>
                  <a:gd name="connsiteX2" fmla="*/ 1505814 w 1505814"/>
                  <a:gd name="connsiteY2" fmla="*/ 940840 h 940840"/>
                  <a:gd name="connsiteX3" fmla="*/ 0 w 1505814"/>
                  <a:gd name="connsiteY3" fmla="*/ 940840 h 940840"/>
                  <a:gd name="connsiteX4" fmla="*/ 0 w 1505814"/>
                  <a:gd name="connsiteY4" fmla="*/ 0 h 94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814" h="940840">
                    <a:moveTo>
                      <a:pt x="0" y="0"/>
                    </a:moveTo>
                    <a:lnTo>
                      <a:pt x="1505814" y="0"/>
                    </a:lnTo>
                    <a:lnTo>
                      <a:pt x="1505814" y="940840"/>
                    </a:lnTo>
                    <a:lnTo>
                      <a:pt x="0" y="94084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1022350">
                  <a:lnSpc>
                    <a:spcPct val="90000"/>
                  </a:lnSpc>
                  <a:spcBef>
                    <a:spcPct val="0"/>
                  </a:spcBef>
                  <a:spcAft>
                    <a:spcPct val="35000"/>
                  </a:spcAft>
                  <a:defRPr/>
                </a:pPr>
                <a:r>
                  <a:rPr lang="tr-TR" b="1" dirty="0" smtClean="0">
                    <a:solidFill>
                      <a:srgbClr val="002060"/>
                    </a:solidFill>
                  </a:rPr>
                  <a:t>Varyans</a:t>
                </a:r>
              </a:p>
            </p:txBody>
          </p:sp>
        </p:grpSp>
        <p:sp>
          <p:nvSpPr>
            <p:cNvPr id="23" name="Serbest Form 22"/>
            <p:cNvSpPr/>
            <p:nvPr/>
          </p:nvSpPr>
          <p:spPr>
            <a:xfrm>
              <a:off x="5722097" y="5545107"/>
              <a:ext cx="1505814" cy="649525"/>
            </a:xfrm>
            <a:custGeom>
              <a:avLst/>
              <a:gdLst>
                <a:gd name="connsiteX0" fmla="*/ 0 w 1505814"/>
                <a:gd name="connsiteY0" fmla="*/ 0 h 940840"/>
                <a:gd name="connsiteX1" fmla="*/ 1505814 w 1505814"/>
                <a:gd name="connsiteY1" fmla="*/ 0 h 940840"/>
                <a:gd name="connsiteX2" fmla="*/ 1505814 w 1505814"/>
                <a:gd name="connsiteY2" fmla="*/ 940840 h 940840"/>
                <a:gd name="connsiteX3" fmla="*/ 0 w 1505814"/>
                <a:gd name="connsiteY3" fmla="*/ 940840 h 940840"/>
                <a:gd name="connsiteX4" fmla="*/ 0 w 1505814"/>
                <a:gd name="connsiteY4" fmla="*/ 0 h 94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814" h="940840">
                  <a:moveTo>
                    <a:pt x="0" y="0"/>
                  </a:moveTo>
                  <a:lnTo>
                    <a:pt x="1505814" y="0"/>
                  </a:lnTo>
                  <a:lnTo>
                    <a:pt x="1505814" y="940840"/>
                  </a:lnTo>
                  <a:lnTo>
                    <a:pt x="0" y="940840"/>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1022350">
                <a:lnSpc>
                  <a:spcPct val="90000"/>
                </a:lnSpc>
                <a:spcBef>
                  <a:spcPct val="0"/>
                </a:spcBef>
                <a:spcAft>
                  <a:spcPct val="35000"/>
                </a:spcAft>
                <a:defRPr/>
              </a:pPr>
              <a:r>
                <a:rPr lang="tr-TR" b="1" dirty="0" smtClean="0">
                  <a:solidFill>
                    <a:srgbClr val="002060"/>
                  </a:solidFill>
                </a:rPr>
                <a:t>Ranj</a:t>
              </a:r>
            </a:p>
            <a:p>
              <a:pPr algn="ctr" defTabSz="1022350">
                <a:lnSpc>
                  <a:spcPct val="90000"/>
                </a:lnSpc>
                <a:spcBef>
                  <a:spcPct val="0"/>
                </a:spcBef>
                <a:spcAft>
                  <a:spcPct val="35000"/>
                </a:spcAft>
                <a:defRPr/>
              </a:pPr>
              <a:r>
                <a:rPr lang="tr-TR" b="1" dirty="0" smtClean="0">
                  <a:solidFill>
                    <a:srgbClr val="002060"/>
                  </a:solidFill>
                </a:rPr>
                <a:t>(Dizi genişliği)</a:t>
              </a:r>
            </a:p>
          </p:txBody>
        </p:sp>
        <p:sp>
          <p:nvSpPr>
            <p:cNvPr id="24" name="Serbest Form 23"/>
            <p:cNvSpPr/>
            <p:nvPr/>
          </p:nvSpPr>
          <p:spPr>
            <a:xfrm>
              <a:off x="7248629" y="3950749"/>
              <a:ext cx="361578" cy="2232248"/>
            </a:xfrm>
            <a:custGeom>
              <a:avLst/>
              <a:gdLst/>
              <a:ahLst/>
              <a:cxnLst/>
              <a:rect l="0" t="0" r="0" b="0"/>
              <a:pathLst>
                <a:path>
                  <a:moveTo>
                    <a:pt x="361578" y="0"/>
                  </a:moveTo>
                  <a:lnTo>
                    <a:pt x="361578" y="2916224"/>
                  </a:lnTo>
                  <a:lnTo>
                    <a:pt x="0" y="2916224"/>
                  </a:lnTo>
                </a:path>
              </a:pathLst>
            </a:custGeom>
            <a:noFill/>
            <a:scene3d>
              <a:camera prst="orthographicFront"/>
              <a:lightRig rig="threePt" dir="t">
                <a:rot lat="0" lon="0" rev="7500000"/>
              </a:lightRig>
            </a:scene3d>
            <a:sp3d z="-40000" prstMaterial="matte"/>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grpSp>
      <p:sp>
        <p:nvSpPr>
          <p:cNvPr id="26" name="Serbest Form 25"/>
          <p:cNvSpPr/>
          <p:nvPr/>
        </p:nvSpPr>
        <p:spPr>
          <a:xfrm>
            <a:off x="7264270" y="4023368"/>
            <a:ext cx="2385567" cy="630743"/>
          </a:xfrm>
          <a:custGeom>
            <a:avLst/>
            <a:gdLst>
              <a:gd name="connsiteX0" fmla="*/ 0 w 1435747"/>
              <a:gd name="connsiteY0" fmla="*/ 0 h 904368"/>
              <a:gd name="connsiteX1" fmla="*/ 1435747 w 1435747"/>
              <a:gd name="connsiteY1" fmla="*/ 0 h 904368"/>
              <a:gd name="connsiteX2" fmla="*/ 1435747 w 1435747"/>
              <a:gd name="connsiteY2" fmla="*/ 904368 h 904368"/>
              <a:gd name="connsiteX3" fmla="*/ 0 w 1435747"/>
              <a:gd name="connsiteY3" fmla="*/ 904368 h 904368"/>
              <a:gd name="connsiteX4" fmla="*/ 0 w 1435747"/>
              <a:gd name="connsiteY4" fmla="*/ 0 h 90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747" h="904368">
                <a:moveTo>
                  <a:pt x="0" y="0"/>
                </a:moveTo>
                <a:lnTo>
                  <a:pt x="1435747" y="0"/>
                </a:lnTo>
                <a:lnTo>
                  <a:pt x="1435747" y="904368"/>
                </a:lnTo>
                <a:lnTo>
                  <a:pt x="0" y="904368"/>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fontAlgn="base">
              <a:lnSpc>
                <a:spcPct val="90000"/>
              </a:lnSpc>
              <a:spcBef>
                <a:spcPct val="0"/>
              </a:spcBef>
              <a:spcAft>
                <a:spcPct val="35000"/>
              </a:spcAft>
            </a:pPr>
            <a:r>
              <a:rPr lang="tr-TR" b="1" dirty="0" smtClean="0">
                <a:solidFill>
                  <a:srgbClr val="002060"/>
                </a:solidFill>
              </a:rPr>
              <a:t>Çeyrek Sapma</a:t>
            </a:r>
          </a:p>
        </p:txBody>
      </p:sp>
    </p:spTree>
    <p:extLst>
      <p:ext uri="{BB962C8B-B14F-4D97-AF65-F5344CB8AC3E}">
        <p14:creationId xmlns:p14="http://schemas.microsoft.com/office/powerpoint/2010/main" val="709932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ln w="0"/>
                <a:effectLst>
                  <a:outerShdw blurRad="38100" dist="19050" dir="2700000" algn="tl" rotWithShape="0">
                    <a:schemeClr val="dk1">
                      <a:alpha val="40000"/>
                    </a:schemeClr>
                  </a:outerShdw>
                </a:effectLst>
                <a:latin typeface="Arial" pitchFamily="34" charset="0"/>
                <a:cs typeface="Arial" pitchFamily="34" charset="0"/>
              </a:rPr>
              <a:t>PUANLAR ÜZERİNDE İSTATİSTİKSEL İŞLEMLER</a:t>
            </a:r>
            <a:endParaRPr lang="tr-TR" sz="2400" dirty="0">
              <a:ln w="0"/>
              <a:effectLst>
                <a:outerShdw blurRad="38100" dist="19050" dir="2700000" algn="tl" rotWithShape="0">
                  <a:schemeClr val="dk1">
                    <a:alpha val="40000"/>
                  </a:schemeClr>
                </a:outerShdw>
              </a:effectLst>
            </a:endParaRPr>
          </a:p>
        </p:txBody>
      </p:sp>
      <p:sp>
        <p:nvSpPr>
          <p:cNvPr id="3" name="İçerik Yer Tutucusu 2"/>
          <p:cNvSpPr>
            <a:spLocks noGrp="1"/>
          </p:cNvSpPr>
          <p:nvPr>
            <p:ph idx="1"/>
          </p:nvPr>
        </p:nvSpPr>
        <p:spPr>
          <a:xfrm>
            <a:off x="824132" y="1502068"/>
            <a:ext cx="10515600" cy="4351338"/>
          </a:xfrm>
        </p:spPr>
        <p:txBody>
          <a:bodyPr/>
          <a:lstStyle/>
          <a:p>
            <a:r>
              <a:rPr lang="tr-TR" dirty="0" smtClean="0"/>
              <a:t>Puanların sıraya konulması ve  gruplandırılması</a:t>
            </a:r>
          </a:p>
          <a:p>
            <a:r>
              <a:rPr lang="tr-TR" dirty="0" smtClean="0"/>
              <a:t>Puanların grafiklerle ifade edilmesi</a:t>
            </a:r>
          </a:p>
          <a:p>
            <a:r>
              <a:rPr lang="tr-TR" dirty="0" smtClean="0"/>
              <a:t>Merkezi yığılma (vasat) ölçüleri: Mod, Medyan, Aritmetik ortalama</a:t>
            </a:r>
          </a:p>
          <a:p>
            <a:r>
              <a:rPr lang="tr-TR" dirty="0" smtClean="0"/>
              <a:t>Yayılma (değişim) ölçüleri: Ranj, Çeyrek sapma, Standart sapma</a:t>
            </a:r>
          </a:p>
          <a:p>
            <a:r>
              <a:rPr lang="tr-TR" dirty="0" smtClean="0"/>
              <a:t>Normal dağılım eğrisi</a:t>
            </a:r>
          </a:p>
          <a:p>
            <a:r>
              <a:rPr lang="tr-TR" dirty="0" smtClean="0"/>
              <a:t>Ham puanların z ve T Standart Puanlara dönüştürülmesi</a:t>
            </a:r>
          </a:p>
          <a:p>
            <a:r>
              <a:rPr lang="tr-TR" dirty="0" smtClean="0"/>
              <a:t>Korelasyon</a:t>
            </a:r>
            <a:endParaRPr lang="tr-TR" dirty="0"/>
          </a:p>
        </p:txBody>
      </p:sp>
    </p:spTree>
    <p:extLst>
      <p:ext uri="{BB962C8B-B14F-4D97-AF65-F5344CB8AC3E}">
        <p14:creationId xmlns:p14="http://schemas.microsoft.com/office/powerpoint/2010/main" val="2400548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688D4C-5D6D-436F-A13C-CC67640FEBE6}"/>
              </a:ext>
            </a:extLst>
          </p:cNvPr>
          <p:cNvSpPr>
            <a:spLocks noGrp="1"/>
          </p:cNvSpPr>
          <p:nvPr>
            <p:ph type="title"/>
          </p:nvPr>
        </p:nvSpPr>
        <p:spPr>
          <a:xfrm>
            <a:off x="838256" y="365129"/>
            <a:ext cx="10900719" cy="1325563"/>
          </a:xfrm>
        </p:spPr>
        <p:txBody>
          <a:bodyPr/>
          <a:lstStyle/>
          <a:p>
            <a:r>
              <a:rPr lang="tr-TR" dirty="0" smtClean="0">
                <a:solidFill>
                  <a:srgbClr val="FF0000"/>
                </a:solidFill>
                <a:latin typeface="AR CENA" panose="02000000000000000000" pitchFamily="2" charset="0"/>
                <a:cs typeface="Calibri Light"/>
              </a:rPr>
              <a:t> </a:t>
            </a:r>
            <a:r>
              <a:rPr lang="tr-TR" sz="4000" b="1" dirty="0">
                <a:solidFill>
                  <a:srgbClr val="FF0000"/>
                </a:solidFill>
                <a:latin typeface="AR CENA" panose="02000000000000000000" pitchFamily="2" charset="0"/>
                <a:cs typeface="Calibri Light"/>
              </a:rPr>
              <a:t>Merkezi Yığılma Ölçüleri (Vasat </a:t>
            </a:r>
            <a:r>
              <a:rPr lang="tr-TR" sz="4000" b="1" dirty="0" smtClean="0">
                <a:solidFill>
                  <a:srgbClr val="FF0000"/>
                </a:solidFill>
                <a:latin typeface="AR CENA" panose="02000000000000000000" pitchFamily="2" charset="0"/>
                <a:cs typeface="Calibri Light"/>
              </a:rPr>
              <a:t>Ölçüleri)</a:t>
            </a:r>
            <a:endParaRPr lang="tr-TR" sz="4000" b="1" dirty="0">
              <a:solidFill>
                <a:srgbClr val="FF0000"/>
              </a:solidFill>
              <a:latin typeface="AR CENA" panose="02000000000000000000" pitchFamily="2" charset="0"/>
            </a:endParaRPr>
          </a:p>
        </p:txBody>
      </p:sp>
      <p:sp>
        <p:nvSpPr>
          <p:cNvPr id="3" name="İçerik Yer Tutucusu 2">
            <a:extLst>
              <a:ext uri="{FF2B5EF4-FFF2-40B4-BE49-F238E27FC236}">
                <a16:creationId xmlns:a16="http://schemas.microsoft.com/office/drawing/2014/main" id="{826626B2-0EFD-4931-862E-0511E4FCD59B}"/>
              </a:ext>
            </a:extLst>
          </p:cNvPr>
          <p:cNvSpPr>
            <a:spLocks noGrp="1"/>
          </p:cNvSpPr>
          <p:nvPr>
            <p:ph idx="1"/>
          </p:nvPr>
        </p:nvSpPr>
        <p:spPr>
          <a:xfrm>
            <a:off x="531341" y="1408670"/>
            <a:ext cx="10822459" cy="4768293"/>
          </a:xfrm>
        </p:spPr>
        <p:txBody>
          <a:bodyPr vert="horz" lIns="91440" tIns="45720" rIns="91440" bIns="45720" rtlCol="0" anchor="t">
            <a:normAutofit/>
          </a:bodyPr>
          <a:lstStyle/>
          <a:p>
            <a:pPr marL="0" indent="0">
              <a:buNone/>
            </a:pPr>
            <a:r>
              <a:rPr lang="tr-TR" dirty="0" smtClean="0">
                <a:cs typeface="Calibri"/>
              </a:rPr>
              <a:t>   M</a:t>
            </a:r>
            <a:r>
              <a:rPr lang="tr-TR" sz="3200" dirty="0" smtClean="0">
                <a:cs typeface="Calibri"/>
              </a:rPr>
              <a:t>erkezi </a:t>
            </a:r>
            <a:r>
              <a:rPr lang="tr-TR" sz="3200" dirty="0">
                <a:cs typeface="Calibri"/>
              </a:rPr>
              <a:t>yığılma veya vasat ölçüleri olarak çokça kullanılan üç istatistik vardır. </a:t>
            </a:r>
            <a:r>
              <a:rPr lang="tr-TR" sz="3200" dirty="0" smtClean="0">
                <a:cs typeface="Calibri"/>
              </a:rPr>
              <a:t>Bunlar;</a:t>
            </a:r>
          </a:p>
          <a:p>
            <a:pPr>
              <a:buFont typeface="Wingdings" pitchFamily="2" charset="2"/>
              <a:buChar char="Ø"/>
            </a:pPr>
            <a:r>
              <a:rPr lang="tr-TR" sz="3200" dirty="0" smtClean="0">
                <a:solidFill>
                  <a:srgbClr val="FF0000"/>
                </a:solidFill>
                <a:cs typeface="Calibri"/>
              </a:rPr>
              <a:t> Mod (Tepe değer)</a:t>
            </a:r>
          </a:p>
          <a:p>
            <a:pPr>
              <a:buFont typeface="Wingdings" pitchFamily="2" charset="2"/>
              <a:buChar char="Ø"/>
            </a:pPr>
            <a:r>
              <a:rPr lang="tr-TR" sz="3200" dirty="0" smtClean="0">
                <a:solidFill>
                  <a:srgbClr val="FF0000"/>
                </a:solidFill>
                <a:cs typeface="Calibri"/>
              </a:rPr>
              <a:t> Medyan (Ortanca)</a:t>
            </a:r>
          </a:p>
          <a:p>
            <a:pPr>
              <a:buFont typeface="Wingdings" pitchFamily="2" charset="2"/>
              <a:buChar char="Ø"/>
            </a:pPr>
            <a:r>
              <a:rPr lang="tr-TR" sz="3200" dirty="0" smtClean="0">
                <a:solidFill>
                  <a:srgbClr val="FF0000"/>
                </a:solidFill>
                <a:cs typeface="Calibri"/>
              </a:rPr>
              <a:t> Aritmetik ortalama </a:t>
            </a:r>
          </a:p>
          <a:p>
            <a:pPr marL="0" indent="0">
              <a:buNone/>
            </a:pPr>
            <a:endParaRPr lang="tr-TR" dirty="0"/>
          </a:p>
        </p:txBody>
      </p:sp>
      <p:pic>
        <p:nvPicPr>
          <p:cNvPr id="1026" name="Picture 2" descr="TAHTADA İŞLEM YAPAN MATEMATİK ÖĞRETMEN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494" y="4183327"/>
            <a:ext cx="3312695" cy="164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938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59704" y="138641"/>
            <a:ext cx="9652000" cy="501041"/>
          </a:xfrm>
        </p:spPr>
        <p:txBody>
          <a:bodyPr>
            <a:noAutofit/>
          </a:bodyPr>
          <a:lstStyle/>
          <a:p>
            <a:pPr algn="ctr"/>
            <a:r>
              <a:rPr lang="tr-TR" sz="3600" dirty="0" smtClean="0"/>
              <a:t>İSTATİSİKSEL TEKNİKLER</a:t>
            </a:r>
            <a:endParaRPr lang="tr-TR" sz="3600" dirty="0"/>
          </a:p>
        </p:txBody>
      </p:sp>
      <p:sp>
        <p:nvSpPr>
          <p:cNvPr id="2" name="İçerik Yer Tutucusu 1"/>
          <p:cNvSpPr>
            <a:spLocks noGrp="1"/>
          </p:cNvSpPr>
          <p:nvPr>
            <p:ph idx="1"/>
          </p:nvPr>
        </p:nvSpPr>
        <p:spPr>
          <a:xfrm>
            <a:off x="609600" y="620688"/>
            <a:ext cx="10688877" cy="5817690"/>
          </a:xfrm>
        </p:spPr>
        <p:txBody>
          <a:bodyPr/>
          <a:lstStyle/>
          <a:p>
            <a:pPr marL="0" indent="0">
              <a:buNone/>
            </a:pPr>
            <a:endParaRPr lang="tr-TR" dirty="0" smtClean="0"/>
          </a:p>
          <a:p>
            <a:pPr>
              <a:buFont typeface="Wingdings" panose="05000000000000000000" pitchFamily="2" charset="2"/>
              <a:buChar char="Ø"/>
            </a:pPr>
            <a:r>
              <a:rPr lang="tr-TR" dirty="0" smtClean="0"/>
              <a:t>Medyan(ortanca)</a:t>
            </a:r>
          </a:p>
          <a:p>
            <a:pPr>
              <a:buFont typeface="Wingdings" panose="05000000000000000000" pitchFamily="2" charset="2"/>
              <a:buChar char="Ø"/>
            </a:pPr>
            <a:r>
              <a:rPr lang="tr-TR" dirty="0" err="1" smtClean="0"/>
              <a:t>Mod</a:t>
            </a:r>
            <a:r>
              <a:rPr lang="tr-TR" dirty="0" smtClean="0"/>
              <a:t>(tepe değer)</a:t>
            </a:r>
          </a:p>
          <a:p>
            <a:pPr marL="0" indent="0">
              <a:buNone/>
            </a:pPr>
            <a:endParaRPr lang="tr-TR" dirty="0"/>
          </a:p>
          <a:p>
            <a:pPr marL="0" indent="0">
              <a:buNone/>
            </a:pPr>
            <a:r>
              <a:rPr lang="tr-TR" dirty="0" smtClean="0"/>
              <a:t>                                    </a:t>
            </a:r>
          </a:p>
          <a:p>
            <a:pPr marL="0" indent="0">
              <a:buNone/>
            </a:pPr>
            <a:r>
              <a:rPr lang="tr-TR" dirty="0" smtClean="0"/>
              <a:t>                                     </a:t>
            </a:r>
            <a:endParaRPr lang="tr-TR" dirty="0"/>
          </a:p>
          <a:p>
            <a:pPr marL="0" indent="0">
              <a:buNone/>
            </a:pPr>
            <a:r>
              <a:rPr lang="tr-TR" dirty="0" smtClean="0"/>
              <a:t>                                     </a:t>
            </a:r>
          </a:p>
          <a:p>
            <a:pPr marL="0" indent="0">
              <a:buNone/>
            </a:pPr>
            <a:endParaRPr lang="tr-TR" dirty="0"/>
          </a:p>
          <a:p>
            <a:pPr marL="0" indent="0">
              <a:buNone/>
            </a:pPr>
            <a:endParaRPr lang="tr-TR" dirty="0" smtClean="0"/>
          </a:p>
          <a:p>
            <a:pPr marL="0" indent="0">
              <a:buNone/>
            </a:pPr>
            <a:r>
              <a:rPr lang="tr-TR" dirty="0" smtClean="0"/>
              <a:t>                                      </a:t>
            </a: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p:txBody>
      </p:sp>
      <p:sp>
        <p:nvSpPr>
          <p:cNvPr id="4" name="Akış Çizelgesi: İşlem 3"/>
          <p:cNvSpPr/>
          <p:nvPr/>
        </p:nvSpPr>
        <p:spPr>
          <a:xfrm>
            <a:off x="527959" y="764707"/>
            <a:ext cx="4608511"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400" b="1" dirty="0">
                <a:solidFill>
                  <a:schemeClr val="tx1"/>
                </a:solidFill>
              </a:rPr>
              <a:t>MERKEZİ YIĞILMA  ÖLÇÜLERİ </a:t>
            </a:r>
          </a:p>
          <a:p>
            <a:pPr algn="ctr" defTabSz="914116"/>
            <a:r>
              <a:rPr lang="tr-TR" sz="2400" b="1" dirty="0">
                <a:solidFill>
                  <a:schemeClr val="tx1"/>
                </a:solidFill>
              </a:rPr>
              <a:t>(VASAT ÖLÇÜLERİ)</a:t>
            </a:r>
          </a:p>
        </p:txBody>
      </p:sp>
      <p:sp>
        <p:nvSpPr>
          <p:cNvPr id="5" name="Akış Çizelgesi: İşlem 4"/>
          <p:cNvSpPr/>
          <p:nvPr/>
        </p:nvSpPr>
        <p:spPr>
          <a:xfrm>
            <a:off x="5615947" y="764707"/>
            <a:ext cx="5184576"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400" b="1" dirty="0">
                <a:solidFill>
                  <a:schemeClr val="tx1"/>
                </a:solidFill>
              </a:rPr>
              <a:t>YAYILMA ÖLÇÜLERİ</a:t>
            </a:r>
          </a:p>
          <a:p>
            <a:pPr algn="ctr" defTabSz="914116"/>
            <a:r>
              <a:rPr lang="tr-TR" sz="2400" b="1" dirty="0">
                <a:solidFill>
                  <a:schemeClr val="tx1"/>
                </a:solidFill>
              </a:rPr>
              <a:t>(DEĞİŞİM ÖLÇÜLERİ)</a:t>
            </a:r>
          </a:p>
        </p:txBody>
      </p:sp>
      <p:sp>
        <p:nvSpPr>
          <p:cNvPr id="9" name="Yuvarlatılmış Çapraz Köşeli Dikdörtgen 8"/>
          <p:cNvSpPr/>
          <p:nvPr/>
        </p:nvSpPr>
        <p:spPr>
          <a:xfrm>
            <a:off x="527384" y="2780928"/>
            <a:ext cx="4608509" cy="648072"/>
          </a:xfrm>
          <a:prstGeom prst="round2DiagRect">
            <a:avLst/>
          </a:prstGeom>
          <a:solidFill>
            <a:srgbClr val="FFFF00"/>
          </a:solidFill>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3200" b="1" dirty="0" smtClean="0">
                <a:solidFill>
                  <a:prstClr val="black"/>
                </a:solidFill>
              </a:rPr>
              <a:t>MOD (</a:t>
            </a:r>
            <a:r>
              <a:rPr lang="tr-TR" sz="3200" b="1" dirty="0">
                <a:solidFill>
                  <a:prstClr val="black"/>
                </a:solidFill>
              </a:rPr>
              <a:t>TEPE DEĞER) </a:t>
            </a:r>
          </a:p>
        </p:txBody>
      </p:sp>
      <p:sp>
        <p:nvSpPr>
          <p:cNvPr id="10" name="Yuvarlatılmış Çapraz Köşeli Dikdörtgen 9"/>
          <p:cNvSpPr/>
          <p:nvPr/>
        </p:nvSpPr>
        <p:spPr>
          <a:xfrm>
            <a:off x="527384" y="4005064"/>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2400" b="1" dirty="0" smtClean="0">
                <a:solidFill>
                  <a:prstClr val="black"/>
                </a:solidFill>
              </a:rPr>
              <a:t>MEDYAN (</a:t>
            </a:r>
            <a:r>
              <a:rPr lang="tr-TR" sz="2400" b="1" dirty="0">
                <a:solidFill>
                  <a:prstClr val="black"/>
                </a:solidFill>
              </a:rPr>
              <a:t>ORTANCA)</a:t>
            </a:r>
          </a:p>
        </p:txBody>
      </p:sp>
      <p:sp>
        <p:nvSpPr>
          <p:cNvPr id="11" name="Yuvarlatılmış Çapraz Köşeli Dikdörtgen 10"/>
          <p:cNvSpPr/>
          <p:nvPr/>
        </p:nvSpPr>
        <p:spPr>
          <a:xfrm>
            <a:off x="527384" y="5229200"/>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endParaRPr lang="tr-TR" sz="2400" b="1" dirty="0" smtClean="0">
              <a:solidFill>
                <a:prstClr val="black"/>
              </a:solidFill>
            </a:endParaRPr>
          </a:p>
          <a:p>
            <a:pPr algn="ctr" defTabSz="914116"/>
            <a:r>
              <a:rPr lang="tr-TR" sz="2400" b="1" dirty="0" smtClean="0">
                <a:solidFill>
                  <a:prstClr val="black"/>
                </a:solidFill>
              </a:rPr>
              <a:t>ARİTMETİK </a:t>
            </a:r>
            <a:r>
              <a:rPr lang="tr-TR" sz="2400" b="1" dirty="0">
                <a:solidFill>
                  <a:prstClr val="black"/>
                </a:solidFill>
              </a:rPr>
              <a:t>ORTALAMA</a:t>
            </a:r>
          </a:p>
          <a:p>
            <a:pPr algn="ctr" defTabSz="914116"/>
            <a:endParaRPr lang="tr-TR" dirty="0">
              <a:solidFill>
                <a:prstClr val="black"/>
              </a:solidFill>
            </a:endParaRPr>
          </a:p>
        </p:txBody>
      </p:sp>
      <p:sp>
        <p:nvSpPr>
          <p:cNvPr id="12" name="Yuvarlatılmış Çapraz Köşeli Dikdörtgen 11"/>
          <p:cNvSpPr/>
          <p:nvPr/>
        </p:nvSpPr>
        <p:spPr>
          <a:xfrm>
            <a:off x="5807969" y="2780928"/>
            <a:ext cx="4992555"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2400" b="1" dirty="0" smtClean="0">
                <a:solidFill>
                  <a:prstClr val="black"/>
                </a:solidFill>
              </a:rPr>
              <a:t>RANJ (DİZİ GENİŞLİĞİ)</a:t>
            </a:r>
            <a:endParaRPr lang="tr-TR" sz="2400" b="1" dirty="0">
              <a:solidFill>
                <a:prstClr val="black"/>
              </a:solidFill>
            </a:endParaRPr>
          </a:p>
        </p:txBody>
      </p:sp>
      <p:sp>
        <p:nvSpPr>
          <p:cNvPr id="13" name="Yuvarlatılmış Çapraz Köşeli Dikdörtgen 12"/>
          <p:cNvSpPr/>
          <p:nvPr/>
        </p:nvSpPr>
        <p:spPr>
          <a:xfrm>
            <a:off x="5807969" y="4005064"/>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2400" b="1" dirty="0">
                <a:solidFill>
                  <a:prstClr val="black"/>
                </a:solidFill>
              </a:rPr>
              <a:t>ÇEYREK SAPMA(Q)</a:t>
            </a:r>
          </a:p>
        </p:txBody>
      </p:sp>
      <p:sp>
        <p:nvSpPr>
          <p:cNvPr id="14" name="Yuvarlatılmış Çapraz Köşeli Dikdörtgen 13"/>
          <p:cNvSpPr/>
          <p:nvPr/>
        </p:nvSpPr>
        <p:spPr>
          <a:xfrm>
            <a:off x="5807969" y="5229200"/>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2400" b="1" dirty="0">
                <a:solidFill>
                  <a:prstClr val="black"/>
                </a:solidFill>
              </a:rPr>
              <a:t>STANDART SAPMA</a:t>
            </a:r>
          </a:p>
        </p:txBody>
      </p:sp>
    </p:spTree>
    <p:extLst>
      <p:ext uri="{BB962C8B-B14F-4D97-AF65-F5344CB8AC3E}">
        <p14:creationId xmlns:p14="http://schemas.microsoft.com/office/powerpoint/2010/main" val="4282462677"/>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68CA23-3E37-47CE-999C-391FD8FDB09C}"/>
              </a:ext>
            </a:extLst>
          </p:cNvPr>
          <p:cNvSpPr>
            <a:spLocks noGrp="1"/>
          </p:cNvSpPr>
          <p:nvPr>
            <p:ph type="title"/>
          </p:nvPr>
        </p:nvSpPr>
        <p:spPr/>
        <p:txBody>
          <a:bodyPr/>
          <a:lstStyle/>
          <a:p>
            <a:r>
              <a:rPr lang="tr-TR" b="1" dirty="0">
                <a:latin typeface="AR CENA" panose="02000000000000000000" pitchFamily="2" charset="0"/>
                <a:cs typeface="Calibri Light"/>
              </a:rPr>
              <a:t>Mod (Tepe Değer)</a:t>
            </a:r>
            <a:endParaRPr lang="tr-TR" b="1" dirty="0">
              <a:latin typeface="AR CENA" panose="02000000000000000000" pitchFamily="2" charset="0"/>
            </a:endParaRPr>
          </a:p>
        </p:txBody>
      </p:sp>
      <p:sp>
        <p:nvSpPr>
          <p:cNvPr id="3" name="İçerik Yer Tutucusu 2">
            <a:extLst>
              <a:ext uri="{FF2B5EF4-FFF2-40B4-BE49-F238E27FC236}">
                <a16:creationId xmlns:a16="http://schemas.microsoft.com/office/drawing/2014/main" id="{7E6A6588-8A97-4995-8BCF-05F1C4C2FE3F}"/>
              </a:ext>
            </a:extLst>
          </p:cNvPr>
          <p:cNvSpPr>
            <a:spLocks noGrp="1"/>
          </p:cNvSpPr>
          <p:nvPr>
            <p:ph idx="1"/>
          </p:nvPr>
        </p:nvSpPr>
        <p:spPr>
          <a:xfrm>
            <a:off x="781928" y="2233588"/>
            <a:ext cx="11179013" cy="4351338"/>
          </a:xfrm>
        </p:spPr>
        <p:txBody>
          <a:bodyPr vert="horz" lIns="91440" tIns="45720" rIns="91440" bIns="45720" rtlCol="0" anchor="t">
            <a:normAutofit fontScale="85000" lnSpcReduction="20000"/>
          </a:bodyPr>
          <a:lstStyle/>
          <a:p>
            <a:r>
              <a:rPr lang="tr-TR" sz="3000" dirty="0">
                <a:cs typeface="Calibri"/>
              </a:rPr>
              <a:t>Ölçümler arasında tekrarı en fazla </a:t>
            </a:r>
            <a:r>
              <a:rPr lang="tr-TR" sz="3000" dirty="0" smtClean="0">
                <a:cs typeface="Calibri"/>
              </a:rPr>
              <a:t>olan, yani en çok tekrarlanan değerdir. </a:t>
            </a:r>
          </a:p>
          <a:p>
            <a:r>
              <a:rPr lang="tr-TR" sz="3000" dirty="0" smtClean="0">
                <a:cs typeface="Calibri"/>
              </a:rPr>
              <a:t>Yani </a:t>
            </a:r>
            <a:r>
              <a:rPr lang="tr-TR" sz="3000" dirty="0">
                <a:cs typeface="Calibri"/>
              </a:rPr>
              <a:t>bir sınav sonucu için sınavı alan grupta tekrarı en fazla olan puandır. </a:t>
            </a:r>
            <a:endParaRPr lang="tr-TR" sz="3000" dirty="0" smtClean="0">
              <a:cs typeface="Calibri"/>
            </a:endParaRPr>
          </a:p>
          <a:p>
            <a:endParaRPr lang="tr-TR" sz="3000" dirty="0" smtClean="0">
              <a:cs typeface="Calibri"/>
            </a:endParaRPr>
          </a:p>
          <a:p>
            <a:r>
              <a:rPr lang="tr-TR" sz="3000" dirty="0" smtClean="0">
                <a:cs typeface="Calibri"/>
              </a:rPr>
              <a:t>Mod </a:t>
            </a:r>
            <a:r>
              <a:rPr lang="tr-TR" sz="3000" dirty="0">
                <a:cs typeface="Calibri"/>
              </a:rPr>
              <a:t>bir vasat ölçüsü olarak o grubun performansını yansıtır. </a:t>
            </a:r>
            <a:endParaRPr lang="tr-TR" sz="3000" dirty="0" smtClean="0">
              <a:cs typeface="Calibri"/>
            </a:endParaRPr>
          </a:p>
          <a:p>
            <a:r>
              <a:rPr lang="tr-TR" sz="3000" dirty="0" smtClean="0">
                <a:cs typeface="Calibri"/>
              </a:rPr>
              <a:t>Bazı </a:t>
            </a:r>
            <a:r>
              <a:rPr lang="tr-TR" sz="3000" dirty="0">
                <a:cs typeface="Calibri"/>
              </a:rPr>
              <a:t>durumlarda dağılımın iki veya daha fazla modu da </a:t>
            </a:r>
            <a:r>
              <a:rPr lang="tr-TR" sz="3000" dirty="0" smtClean="0">
                <a:cs typeface="Calibri"/>
              </a:rPr>
              <a:t>olabilir.</a:t>
            </a:r>
          </a:p>
          <a:p>
            <a:r>
              <a:rPr lang="tr-TR" sz="3000" dirty="0" smtClean="0">
                <a:cs typeface="Calibri"/>
              </a:rPr>
              <a:t>Bu </a:t>
            </a:r>
            <a:r>
              <a:rPr lang="tr-TR" sz="3000" dirty="0">
                <a:cs typeface="Calibri"/>
              </a:rPr>
              <a:t>durumda dağılıma iki modlu veya ikiden çok modlu dağılım denir.</a:t>
            </a:r>
            <a:endParaRPr lang="tr-TR" dirty="0">
              <a:cs typeface="Calibri"/>
            </a:endParaRPr>
          </a:p>
          <a:p>
            <a:endParaRPr lang="tr-TR" sz="3000" dirty="0">
              <a:cs typeface="Calibri"/>
            </a:endParaRPr>
          </a:p>
          <a:p>
            <a:r>
              <a:rPr lang="tr-TR" sz="3000" dirty="0">
                <a:cs typeface="Calibri"/>
              </a:rPr>
              <a:t>Örneğin; bir sınavdan 10 öğrencinin aldığı puanlar sırasıyla;</a:t>
            </a:r>
          </a:p>
          <a:p>
            <a:pPr marL="0" indent="0" algn="ctr">
              <a:buNone/>
            </a:pPr>
            <a:r>
              <a:rPr lang="tr-TR" sz="3000" dirty="0">
                <a:cs typeface="Calibri"/>
              </a:rPr>
              <a:t>5, 6, </a:t>
            </a:r>
            <a:r>
              <a:rPr lang="tr-TR" sz="3000" b="1" dirty="0">
                <a:solidFill>
                  <a:srgbClr val="FF0000"/>
                </a:solidFill>
                <a:cs typeface="Calibri"/>
              </a:rPr>
              <a:t>7, 7, 7, 7</a:t>
            </a:r>
            <a:r>
              <a:rPr lang="tr-TR" sz="3000" dirty="0">
                <a:cs typeface="Calibri"/>
              </a:rPr>
              <a:t>, 8, 8, </a:t>
            </a:r>
            <a:r>
              <a:rPr lang="tr-TR" sz="3000" dirty="0" smtClean="0">
                <a:cs typeface="Calibri"/>
              </a:rPr>
              <a:t>8, 9 </a:t>
            </a:r>
            <a:r>
              <a:rPr lang="tr-TR" sz="3000" dirty="0">
                <a:cs typeface="Calibri"/>
              </a:rPr>
              <a:t>olsun.</a:t>
            </a:r>
          </a:p>
          <a:p>
            <a:pPr marL="0" indent="0">
              <a:buNone/>
            </a:pPr>
            <a:r>
              <a:rPr lang="tr-TR" sz="3000" dirty="0" smtClean="0">
                <a:cs typeface="Calibri"/>
              </a:rPr>
              <a:t>   Bu </a:t>
            </a:r>
            <a:r>
              <a:rPr lang="tr-TR" sz="3000" dirty="0">
                <a:cs typeface="Calibri"/>
              </a:rPr>
              <a:t>verilere ait </a:t>
            </a:r>
            <a:r>
              <a:rPr lang="tr-TR" sz="3000" dirty="0" err="1">
                <a:cs typeface="Calibri"/>
              </a:rPr>
              <a:t>mod</a:t>
            </a:r>
            <a:r>
              <a:rPr lang="tr-TR" sz="3000" dirty="0">
                <a:cs typeface="Calibri"/>
              </a:rPr>
              <a:t> 7 olur. </a:t>
            </a:r>
            <a:r>
              <a:rPr lang="tr-TR" sz="3000" dirty="0" smtClean="0">
                <a:cs typeface="Calibri"/>
              </a:rPr>
              <a:t>Çünkü </a:t>
            </a:r>
            <a:r>
              <a:rPr lang="tr-TR" sz="3000" dirty="0">
                <a:cs typeface="Calibri"/>
              </a:rPr>
              <a:t>7 tekrarı en fazla olan puandır.</a:t>
            </a:r>
          </a:p>
        </p:txBody>
      </p:sp>
      <p:sp>
        <p:nvSpPr>
          <p:cNvPr id="4" name="15 Dikdörtgen"/>
          <p:cNvSpPr/>
          <p:nvPr/>
        </p:nvSpPr>
        <p:spPr>
          <a:xfrm>
            <a:off x="879807" y="1382835"/>
            <a:ext cx="10092996" cy="830997"/>
          </a:xfrm>
          <a:prstGeom prst="rect">
            <a:avLst/>
          </a:prstGeom>
        </p:spPr>
        <p:txBody>
          <a:bodyPr wrap="square">
            <a:spAutoFit/>
          </a:bodyPr>
          <a:lstStyle/>
          <a:p>
            <a:r>
              <a:rPr lang="tr-TR" sz="2400" dirty="0" smtClean="0"/>
              <a:t>Bir puan ya da veri dağılımında en çok tekrar eden, yani frekansı en yüksek olan değere </a:t>
            </a:r>
            <a:r>
              <a:rPr lang="tr-TR" sz="2400" b="1" dirty="0" err="1" smtClean="0">
                <a:solidFill>
                  <a:srgbClr val="C00000"/>
                </a:solidFill>
              </a:rPr>
              <a:t>mod</a:t>
            </a:r>
            <a:r>
              <a:rPr lang="tr-TR" sz="2400" dirty="0" smtClean="0"/>
              <a:t> denir.</a:t>
            </a:r>
          </a:p>
        </p:txBody>
      </p:sp>
    </p:spTree>
    <p:extLst>
      <p:ext uri="{BB962C8B-B14F-4D97-AF65-F5344CB8AC3E}">
        <p14:creationId xmlns:p14="http://schemas.microsoft.com/office/powerpoint/2010/main" val="2635213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31"/>
            <a:ext cx="10515600" cy="1006471"/>
          </a:xfrm>
        </p:spPr>
        <p:txBody>
          <a:bodyPr/>
          <a:lstStyle/>
          <a:p>
            <a:r>
              <a:rPr lang="tr-TR" b="1" dirty="0">
                <a:solidFill>
                  <a:prstClr val="black"/>
                </a:solidFill>
              </a:rPr>
              <a:t>Puanların Modu</a:t>
            </a:r>
            <a:endParaRPr lang="tr-TR" b="1" dirty="0"/>
          </a:p>
        </p:txBody>
      </p:sp>
      <p:sp>
        <p:nvSpPr>
          <p:cNvPr id="3" name="İçerik Yer Tutucusu 2"/>
          <p:cNvSpPr>
            <a:spLocks noGrp="1"/>
          </p:cNvSpPr>
          <p:nvPr>
            <p:ph idx="1"/>
          </p:nvPr>
        </p:nvSpPr>
        <p:spPr>
          <a:xfrm>
            <a:off x="0" y="1209823"/>
            <a:ext cx="12192000" cy="5376333"/>
          </a:xfrm>
        </p:spPr>
        <p:txBody>
          <a:bodyPr>
            <a:normAutofit fontScale="85000" lnSpcReduction="20000"/>
          </a:bodyPr>
          <a:lstStyle/>
          <a:p>
            <a:pPr marL="342900" lvl="0" indent="-342900" fontAlgn="base">
              <a:spcBef>
                <a:spcPct val="20000"/>
              </a:spcBef>
              <a:spcAft>
                <a:spcPct val="0"/>
              </a:spcAft>
              <a:buFontTx/>
              <a:buChar char="•"/>
            </a:pPr>
            <a:r>
              <a:rPr lang="tr-TR" sz="3200" kern="0" dirty="0" smtClean="0">
                <a:solidFill>
                  <a:srgbClr val="000000"/>
                </a:solidFill>
                <a:latin typeface="Arial" panose="020B0604020202020204" pitchFamily="34" charset="0"/>
                <a:cs typeface="Arial" panose="020B0604020202020204" pitchFamily="34" charset="0"/>
              </a:rPr>
              <a:t>20, 30, 30, 40, 40, 50, 50, 55, </a:t>
            </a:r>
            <a:r>
              <a:rPr lang="tr-TR" sz="3200" b="1" u="sng" kern="0" dirty="0" smtClean="0">
                <a:solidFill>
                  <a:srgbClr val="FF0000"/>
                </a:solidFill>
                <a:latin typeface="Arial" panose="020B0604020202020204" pitchFamily="34" charset="0"/>
                <a:cs typeface="Arial" panose="020B0604020202020204" pitchFamily="34" charset="0"/>
              </a:rPr>
              <a:t>60, 60, 60, 60</a:t>
            </a:r>
            <a:r>
              <a:rPr lang="tr-TR" sz="3200" kern="0" dirty="0" smtClean="0">
                <a:solidFill>
                  <a:srgbClr val="000000"/>
                </a:solidFill>
                <a:latin typeface="Arial" panose="020B0604020202020204" pitchFamily="34" charset="0"/>
                <a:cs typeface="Arial" panose="020B0604020202020204" pitchFamily="34" charset="0"/>
              </a:rPr>
              <a:t>, 65, 70, 70, 75, 80, 80, 90, 90</a:t>
            </a:r>
            <a:endParaRPr lang="tr-TR" sz="3200" kern="0" dirty="0">
              <a:solidFill>
                <a:srgbClr val="000000"/>
              </a:solidFill>
              <a:latin typeface="Arial" panose="020B0604020202020204" pitchFamily="34" charset="0"/>
              <a:cs typeface="Arial" panose="020B0604020202020204" pitchFamily="34" charset="0"/>
            </a:endParaRPr>
          </a:p>
          <a:p>
            <a:pPr marL="342900" lvl="0" indent="-342900" fontAlgn="base">
              <a:spcBef>
                <a:spcPct val="20000"/>
              </a:spcBef>
              <a:spcAft>
                <a:spcPct val="0"/>
              </a:spcAft>
              <a:buFontTx/>
              <a:buChar char="•"/>
            </a:pPr>
            <a:endParaRPr lang="tr-TR" sz="3200" kern="0" dirty="0" smtClean="0">
              <a:solidFill>
                <a:srgbClr val="000000"/>
              </a:solidFill>
              <a:latin typeface="Arial" panose="020B0604020202020204" pitchFamily="34" charset="0"/>
              <a:cs typeface="Arial" panose="020B0604020202020204" pitchFamily="34" charset="0"/>
            </a:endParaRPr>
          </a:p>
          <a:p>
            <a:pPr marL="342900" lvl="0" indent="-342900" fontAlgn="base">
              <a:spcBef>
                <a:spcPct val="20000"/>
              </a:spcBef>
              <a:spcAft>
                <a:spcPct val="0"/>
              </a:spcAft>
              <a:buFontTx/>
              <a:buChar char="•"/>
            </a:pPr>
            <a:r>
              <a:rPr lang="tr-TR" sz="3200" kern="0" dirty="0" smtClean="0">
                <a:solidFill>
                  <a:srgbClr val="000000"/>
                </a:solidFill>
                <a:latin typeface="Arial" panose="020B0604020202020204" pitchFamily="34" charset="0"/>
                <a:cs typeface="Arial" panose="020B0604020202020204" pitchFamily="34" charset="0"/>
              </a:rPr>
              <a:t>En </a:t>
            </a:r>
            <a:r>
              <a:rPr lang="tr-TR" sz="3200" kern="0" dirty="0">
                <a:solidFill>
                  <a:srgbClr val="000000"/>
                </a:solidFill>
                <a:latin typeface="Arial" panose="020B0604020202020204" pitchFamily="34" charset="0"/>
                <a:cs typeface="Arial" panose="020B0604020202020204" pitchFamily="34" charset="0"/>
              </a:rPr>
              <a:t>büyük değerden en küçük değer çıkarılarak </a:t>
            </a:r>
            <a:r>
              <a:rPr lang="tr-TR" sz="3200" kern="0" dirty="0" smtClean="0">
                <a:solidFill>
                  <a:srgbClr val="000000"/>
                </a:solidFill>
                <a:latin typeface="Arial" panose="020B0604020202020204" pitchFamily="34" charset="0"/>
                <a:cs typeface="Arial" panose="020B0604020202020204" pitchFamily="34" charset="0"/>
              </a:rPr>
              <a:t>ver aralığı </a:t>
            </a:r>
            <a:r>
              <a:rPr lang="tr-TR" sz="3200" kern="0" dirty="0">
                <a:solidFill>
                  <a:srgbClr val="000000"/>
                </a:solidFill>
                <a:latin typeface="Arial" panose="020B0604020202020204" pitchFamily="34" charset="0"/>
                <a:cs typeface="Arial" panose="020B0604020202020204" pitchFamily="34" charset="0"/>
              </a:rPr>
              <a:t>tespit edilir. </a:t>
            </a:r>
            <a:endParaRPr lang="tr-TR" sz="3200" kern="0" dirty="0" smtClean="0">
              <a:solidFill>
                <a:srgbClr val="000000"/>
              </a:solidFill>
              <a:latin typeface="Arial" panose="020B0604020202020204" pitchFamily="34" charset="0"/>
              <a:cs typeface="Arial" panose="020B0604020202020204" pitchFamily="34" charset="0"/>
            </a:endParaRPr>
          </a:p>
          <a:p>
            <a:pPr marL="342900" lvl="0" indent="-342900" fontAlgn="base">
              <a:spcBef>
                <a:spcPct val="20000"/>
              </a:spcBef>
              <a:spcAft>
                <a:spcPct val="0"/>
              </a:spcAft>
              <a:buFontTx/>
              <a:buChar char="•"/>
            </a:pPr>
            <a:r>
              <a:rPr lang="tr-TR" sz="3200" kern="0" dirty="0" smtClean="0">
                <a:solidFill>
                  <a:srgbClr val="000000"/>
                </a:solidFill>
                <a:latin typeface="Arial" panose="020B0604020202020204" pitchFamily="34" charset="0"/>
                <a:cs typeface="Arial" panose="020B0604020202020204" pitchFamily="34" charset="0"/>
              </a:rPr>
              <a:t>Bu değer istenen grup sayısına bölünerek grup </a:t>
            </a:r>
            <a:r>
              <a:rPr lang="tr-TR" sz="3200" kern="0" dirty="0">
                <a:solidFill>
                  <a:srgbClr val="000000"/>
                </a:solidFill>
                <a:latin typeface="Arial" panose="020B0604020202020204" pitchFamily="34" charset="0"/>
                <a:cs typeface="Arial" panose="020B0604020202020204" pitchFamily="34" charset="0"/>
              </a:rPr>
              <a:t>aralığı </a:t>
            </a:r>
            <a:r>
              <a:rPr lang="tr-TR" sz="3200" kern="0" dirty="0" smtClean="0">
                <a:solidFill>
                  <a:srgbClr val="000000"/>
                </a:solidFill>
                <a:latin typeface="Arial" panose="020B0604020202020204" pitchFamily="34" charset="0"/>
                <a:cs typeface="Arial" panose="020B0604020202020204" pitchFamily="34" charset="0"/>
              </a:rPr>
              <a:t>katsayısı bulunur.</a:t>
            </a:r>
            <a:endParaRPr lang="tr-TR" sz="3200" kern="0" dirty="0">
              <a:solidFill>
                <a:srgbClr val="000000"/>
              </a:solidFill>
              <a:latin typeface="Arial" panose="020B0604020202020204" pitchFamily="34" charset="0"/>
              <a:cs typeface="Arial" panose="020B0604020202020204" pitchFamily="34" charset="0"/>
            </a:endParaRPr>
          </a:p>
          <a:p>
            <a:pPr marL="342900" lvl="0" indent="-342900" fontAlgn="base">
              <a:spcBef>
                <a:spcPct val="20000"/>
              </a:spcBef>
              <a:spcAft>
                <a:spcPct val="0"/>
              </a:spcAft>
              <a:buFontTx/>
              <a:buChar char="•"/>
            </a:pPr>
            <a:r>
              <a:rPr lang="tr-TR" sz="3200" kern="0" dirty="0" smtClean="0">
                <a:solidFill>
                  <a:srgbClr val="000000"/>
                </a:solidFill>
                <a:latin typeface="Arial" panose="020B0604020202020204" pitchFamily="34" charset="0"/>
                <a:cs typeface="Arial" panose="020B0604020202020204" pitchFamily="34" charset="0"/>
              </a:rPr>
              <a:t>100-20=80/8 grup=10 grup aralığı katsayısıdır. </a:t>
            </a:r>
            <a:endParaRPr lang="tr-TR" sz="3200" kern="0" dirty="0">
              <a:solidFill>
                <a:srgbClr val="000000"/>
              </a:solidFill>
              <a:latin typeface="Arial" panose="020B0604020202020204" pitchFamily="34" charset="0"/>
              <a:cs typeface="Arial" panose="020B0604020202020204" pitchFamily="34" charset="0"/>
            </a:endParaRPr>
          </a:p>
          <a:p>
            <a:pPr marL="342900" lvl="0" indent="-342900" fontAlgn="base">
              <a:spcBef>
                <a:spcPct val="20000"/>
              </a:spcBef>
              <a:spcAft>
                <a:spcPct val="0"/>
              </a:spcAft>
              <a:buFontTx/>
              <a:buChar char="•"/>
            </a:pPr>
            <a:endParaRPr lang="tr-TR" sz="3200" u="sng" kern="0" dirty="0" smtClean="0">
              <a:solidFill>
                <a:srgbClr val="000000"/>
              </a:solidFill>
              <a:latin typeface="Arial" pitchFamily="34" charset="0"/>
              <a:cs typeface="Arial" pitchFamily="34" charset="0"/>
            </a:endParaRPr>
          </a:p>
          <a:p>
            <a:pPr marL="342900" lvl="0" indent="-342900" fontAlgn="base">
              <a:spcBef>
                <a:spcPct val="20000"/>
              </a:spcBef>
              <a:spcAft>
                <a:spcPct val="0"/>
              </a:spcAft>
              <a:buFontTx/>
              <a:buChar char="•"/>
            </a:pPr>
            <a:r>
              <a:rPr lang="tr-TR" sz="3200" u="sng" kern="0" dirty="0" smtClean="0">
                <a:solidFill>
                  <a:srgbClr val="000000"/>
                </a:solidFill>
                <a:latin typeface="Arial" pitchFamily="34" charset="0"/>
                <a:cs typeface="Arial" pitchFamily="34" charset="0"/>
              </a:rPr>
              <a:t>  Puan</a:t>
            </a:r>
            <a:r>
              <a:rPr lang="tr-TR" sz="3200" kern="0" dirty="0" smtClean="0">
                <a:solidFill>
                  <a:srgbClr val="000000"/>
                </a:solidFill>
                <a:latin typeface="Arial" pitchFamily="34" charset="0"/>
                <a:cs typeface="Arial" pitchFamily="34" charset="0"/>
              </a:rPr>
              <a:t>	  </a:t>
            </a:r>
            <a:r>
              <a:rPr lang="tr-TR" sz="3200" u="sng" kern="0" dirty="0" smtClean="0">
                <a:solidFill>
                  <a:srgbClr val="000000"/>
                </a:solidFill>
                <a:latin typeface="Arial" pitchFamily="34" charset="0"/>
                <a:cs typeface="Arial" pitchFamily="34" charset="0"/>
              </a:rPr>
              <a:t>Frekans</a:t>
            </a:r>
          </a:p>
          <a:p>
            <a:pPr marL="457200" lvl="1" indent="0" fontAlgn="base">
              <a:spcBef>
                <a:spcPct val="20000"/>
              </a:spcBef>
              <a:spcAft>
                <a:spcPct val="0"/>
              </a:spcAft>
              <a:buNone/>
            </a:pPr>
            <a:r>
              <a:rPr lang="tr-TR" sz="2600" kern="0" dirty="0" smtClean="0">
                <a:solidFill>
                  <a:srgbClr val="000000"/>
                </a:solidFill>
                <a:latin typeface="Arial" pitchFamily="34" charset="0"/>
                <a:cs typeface="Arial" pitchFamily="34" charset="0"/>
              </a:rPr>
              <a:t>20 – 29		1</a:t>
            </a:r>
            <a:endParaRPr lang="tr-TR" sz="2600" kern="0" dirty="0">
              <a:solidFill>
                <a:srgbClr val="000000"/>
              </a:solidFill>
              <a:latin typeface="Arial" pitchFamily="34" charset="0"/>
              <a:cs typeface="Arial" pitchFamily="34" charset="0"/>
            </a:endParaRPr>
          </a:p>
          <a:p>
            <a:pPr marL="457200" lvl="1" indent="0" fontAlgn="base">
              <a:spcBef>
                <a:spcPct val="20000"/>
              </a:spcBef>
              <a:spcAft>
                <a:spcPct val="0"/>
              </a:spcAft>
              <a:buNone/>
            </a:pPr>
            <a:r>
              <a:rPr lang="tr-TR" sz="2600" kern="0" dirty="0" smtClean="0">
                <a:solidFill>
                  <a:srgbClr val="000000"/>
                </a:solidFill>
                <a:latin typeface="Arial" pitchFamily="34" charset="0"/>
                <a:cs typeface="Arial" pitchFamily="34" charset="0"/>
              </a:rPr>
              <a:t>30– 39		2</a:t>
            </a:r>
            <a:endParaRPr lang="tr-TR" sz="2600" kern="0" dirty="0">
              <a:solidFill>
                <a:srgbClr val="000000"/>
              </a:solidFill>
              <a:latin typeface="Arial" pitchFamily="34" charset="0"/>
              <a:cs typeface="Arial" pitchFamily="34" charset="0"/>
            </a:endParaRPr>
          </a:p>
          <a:p>
            <a:pPr marL="457200" lvl="1" indent="0" fontAlgn="base">
              <a:spcBef>
                <a:spcPct val="20000"/>
              </a:spcBef>
              <a:spcAft>
                <a:spcPct val="0"/>
              </a:spcAft>
              <a:buNone/>
            </a:pPr>
            <a:r>
              <a:rPr lang="tr-TR" sz="2600" kern="0" dirty="0" smtClean="0">
                <a:solidFill>
                  <a:srgbClr val="000000"/>
                </a:solidFill>
                <a:latin typeface="Arial" pitchFamily="34" charset="0"/>
                <a:cs typeface="Arial" pitchFamily="34" charset="0"/>
              </a:rPr>
              <a:t>40– 49		2</a:t>
            </a:r>
            <a:endParaRPr lang="tr-TR" sz="2600" kern="0" dirty="0">
              <a:solidFill>
                <a:srgbClr val="000000"/>
              </a:solidFill>
              <a:latin typeface="Arial" pitchFamily="34" charset="0"/>
              <a:cs typeface="Arial" pitchFamily="34" charset="0"/>
            </a:endParaRPr>
          </a:p>
          <a:p>
            <a:pPr marL="457200" lvl="1" indent="0">
              <a:buNone/>
            </a:pPr>
            <a:r>
              <a:rPr lang="tr-TR" sz="2600" dirty="0" smtClean="0">
                <a:latin typeface="Arial" pitchFamily="34" charset="0"/>
                <a:cs typeface="Arial" pitchFamily="34" charset="0"/>
              </a:rPr>
              <a:t>50– 59		3</a:t>
            </a:r>
          </a:p>
          <a:p>
            <a:pPr marL="457200" lvl="1" indent="0">
              <a:buNone/>
            </a:pPr>
            <a:r>
              <a:rPr lang="tr-TR" sz="2600" b="1" dirty="0" smtClean="0">
                <a:solidFill>
                  <a:srgbClr val="FF0000"/>
                </a:solidFill>
                <a:latin typeface="Arial" pitchFamily="34" charset="0"/>
                <a:cs typeface="Arial" pitchFamily="34" charset="0"/>
              </a:rPr>
              <a:t>60– 69</a:t>
            </a:r>
            <a:r>
              <a:rPr lang="tr-TR" sz="2600" dirty="0" smtClean="0">
                <a:latin typeface="Arial" pitchFamily="34" charset="0"/>
                <a:cs typeface="Arial" pitchFamily="34" charset="0"/>
              </a:rPr>
              <a:t>		</a:t>
            </a:r>
            <a:r>
              <a:rPr lang="tr-TR" sz="2600" b="1" dirty="0" smtClean="0">
                <a:solidFill>
                  <a:srgbClr val="FF0000"/>
                </a:solidFill>
                <a:latin typeface="Arial" pitchFamily="34" charset="0"/>
                <a:cs typeface="Arial" pitchFamily="34" charset="0"/>
              </a:rPr>
              <a:t>5</a:t>
            </a:r>
          </a:p>
          <a:p>
            <a:pPr marL="457200" lvl="1" indent="0">
              <a:buNone/>
            </a:pPr>
            <a:r>
              <a:rPr lang="tr-TR" sz="2600" dirty="0" smtClean="0">
                <a:latin typeface="Arial" pitchFamily="34" charset="0"/>
                <a:cs typeface="Arial" pitchFamily="34" charset="0"/>
              </a:rPr>
              <a:t>70– 79		3</a:t>
            </a:r>
          </a:p>
          <a:p>
            <a:pPr marL="457200" lvl="1" indent="0">
              <a:buNone/>
            </a:pPr>
            <a:r>
              <a:rPr lang="tr-TR" sz="2600" dirty="0" smtClean="0">
                <a:latin typeface="Arial" pitchFamily="34" charset="0"/>
                <a:cs typeface="Arial" pitchFamily="34" charset="0"/>
              </a:rPr>
              <a:t>80- 89		2</a:t>
            </a:r>
          </a:p>
          <a:p>
            <a:pPr marL="457200" lvl="1" indent="0">
              <a:buNone/>
            </a:pPr>
            <a:r>
              <a:rPr lang="tr-TR" sz="2600" dirty="0" smtClean="0">
                <a:latin typeface="Arial" pitchFamily="34" charset="0"/>
                <a:cs typeface="Arial" pitchFamily="34" charset="0"/>
              </a:rPr>
              <a:t>90- 99		2</a:t>
            </a:r>
          </a:p>
          <a:p>
            <a:endParaRPr lang="tr-TR" dirty="0"/>
          </a:p>
        </p:txBody>
      </p:sp>
      <p:graphicFrame>
        <p:nvGraphicFramePr>
          <p:cNvPr id="5" name="Grafik 4"/>
          <p:cNvGraphicFramePr>
            <a:graphicFrameLocks/>
          </p:cNvGraphicFramePr>
          <p:nvPr>
            <p:extLst>
              <p:ext uri="{D42A27DB-BD31-4B8C-83A1-F6EECF244321}">
                <p14:modId xmlns:p14="http://schemas.microsoft.com/office/powerpoint/2010/main" val="3566451991"/>
              </p:ext>
            </p:extLst>
          </p:nvPr>
        </p:nvGraphicFramePr>
        <p:xfrm>
          <a:off x="4991687" y="3492305"/>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5733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Çentikli Sağ Ok"/>
          <p:cNvSpPr/>
          <p:nvPr>
            <p:custDataLst>
              <p:tags r:id="rId1"/>
            </p:custDataLst>
          </p:nvPr>
        </p:nvSpPr>
        <p:spPr>
          <a:xfrm>
            <a:off x="815413" y="1916262"/>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4" name="3 Dikdörtgen"/>
          <p:cNvSpPr/>
          <p:nvPr/>
        </p:nvSpPr>
        <p:spPr>
          <a:xfrm>
            <a:off x="1672672" y="1844824"/>
            <a:ext cx="10477573" cy="1446550"/>
          </a:xfrm>
          <a:prstGeom prst="rect">
            <a:avLst/>
          </a:prstGeom>
        </p:spPr>
        <p:txBody>
          <a:bodyPr wrap="square">
            <a:spAutoFit/>
          </a:bodyPr>
          <a:lstStyle/>
          <a:p>
            <a:pPr fontAlgn="base">
              <a:spcBef>
                <a:spcPct val="0"/>
              </a:spcBef>
              <a:spcAft>
                <a:spcPct val="0"/>
              </a:spcAft>
            </a:pPr>
            <a:r>
              <a:rPr lang="tr-TR" sz="2200" dirty="0" smtClean="0">
                <a:solidFill>
                  <a:prstClr val="black"/>
                </a:solidFill>
                <a:latin typeface="Arial" pitchFamily="34" charset="0"/>
              </a:rPr>
              <a:t>Bir puan dağılımında, </a:t>
            </a:r>
            <a:r>
              <a:rPr lang="tr-TR" sz="2200" dirty="0" smtClean="0">
                <a:solidFill>
                  <a:srgbClr val="FF0000"/>
                </a:solidFill>
                <a:latin typeface="Arial" pitchFamily="34" charset="0"/>
              </a:rPr>
              <a:t>bütün puanların frekansları ayn</a:t>
            </a:r>
            <a:r>
              <a:rPr lang="tr-TR" sz="2200" dirty="0" smtClean="0">
                <a:solidFill>
                  <a:prstClr val="black"/>
                </a:solidFill>
                <a:latin typeface="Arial" pitchFamily="34" charset="0"/>
              </a:rPr>
              <a:t>ı ise bu puan dağılımının </a:t>
            </a:r>
            <a:r>
              <a:rPr lang="tr-TR" sz="2200" b="1" dirty="0" smtClean="0">
                <a:solidFill>
                  <a:prstClr val="black"/>
                </a:solidFill>
                <a:latin typeface="Arial" pitchFamily="34" charset="0"/>
              </a:rPr>
              <a:t>modu yoktur. </a:t>
            </a:r>
          </a:p>
          <a:p>
            <a:pPr fontAlgn="base">
              <a:spcBef>
                <a:spcPct val="0"/>
              </a:spcBef>
              <a:spcAft>
                <a:spcPct val="0"/>
              </a:spcAft>
            </a:pPr>
            <a:r>
              <a:rPr lang="tr-TR" sz="2200" dirty="0" smtClean="0">
                <a:solidFill>
                  <a:prstClr val="black"/>
                </a:solidFill>
                <a:latin typeface="Arial" pitchFamily="34" charset="0"/>
              </a:rPr>
              <a:t>(1, 1, 1, 1, 2, 2, 2, 2, 3, 3, 3, 3)</a:t>
            </a:r>
          </a:p>
          <a:p>
            <a:pPr fontAlgn="base">
              <a:spcBef>
                <a:spcPct val="0"/>
              </a:spcBef>
              <a:spcAft>
                <a:spcPct val="0"/>
              </a:spcAft>
            </a:pPr>
            <a:endParaRPr lang="tr-TR" sz="2200" dirty="0" smtClean="0">
              <a:solidFill>
                <a:prstClr val="black"/>
              </a:solidFill>
              <a:latin typeface="Arial" pitchFamily="34" charset="0"/>
            </a:endParaRPr>
          </a:p>
        </p:txBody>
      </p:sp>
      <p:sp>
        <p:nvSpPr>
          <p:cNvPr id="5" name="4 Dikdörtgen"/>
          <p:cNvSpPr/>
          <p:nvPr/>
        </p:nvSpPr>
        <p:spPr>
          <a:xfrm>
            <a:off x="1672669" y="3273584"/>
            <a:ext cx="10287072" cy="1477328"/>
          </a:xfrm>
          <a:prstGeom prst="rect">
            <a:avLst/>
          </a:prstGeom>
        </p:spPr>
        <p:txBody>
          <a:bodyPr wrap="square">
            <a:spAutoFit/>
          </a:bodyPr>
          <a:lstStyle/>
          <a:p>
            <a:pPr fontAlgn="base">
              <a:spcBef>
                <a:spcPct val="0"/>
              </a:spcBef>
              <a:spcAft>
                <a:spcPct val="0"/>
              </a:spcAft>
            </a:pPr>
            <a:r>
              <a:rPr lang="tr-TR" sz="2200" dirty="0" smtClean="0">
                <a:solidFill>
                  <a:prstClr val="black"/>
                </a:solidFill>
                <a:latin typeface="Arial" pitchFamily="34" charset="0"/>
              </a:rPr>
              <a:t>Bir puan dağılımında </a:t>
            </a:r>
            <a:r>
              <a:rPr lang="tr-TR" sz="2200" dirty="0" smtClean="0">
                <a:solidFill>
                  <a:srgbClr val="FF0000"/>
                </a:solidFill>
                <a:latin typeface="Arial" pitchFamily="34" charset="0"/>
              </a:rPr>
              <a:t>ardışık iki değer en büyük ve eşit </a:t>
            </a:r>
            <a:r>
              <a:rPr lang="tr-TR" sz="2200" dirty="0" smtClean="0">
                <a:solidFill>
                  <a:prstClr val="black"/>
                </a:solidFill>
                <a:latin typeface="Arial" pitchFamily="34" charset="0"/>
              </a:rPr>
              <a:t>frekansa sahipse, </a:t>
            </a:r>
            <a:r>
              <a:rPr lang="tr-TR" sz="2200" b="1" dirty="0" err="1" smtClean="0">
                <a:solidFill>
                  <a:prstClr val="black"/>
                </a:solidFill>
                <a:latin typeface="Arial" pitchFamily="34" charset="0"/>
              </a:rPr>
              <a:t>mod</a:t>
            </a:r>
            <a:r>
              <a:rPr lang="tr-TR" sz="2200" b="1" dirty="0" smtClean="0">
                <a:solidFill>
                  <a:prstClr val="black"/>
                </a:solidFill>
                <a:latin typeface="Arial" pitchFamily="34" charset="0"/>
              </a:rPr>
              <a:t> bu iki değerin ortalamasına eşittir.</a:t>
            </a:r>
          </a:p>
          <a:p>
            <a:pPr fontAlgn="base">
              <a:spcBef>
                <a:spcPct val="0"/>
              </a:spcBef>
              <a:spcAft>
                <a:spcPct val="0"/>
              </a:spcAft>
            </a:pPr>
            <a:r>
              <a:rPr lang="tr-TR" sz="2200" dirty="0" smtClean="0">
                <a:solidFill>
                  <a:prstClr val="black"/>
                </a:solidFill>
                <a:latin typeface="Arial" pitchFamily="34" charset="0"/>
              </a:rPr>
              <a:t>(1, 2, 2, 3, </a:t>
            </a:r>
            <a:r>
              <a:rPr lang="tr-TR" sz="2200" u="sng" dirty="0" smtClean="0">
                <a:solidFill>
                  <a:prstClr val="black"/>
                </a:solidFill>
                <a:latin typeface="Arial" pitchFamily="34" charset="0"/>
              </a:rPr>
              <a:t>5, 5, 5, 5</a:t>
            </a:r>
            <a:r>
              <a:rPr lang="tr-TR" sz="2200" dirty="0" smtClean="0">
                <a:solidFill>
                  <a:prstClr val="black"/>
                </a:solidFill>
                <a:latin typeface="Arial" pitchFamily="34" charset="0"/>
              </a:rPr>
              <a:t>, </a:t>
            </a:r>
            <a:r>
              <a:rPr lang="tr-TR" sz="2200" u="sng" dirty="0" smtClean="0">
                <a:solidFill>
                  <a:prstClr val="black"/>
                </a:solidFill>
                <a:latin typeface="Arial" pitchFamily="34" charset="0"/>
              </a:rPr>
              <a:t>6, 6, 6, 6</a:t>
            </a:r>
            <a:r>
              <a:rPr lang="tr-TR" sz="2200" dirty="0" smtClean="0">
                <a:solidFill>
                  <a:prstClr val="black"/>
                </a:solidFill>
                <a:latin typeface="Arial" pitchFamily="34" charset="0"/>
              </a:rPr>
              <a:t>, 7, 8, 8, 9)  Mod: (5+6)/2=5.5</a:t>
            </a:r>
          </a:p>
          <a:p>
            <a:pPr fontAlgn="base">
              <a:spcBef>
                <a:spcPct val="0"/>
              </a:spcBef>
              <a:spcAft>
                <a:spcPct val="0"/>
              </a:spcAft>
            </a:pPr>
            <a:endParaRPr lang="tr-TR" sz="2200" dirty="0">
              <a:solidFill>
                <a:prstClr val="black"/>
              </a:solidFill>
              <a:latin typeface="Arial" pitchFamily="34" charset="0"/>
            </a:endParaRPr>
          </a:p>
        </p:txBody>
      </p:sp>
      <p:sp>
        <p:nvSpPr>
          <p:cNvPr id="6" name="5 Çentikli Sağ Ok"/>
          <p:cNvSpPr/>
          <p:nvPr>
            <p:custDataLst>
              <p:tags r:id="rId2"/>
            </p:custDataLst>
          </p:nvPr>
        </p:nvSpPr>
        <p:spPr>
          <a:xfrm>
            <a:off x="815413" y="3345022"/>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7" name="6 Çentikli Sağ Ok"/>
          <p:cNvSpPr/>
          <p:nvPr>
            <p:custDataLst>
              <p:tags r:id="rId3"/>
            </p:custDataLst>
          </p:nvPr>
        </p:nvSpPr>
        <p:spPr>
          <a:xfrm>
            <a:off x="815413" y="4845220"/>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8" name="7 Dikdörtgen"/>
          <p:cNvSpPr/>
          <p:nvPr/>
        </p:nvSpPr>
        <p:spPr>
          <a:xfrm>
            <a:off x="1672669" y="4845220"/>
            <a:ext cx="10287072" cy="1107996"/>
          </a:xfrm>
          <a:prstGeom prst="rect">
            <a:avLst/>
          </a:prstGeom>
        </p:spPr>
        <p:txBody>
          <a:bodyPr wrap="square">
            <a:spAutoFit/>
          </a:bodyPr>
          <a:lstStyle/>
          <a:p>
            <a:pPr fontAlgn="base">
              <a:spcBef>
                <a:spcPct val="0"/>
              </a:spcBef>
              <a:spcAft>
                <a:spcPct val="0"/>
              </a:spcAft>
            </a:pPr>
            <a:r>
              <a:rPr lang="tr-TR" sz="2200" dirty="0" smtClean="0">
                <a:solidFill>
                  <a:prstClr val="black"/>
                </a:solidFill>
                <a:latin typeface="Arial" pitchFamily="34" charset="0"/>
              </a:rPr>
              <a:t>Bir puan </a:t>
            </a:r>
            <a:r>
              <a:rPr lang="tr-TR" sz="2200" dirty="0" smtClean="0">
                <a:solidFill>
                  <a:srgbClr val="FF0000"/>
                </a:solidFill>
                <a:latin typeface="Arial" pitchFamily="34" charset="0"/>
              </a:rPr>
              <a:t>dağılımında ardışık olmayan iki değer en büyük ve eşit </a:t>
            </a:r>
            <a:r>
              <a:rPr lang="tr-TR" sz="2200" dirty="0" smtClean="0">
                <a:solidFill>
                  <a:prstClr val="black"/>
                </a:solidFill>
                <a:latin typeface="Arial" pitchFamily="34" charset="0"/>
              </a:rPr>
              <a:t>frekansa sahipse bu dağılımın </a:t>
            </a:r>
            <a:r>
              <a:rPr lang="tr-TR" sz="2200" b="1" dirty="0" smtClean="0">
                <a:solidFill>
                  <a:prstClr val="black"/>
                </a:solidFill>
                <a:latin typeface="Arial" pitchFamily="34" charset="0"/>
              </a:rPr>
              <a:t>iki farklı modu olur.</a:t>
            </a:r>
          </a:p>
          <a:p>
            <a:pPr fontAlgn="base">
              <a:spcBef>
                <a:spcPct val="0"/>
              </a:spcBef>
              <a:spcAft>
                <a:spcPct val="0"/>
              </a:spcAft>
            </a:pPr>
            <a:r>
              <a:rPr lang="tr-TR" sz="2200" dirty="0" smtClean="0">
                <a:solidFill>
                  <a:prstClr val="black"/>
                </a:solidFill>
                <a:latin typeface="Arial" pitchFamily="34" charset="0"/>
              </a:rPr>
              <a:t>(1, 2, 3, </a:t>
            </a:r>
            <a:r>
              <a:rPr lang="tr-TR" sz="2200" u="sng" dirty="0" smtClean="0">
                <a:solidFill>
                  <a:prstClr val="black"/>
                </a:solidFill>
                <a:latin typeface="Arial" pitchFamily="34" charset="0"/>
              </a:rPr>
              <a:t>5, 5, 5</a:t>
            </a:r>
            <a:r>
              <a:rPr lang="tr-TR" sz="2200" dirty="0" smtClean="0">
                <a:solidFill>
                  <a:prstClr val="black"/>
                </a:solidFill>
                <a:latin typeface="Arial" pitchFamily="34" charset="0"/>
              </a:rPr>
              <a:t>, 7, 8, </a:t>
            </a:r>
            <a:r>
              <a:rPr lang="tr-TR" sz="2200" u="sng" dirty="0" smtClean="0">
                <a:solidFill>
                  <a:prstClr val="black"/>
                </a:solidFill>
                <a:latin typeface="Arial" pitchFamily="34" charset="0"/>
              </a:rPr>
              <a:t>9, 9, 9</a:t>
            </a:r>
            <a:r>
              <a:rPr lang="tr-TR" sz="2200" dirty="0" smtClean="0">
                <a:solidFill>
                  <a:prstClr val="black"/>
                </a:solidFill>
                <a:latin typeface="Arial" pitchFamily="34" charset="0"/>
              </a:rPr>
              <a:t>)	Mod: 5 ve 9</a:t>
            </a:r>
            <a:endParaRPr lang="tr-TR" sz="2200" dirty="0">
              <a:solidFill>
                <a:prstClr val="black"/>
              </a:solidFill>
              <a:latin typeface="Arial" pitchFamily="34" charset="0"/>
            </a:endParaRPr>
          </a:p>
        </p:txBody>
      </p:sp>
      <p:sp>
        <p:nvSpPr>
          <p:cNvPr id="9" name="Başlık 1">
            <a:extLst>
              <a:ext uri="{FF2B5EF4-FFF2-40B4-BE49-F238E27FC236}">
                <a16:creationId xmlns:a16="http://schemas.microsoft.com/office/drawing/2014/main" id="{6068CA23-3E37-47CE-999C-391FD8FDB09C}"/>
              </a:ext>
            </a:extLst>
          </p:cNvPr>
          <p:cNvSpPr txBox="1">
            <a:spLocks/>
          </p:cNvSpPr>
          <p:nvPr/>
        </p:nvSpPr>
        <p:spPr>
          <a:xfrm>
            <a:off x="838200" y="3651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smtClean="0">
                <a:solidFill>
                  <a:srgbClr val="FF0000"/>
                </a:solidFill>
                <a:latin typeface="AR CENA" panose="02000000000000000000" pitchFamily="2" charset="0"/>
                <a:cs typeface="Calibri Light"/>
              </a:rPr>
              <a:t>Mod (Tepe Değer)</a:t>
            </a:r>
            <a:endParaRPr lang="tr-TR" dirty="0">
              <a:solidFill>
                <a:srgbClr val="FF0000"/>
              </a:solidFill>
              <a:latin typeface="AR CENA" panose="02000000000000000000" pitchFamily="2" charset="0"/>
            </a:endParaRPr>
          </a:p>
        </p:txBody>
      </p:sp>
    </p:spTree>
    <p:extLst>
      <p:ext uri="{BB962C8B-B14F-4D97-AF65-F5344CB8AC3E}">
        <p14:creationId xmlns:p14="http://schemas.microsoft.com/office/powerpoint/2010/main" val="302237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2"/>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500"/>
                                        <p:tgtEl>
                                          <p:spTgt spid="6"/>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2"/>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2"/>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500"/>
                                        <p:tgtEl>
                                          <p:spTgt spid="7"/>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Başlık"/>
          <p:cNvSpPr txBox="1">
            <a:spLocks/>
          </p:cNvSpPr>
          <p:nvPr/>
        </p:nvSpPr>
        <p:spPr bwMode="auto">
          <a:xfrm>
            <a:off x="609600" y="404664"/>
            <a:ext cx="10972800"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tr-TR" sz="2800" b="1" dirty="0" smtClean="0">
                <a:solidFill>
                  <a:srgbClr val="C00000"/>
                </a:solidFill>
              </a:rPr>
              <a:t>Grafiklerde </a:t>
            </a:r>
            <a:r>
              <a:rPr lang="tr-TR" sz="2800" b="1" dirty="0" err="1" smtClean="0">
                <a:solidFill>
                  <a:srgbClr val="C00000"/>
                </a:solidFill>
              </a:rPr>
              <a:t>mod</a:t>
            </a:r>
            <a:r>
              <a:rPr lang="tr-TR" sz="2800" b="1" dirty="0" smtClean="0">
                <a:solidFill>
                  <a:srgbClr val="C00000"/>
                </a:solidFill>
              </a:rPr>
              <a:t> bulma</a:t>
            </a:r>
          </a:p>
        </p:txBody>
      </p:sp>
      <p:pic>
        <p:nvPicPr>
          <p:cNvPr id="133121" name="Picture 1"/>
          <p:cNvPicPr>
            <a:picLocks noChangeAspect="1" noChangeArrowheads="1"/>
          </p:cNvPicPr>
          <p:nvPr/>
        </p:nvPicPr>
        <p:blipFill>
          <a:blip r:embed="rId2" cstate="print"/>
          <a:srcRect/>
          <a:stretch>
            <a:fillRect/>
          </a:stretch>
        </p:blipFill>
        <p:spPr bwMode="auto">
          <a:xfrm>
            <a:off x="815416" y="1988843"/>
            <a:ext cx="4554389" cy="2963975"/>
          </a:xfrm>
          <a:prstGeom prst="rect">
            <a:avLst/>
          </a:prstGeom>
          <a:noFill/>
          <a:ln w="9525">
            <a:noFill/>
            <a:miter lim="800000"/>
            <a:headEnd/>
            <a:tailEnd/>
          </a:ln>
        </p:spPr>
      </p:pic>
      <p:pic>
        <p:nvPicPr>
          <p:cNvPr id="5" name="Resim 4">
            <a:extLst>
              <a:ext uri="{FF2B5EF4-FFF2-40B4-BE49-F238E27FC236}">
                <a16:creationId xmlns:a16="http://schemas.microsoft.com/office/drawing/2014/main" id="{C5551C3C-A94E-4779-BF72-976670986F08}"/>
              </a:ext>
            </a:extLst>
          </p:cNvPr>
          <p:cNvPicPr>
            <a:picLocks noChangeAspect="1"/>
          </p:cNvPicPr>
          <p:nvPr/>
        </p:nvPicPr>
        <p:blipFill>
          <a:blip r:embed="rId3"/>
          <a:stretch>
            <a:fillRect/>
          </a:stretch>
        </p:blipFill>
        <p:spPr>
          <a:xfrm>
            <a:off x="5960538" y="1485601"/>
            <a:ext cx="5967121" cy="3668739"/>
          </a:xfrm>
          <a:prstGeom prst="rect">
            <a:avLst/>
          </a:prstGeom>
        </p:spPr>
      </p:pic>
    </p:spTree>
    <p:extLst>
      <p:ext uri="{BB962C8B-B14F-4D97-AF65-F5344CB8AC3E}">
        <p14:creationId xmlns:p14="http://schemas.microsoft.com/office/powerpoint/2010/main" val="370231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30"/>
            <a:ext cx="10515600" cy="475130"/>
          </a:xfrm>
        </p:spPr>
        <p:txBody>
          <a:bodyPr>
            <a:normAutofit fontScale="90000"/>
          </a:bodyPr>
          <a:lstStyle/>
          <a:p>
            <a:r>
              <a:rPr lang="tr-TR" dirty="0" smtClean="0"/>
              <a:t>Sütun Grafiğinde Mod</a:t>
            </a:r>
            <a:endParaRPr lang="tr-TR" dirty="0"/>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21" y="1064059"/>
            <a:ext cx="10652443" cy="547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174791" y="1459469"/>
            <a:ext cx="729048" cy="369332"/>
          </a:xfrm>
          <a:prstGeom prst="rect">
            <a:avLst/>
          </a:prstGeom>
          <a:noFill/>
        </p:spPr>
        <p:txBody>
          <a:bodyPr wrap="square" rtlCol="0">
            <a:spAutoFit/>
          </a:bodyPr>
          <a:lstStyle/>
          <a:p>
            <a:r>
              <a:rPr lang="tr-TR" dirty="0" smtClean="0">
                <a:solidFill>
                  <a:schemeClr val="bg1"/>
                </a:solidFill>
              </a:rPr>
              <a:t>MOD</a:t>
            </a:r>
            <a:endParaRPr lang="tr-TR" dirty="0">
              <a:solidFill>
                <a:schemeClr val="bg1"/>
              </a:solidFill>
            </a:endParaRPr>
          </a:p>
        </p:txBody>
      </p:sp>
      <p:sp>
        <p:nvSpPr>
          <p:cNvPr id="7" name="Metin kutusu 6"/>
          <p:cNvSpPr txBox="1"/>
          <p:nvPr/>
        </p:nvSpPr>
        <p:spPr>
          <a:xfrm>
            <a:off x="7121612" y="1630395"/>
            <a:ext cx="729048" cy="369332"/>
          </a:xfrm>
          <a:prstGeom prst="rect">
            <a:avLst/>
          </a:prstGeom>
          <a:noFill/>
        </p:spPr>
        <p:txBody>
          <a:bodyPr wrap="square" rtlCol="0">
            <a:spAutoFit/>
          </a:bodyPr>
          <a:lstStyle/>
          <a:p>
            <a:r>
              <a:rPr lang="tr-TR" dirty="0" smtClean="0">
                <a:solidFill>
                  <a:schemeClr val="bg1"/>
                </a:solidFill>
              </a:rPr>
              <a:t>MOD</a:t>
            </a:r>
            <a:endParaRPr lang="tr-TR" dirty="0">
              <a:solidFill>
                <a:schemeClr val="bg1"/>
              </a:solidFill>
            </a:endParaRPr>
          </a:p>
        </p:txBody>
      </p:sp>
      <p:sp>
        <p:nvSpPr>
          <p:cNvPr id="8" name="Metin kutusu 7"/>
          <p:cNvSpPr txBox="1"/>
          <p:nvPr/>
        </p:nvSpPr>
        <p:spPr>
          <a:xfrm>
            <a:off x="8554996" y="1633150"/>
            <a:ext cx="729048" cy="369332"/>
          </a:xfrm>
          <a:prstGeom prst="rect">
            <a:avLst/>
          </a:prstGeom>
          <a:noFill/>
        </p:spPr>
        <p:txBody>
          <a:bodyPr wrap="square" rtlCol="0">
            <a:spAutoFit/>
          </a:bodyPr>
          <a:lstStyle/>
          <a:p>
            <a:r>
              <a:rPr lang="tr-TR" dirty="0" smtClean="0">
                <a:solidFill>
                  <a:schemeClr val="bg1"/>
                </a:solidFill>
              </a:rPr>
              <a:t>MOD</a:t>
            </a:r>
            <a:endParaRPr lang="tr-TR" dirty="0">
              <a:solidFill>
                <a:schemeClr val="bg1"/>
              </a:solidFill>
            </a:endParaRPr>
          </a:p>
        </p:txBody>
      </p:sp>
      <p:sp>
        <p:nvSpPr>
          <p:cNvPr id="5" name="Dikdörtgen 4"/>
          <p:cNvSpPr/>
          <p:nvPr/>
        </p:nvSpPr>
        <p:spPr>
          <a:xfrm>
            <a:off x="2817343" y="1235677"/>
            <a:ext cx="1371600" cy="579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7851219" y="1236515"/>
            <a:ext cx="1676399" cy="40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2680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19" y="740720"/>
            <a:ext cx="11335999" cy="612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754319" y="408611"/>
            <a:ext cx="3422823" cy="517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852616" y="556054"/>
            <a:ext cx="3150973" cy="369332"/>
          </a:xfrm>
          <a:prstGeom prst="rect">
            <a:avLst/>
          </a:prstGeom>
          <a:noFill/>
        </p:spPr>
        <p:txBody>
          <a:bodyPr wrap="square" rtlCol="0">
            <a:spAutoFit/>
          </a:bodyPr>
          <a:lstStyle/>
          <a:p>
            <a:r>
              <a:rPr lang="tr-TR" dirty="0" smtClean="0"/>
              <a:t>Çizi Grafiğinde Mod</a:t>
            </a:r>
            <a:endParaRPr lang="tr-TR" dirty="0"/>
          </a:p>
        </p:txBody>
      </p:sp>
      <p:sp>
        <p:nvSpPr>
          <p:cNvPr id="7" name="Dikdörtgen 6"/>
          <p:cNvSpPr/>
          <p:nvPr/>
        </p:nvSpPr>
        <p:spPr>
          <a:xfrm>
            <a:off x="754319" y="6080362"/>
            <a:ext cx="1075039" cy="345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767913" y="5116535"/>
            <a:ext cx="2001795" cy="370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118391" y="5116535"/>
            <a:ext cx="2026508" cy="370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3385751" y="1347724"/>
            <a:ext cx="902044" cy="308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3469159" y="1347305"/>
            <a:ext cx="735228" cy="369332"/>
          </a:xfrm>
          <a:prstGeom prst="rect">
            <a:avLst/>
          </a:prstGeom>
          <a:noFill/>
        </p:spPr>
        <p:txBody>
          <a:bodyPr wrap="square" rtlCol="0">
            <a:spAutoFit/>
          </a:bodyPr>
          <a:lstStyle/>
          <a:p>
            <a:pPr algn="ctr"/>
            <a:r>
              <a:rPr lang="tr-TR" dirty="0" smtClean="0"/>
              <a:t>MOD</a:t>
            </a:r>
            <a:endParaRPr lang="tr-TR" dirty="0"/>
          </a:p>
        </p:txBody>
      </p:sp>
      <p:sp>
        <p:nvSpPr>
          <p:cNvPr id="12" name="Metin kutusu 11"/>
          <p:cNvSpPr txBox="1"/>
          <p:nvPr/>
        </p:nvSpPr>
        <p:spPr>
          <a:xfrm>
            <a:off x="8007179" y="1747110"/>
            <a:ext cx="716692" cy="369332"/>
          </a:xfrm>
          <a:prstGeom prst="rect">
            <a:avLst/>
          </a:prstGeom>
          <a:noFill/>
        </p:spPr>
        <p:txBody>
          <a:bodyPr wrap="square" rtlCol="0">
            <a:spAutoFit/>
          </a:bodyPr>
          <a:lstStyle/>
          <a:p>
            <a:r>
              <a:rPr lang="tr-TR" dirty="0" smtClean="0"/>
              <a:t>MOD</a:t>
            </a:r>
            <a:endParaRPr lang="tr-TR" dirty="0"/>
          </a:p>
        </p:txBody>
      </p:sp>
      <p:sp>
        <p:nvSpPr>
          <p:cNvPr id="13" name="Metin kutusu 12"/>
          <p:cNvSpPr txBox="1"/>
          <p:nvPr/>
        </p:nvSpPr>
        <p:spPr>
          <a:xfrm>
            <a:off x="9452921" y="1751233"/>
            <a:ext cx="815547" cy="369332"/>
          </a:xfrm>
          <a:prstGeom prst="rect">
            <a:avLst/>
          </a:prstGeom>
          <a:noFill/>
        </p:spPr>
        <p:txBody>
          <a:bodyPr wrap="square" rtlCol="0">
            <a:spAutoFit/>
          </a:bodyPr>
          <a:lstStyle/>
          <a:p>
            <a:r>
              <a:rPr lang="tr-TR" dirty="0" smtClean="0"/>
              <a:t>MOD</a:t>
            </a:r>
            <a:endParaRPr lang="tr-TR" dirty="0"/>
          </a:p>
        </p:txBody>
      </p:sp>
      <p:cxnSp>
        <p:nvCxnSpPr>
          <p:cNvPr id="14" name="Düz Ok Bağlayıcısı 13"/>
          <p:cNvCxnSpPr/>
          <p:nvPr/>
        </p:nvCxnSpPr>
        <p:spPr>
          <a:xfrm flipH="1">
            <a:off x="3628103" y="2116442"/>
            <a:ext cx="58994" cy="2750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a:off x="8509819" y="2802194"/>
            <a:ext cx="14749" cy="2314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9860694" y="2772697"/>
            <a:ext cx="0" cy="2343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353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99456" y="1052739"/>
            <a:ext cx="10992544" cy="5078313"/>
          </a:xfrm>
          <a:prstGeom prst="rect">
            <a:avLst/>
          </a:prstGeom>
        </p:spPr>
        <p:txBody>
          <a:bodyPr wrap="square">
            <a:spAutoFit/>
          </a:bodyPr>
          <a:lstStyle/>
          <a:p>
            <a:pPr marL="285750" indent="-285750" fontAlgn="base">
              <a:lnSpc>
                <a:spcPct val="150000"/>
              </a:lnSpc>
              <a:spcBef>
                <a:spcPct val="0"/>
              </a:spcBef>
              <a:spcAft>
                <a:spcPct val="0"/>
              </a:spcAft>
              <a:buFont typeface="Wingdings" pitchFamily="2" charset="2"/>
              <a:buChar char="q"/>
            </a:pPr>
            <a:r>
              <a:rPr lang="tr-TR" sz="2400" dirty="0">
                <a:solidFill>
                  <a:prstClr val="black"/>
                </a:solidFill>
                <a:latin typeface="Arial" pitchFamily="34" charset="0"/>
              </a:rPr>
              <a:t> Tepe değer bulunurken sadece en çok tekrarlayan ölçme sonucu alındığından tepe değer kaba ve kullanışsızdır. </a:t>
            </a:r>
          </a:p>
          <a:p>
            <a:pPr marL="285750" indent="-285750" fontAlgn="base">
              <a:lnSpc>
                <a:spcPct val="150000"/>
              </a:lnSpc>
              <a:spcBef>
                <a:spcPct val="0"/>
              </a:spcBef>
              <a:spcAft>
                <a:spcPct val="0"/>
              </a:spcAft>
              <a:buFont typeface="Wingdings" pitchFamily="2" charset="2"/>
              <a:buChar char="q"/>
            </a:pPr>
            <a:r>
              <a:rPr lang="tr-TR" sz="2400" dirty="0" smtClean="0">
                <a:solidFill>
                  <a:prstClr val="black"/>
                </a:solidFill>
                <a:latin typeface="Arial" pitchFamily="34" charset="0"/>
              </a:rPr>
              <a:t> Hesaplaması </a:t>
            </a:r>
            <a:r>
              <a:rPr lang="tr-TR" sz="2400" dirty="0">
                <a:solidFill>
                  <a:prstClr val="black"/>
                </a:solidFill>
                <a:latin typeface="Arial" pitchFamily="34" charset="0"/>
              </a:rPr>
              <a:t>çok kolaydır. </a:t>
            </a:r>
          </a:p>
          <a:p>
            <a:pPr marL="285750" indent="-285750" fontAlgn="base">
              <a:lnSpc>
                <a:spcPct val="150000"/>
              </a:lnSpc>
              <a:spcBef>
                <a:spcPct val="0"/>
              </a:spcBef>
              <a:spcAft>
                <a:spcPct val="0"/>
              </a:spcAft>
              <a:buFont typeface="Wingdings" pitchFamily="2" charset="2"/>
              <a:buChar char="q"/>
            </a:pPr>
            <a:r>
              <a:rPr lang="tr-TR" sz="2400" dirty="0" smtClean="0">
                <a:solidFill>
                  <a:prstClr val="black"/>
                </a:solidFill>
                <a:latin typeface="Arial" pitchFamily="34" charset="0"/>
              </a:rPr>
              <a:t> Nitel </a:t>
            </a:r>
            <a:r>
              <a:rPr lang="tr-TR" sz="2400" dirty="0">
                <a:solidFill>
                  <a:prstClr val="black"/>
                </a:solidFill>
                <a:latin typeface="Arial" pitchFamily="34" charset="0"/>
              </a:rPr>
              <a:t>veriler ve sınıflama </a:t>
            </a:r>
            <a:r>
              <a:rPr lang="tr-TR" sz="2400" dirty="0" smtClean="0">
                <a:solidFill>
                  <a:prstClr val="black"/>
                </a:solidFill>
                <a:latin typeface="Arial" pitchFamily="34" charset="0"/>
              </a:rPr>
              <a:t>ölçeğinin sonuçları üzerinde uygulanabilecek merkezi </a:t>
            </a:r>
            <a:r>
              <a:rPr lang="tr-TR" sz="2400" dirty="0">
                <a:solidFill>
                  <a:prstClr val="black"/>
                </a:solidFill>
                <a:latin typeface="Arial" pitchFamily="34" charset="0"/>
              </a:rPr>
              <a:t>eğilim ölçüsüdür. </a:t>
            </a:r>
            <a:endParaRPr lang="tr-TR" sz="2400" dirty="0" smtClean="0">
              <a:solidFill>
                <a:prstClr val="black"/>
              </a:solidFill>
              <a:latin typeface="Arial" pitchFamily="34" charset="0"/>
            </a:endParaRPr>
          </a:p>
          <a:p>
            <a:pPr marL="285750" indent="-285750" fontAlgn="base">
              <a:lnSpc>
                <a:spcPct val="150000"/>
              </a:lnSpc>
              <a:spcBef>
                <a:spcPct val="0"/>
              </a:spcBef>
              <a:spcAft>
                <a:spcPct val="0"/>
              </a:spcAft>
              <a:buFont typeface="Wingdings" pitchFamily="2" charset="2"/>
              <a:buChar char="q"/>
            </a:pPr>
            <a:r>
              <a:rPr lang="tr-TR" sz="2400" dirty="0" smtClean="0">
                <a:solidFill>
                  <a:prstClr val="black"/>
                </a:solidFill>
                <a:latin typeface="Arial" pitchFamily="34" charset="0"/>
              </a:rPr>
              <a:t> Veri setindeki aşırı uç değerlerden etkilenmez.</a:t>
            </a:r>
            <a:endParaRPr lang="tr-TR" sz="2400" dirty="0">
              <a:solidFill>
                <a:prstClr val="black"/>
              </a:solidFill>
              <a:latin typeface="Arial" pitchFamily="34" charset="0"/>
            </a:endParaRPr>
          </a:p>
          <a:p>
            <a:pPr marL="285750" indent="-285750" fontAlgn="base">
              <a:lnSpc>
                <a:spcPct val="150000"/>
              </a:lnSpc>
              <a:spcBef>
                <a:spcPct val="0"/>
              </a:spcBef>
              <a:spcAft>
                <a:spcPct val="0"/>
              </a:spcAft>
              <a:buFont typeface="Wingdings" pitchFamily="2" charset="2"/>
              <a:buChar char="q"/>
            </a:pPr>
            <a:r>
              <a:rPr lang="tr-TR" sz="2400" dirty="0" smtClean="0">
                <a:solidFill>
                  <a:prstClr val="black"/>
                </a:solidFill>
                <a:latin typeface="Arial" pitchFamily="34" charset="0"/>
              </a:rPr>
              <a:t> Veri </a:t>
            </a:r>
            <a:r>
              <a:rPr lang="tr-TR" sz="2400" dirty="0">
                <a:solidFill>
                  <a:prstClr val="black"/>
                </a:solidFill>
                <a:latin typeface="Arial" pitchFamily="34" charset="0"/>
              </a:rPr>
              <a:t>grubundaki en ufak değişiklik tepe değerin beklenmedik şekilde değişmesine yol açtığı için tepe değer küçük değişikliklere duyarlıdır ve bu yüzden kullanışsızdır. </a:t>
            </a:r>
          </a:p>
        </p:txBody>
      </p:sp>
      <p:sp>
        <p:nvSpPr>
          <p:cNvPr id="3" name="4 Dikdörtgen"/>
          <p:cNvSpPr/>
          <p:nvPr/>
        </p:nvSpPr>
        <p:spPr>
          <a:xfrm>
            <a:off x="952465" y="405471"/>
            <a:ext cx="10096571" cy="461665"/>
          </a:xfrm>
          <a:prstGeom prst="rect">
            <a:avLst/>
          </a:prstGeom>
        </p:spPr>
        <p:txBody>
          <a:bodyPr wrap="square">
            <a:spAutoFit/>
          </a:bodyPr>
          <a:lstStyle/>
          <a:p>
            <a:pPr fontAlgn="base">
              <a:spcBef>
                <a:spcPct val="0"/>
              </a:spcBef>
              <a:spcAft>
                <a:spcPct val="0"/>
              </a:spcAft>
            </a:pPr>
            <a:r>
              <a:rPr lang="tr-TR" sz="2400" b="1" dirty="0" err="1" smtClean="0">
                <a:solidFill>
                  <a:srgbClr val="C00000"/>
                </a:solidFill>
                <a:latin typeface="Arial" pitchFamily="34" charset="0"/>
              </a:rPr>
              <a:t>Modun</a:t>
            </a:r>
            <a:r>
              <a:rPr lang="tr-TR" sz="2400" b="1" dirty="0" smtClean="0">
                <a:solidFill>
                  <a:srgbClr val="C00000"/>
                </a:solidFill>
                <a:latin typeface="Arial" pitchFamily="34" charset="0"/>
              </a:rPr>
              <a:t> Özellikleri</a:t>
            </a:r>
          </a:p>
        </p:txBody>
      </p:sp>
    </p:spTree>
    <p:extLst>
      <p:ext uri="{BB962C8B-B14F-4D97-AF65-F5344CB8AC3E}">
        <p14:creationId xmlns:p14="http://schemas.microsoft.com/office/powerpoint/2010/main" val="3903688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59704" y="138641"/>
            <a:ext cx="9652000" cy="501041"/>
          </a:xfrm>
        </p:spPr>
        <p:txBody>
          <a:bodyPr>
            <a:noAutofit/>
          </a:bodyPr>
          <a:lstStyle/>
          <a:p>
            <a:pPr algn="ctr"/>
            <a:r>
              <a:rPr lang="tr-TR" sz="3600" dirty="0" smtClean="0"/>
              <a:t>İSTATİSİKSEL TEKNİKLER</a:t>
            </a:r>
            <a:endParaRPr lang="tr-TR" sz="3600" dirty="0"/>
          </a:p>
        </p:txBody>
      </p:sp>
      <p:sp>
        <p:nvSpPr>
          <p:cNvPr id="2" name="İçerik Yer Tutucusu 1"/>
          <p:cNvSpPr>
            <a:spLocks noGrp="1"/>
          </p:cNvSpPr>
          <p:nvPr>
            <p:ph idx="1"/>
          </p:nvPr>
        </p:nvSpPr>
        <p:spPr>
          <a:xfrm>
            <a:off x="609600" y="620688"/>
            <a:ext cx="10688877" cy="5817690"/>
          </a:xfrm>
        </p:spPr>
        <p:txBody>
          <a:bodyPr/>
          <a:lstStyle/>
          <a:p>
            <a:pPr marL="0" indent="0">
              <a:buNone/>
            </a:pPr>
            <a:endParaRPr lang="tr-TR" dirty="0" smtClean="0"/>
          </a:p>
          <a:p>
            <a:pPr>
              <a:buFont typeface="Wingdings" panose="05000000000000000000" pitchFamily="2" charset="2"/>
              <a:buChar char="Ø"/>
            </a:pPr>
            <a:r>
              <a:rPr lang="tr-TR" dirty="0" smtClean="0"/>
              <a:t>Medyan(ortanca)</a:t>
            </a:r>
          </a:p>
          <a:p>
            <a:pPr>
              <a:buFont typeface="Wingdings" panose="05000000000000000000" pitchFamily="2" charset="2"/>
              <a:buChar char="Ø"/>
            </a:pPr>
            <a:r>
              <a:rPr lang="tr-TR" dirty="0" err="1" smtClean="0"/>
              <a:t>Mod</a:t>
            </a:r>
            <a:r>
              <a:rPr lang="tr-TR" dirty="0" smtClean="0"/>
              <a:t>(tepe değer)</a:t>
            </a:r>
          </a:p>
          <a:p>
            <a:pPr marL="0" indent="0">
              <a:buNone/>
            </a:pPr>
            <a:endParaRPr lang="tr-TR" dirty="0"/>
          </a:p>
          <a:p>
            <a:pPr marL="0" indent="0">
              <a:buNone/>
            </a:pPr>
            <a:r>
              <a:rPr lang="tr-TR" dirty="0" smtClean="0"/>
              <a:t>                                    </a:t>
            </a:r>
          </a:p>
          <a:p>
            <a:pPr marL="0" indent="0">
              <a:buNone/>
            </a:pPr>
            <a:r>
              <a:rPr lang="tr-TR" dirty="0" smtClean="0"/>
              <a:t>                                     </a:t>
            </a:r>
            <a:endParaRPr lang="tr-TR" dirty="0"/>
          </a:p>
          <a:p>
            <a:pPr marL="0" indent="0">
              <a:buNone/>
            </a:pPr>
            <a:r>
              <a:rPr lang="tr-TR" dirty="0" smtClean="0"/>
              <a:t>                                     </a:t>
            </a:r>
          </a:p>
          <a:p>
            <a:pPr marL="0" indent="0">
              <a:buNone/>
            </a:pPr>
            <a:endParaRPr lang="tr-TR" dirty="0"/>
          </a:p>
          <a:p>
            <a:pPr marL="0" indent="0">
              <a:buNone/>
            </a:pPr>
            <a:endParaRPr lang="tr-TR" dirty="0" smtClean="0"/>
          </a:p>
          <a:p>
            <a:pPr marL="0" indent="0">
              <a:buNone/>
            </a:pPr>
            <a:r>
              <a:rPr lang="tr-TR" dirty="0" smtClean="0"/>
              <a:t>                                      </a:t>
            </a: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p:txBody>
      </p:sp>
      <p:sp>
        <p:nvSpPr>
          <p:cNvPr id="4" name="Akış Çizelgesi: İşlem 3"/>
          <p:cNvSpPr/>
          <p:nvPr/>
        </p:nvSpPr>
        <p:spPr>
          <a:xfrm>
            <a:off x="527959" y="764707"/>
            <a:ext cx="4608511"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MERKEZİ YIĞILMA  ÖLÇÜLERİ </a:t>
            </a:r>
          </a:p>
          <a:p>
            <a:pPr algn="ctr" defTabSz="914116"/>
            <a:r>
              <a:rPr lang="tr-TR" sz="2000" b="1" dirty="0">
                <a:solidFill>
                  <a:prstClr val="white"/>
                </a:solidFill>
              </a:rPr>
              <a:t>(VASAT ÖLÇÜLERİ)</a:t>
            </a:r>
          </a:p>
        </p:txBody>
      </p:sp>
      <p:sp>
        <p:nvSpPr>
          <p:cNvPr id="5" name="Akış Çizelgesi: İşlem 4"/>
          <p:cNvSpPr/>
          <p:nvPr/>
        </p:nvSpPr>
        <p:spPr>
          <a:xfrm>
            <a:off x="5615947" y="764707"/>
            <a:ext cx="5184576"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YAYILMA ÖLÇÜLERİ</a:t>
            </a:r>
          </a:p>
          <a:p>
            <a:pPr algn="ctr" defTabSz="914116"/>
            <a:r>
              <a:rPr lang="tr-TR" sz="2000" b="1" dirty="0">
                <a:solidFill>
                  <a:prstClr val="white"/>
                </a:solidFill>
              </a:rPr>
              <a:t>(DEĞİŞİM ÖLÇÜLERİ)</a:t>
            </a:r>
          </a:p>
        </p:txBody>
      </p:sp>
      <p:sp>
        <p:nvSpPr>
          <p:cNvPr id="9" name="Yuvarlatılmış Çapraz Köşeli Dikdörtgen 8"/>
          <p:cNvSpPr/>
          <p:nvPr/>
        </p:nvSpPr>
        <p:spPr>
          <a:xfrm>
            <a:off x="527384" y="2780928"/>
            <a:ext cx="4608509"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MOD (</a:t>
            </a:r>
            <a:r>
              <a:rPr lang="tr-TR" b="1" dirty="0">
                <a:solidFill>
                  <a:prstClr val="black"/>
                </a:solidFill>
              </a:rPr>
              <a:t>TEPE DEĞER) </a:t>
            </a:r>
          </a:p>
        </p:txBody>
      </p:sp>
      <p:sp>
        <p:nvSpPr>
          <p:cNvPr id="10" name="Yuvarlatılmış Çapraz Köşeli Dikdörtgen 9"/>
          <p:cNvSpPr/>
          <p:nvPr/>
        </p:nvSpPr>
        <p:spPr>
          <a:xfrm>
            <a:off x="527384" y="4005064"/>
            <a:ext cx="4608509" cy="576064"/>
          </a:xfrm>
          <a:prstGeom prst="round2DiagRect">
            <a:avLst/>
          </a:prstGeom>
          <a:solidFill>
            <a:srgbClr val="FFFF00"/>
          </a:solidFill>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2800" b="1" dirty="0" smtClean="0">
                <a:solidFill>
                  <a:prstClr val="black"/>
                </a:solidFill>
              </a:rPr>
              <a:t>MEDYAN (</a:t>
            </a:r>
            <a:r>
              <a:rPr lang="tr-TR" sz="2800" b="1" dirty="0">
                <a:solidFill>
                  <a:prstClr val="black"/>
                </a:solidFill>
              </a:rPr>
              <a:t>ORTANCA)</a:t>
            </a:r>
          </a:p>
        </p:txBody>
      </p:sp>
      <p:sp>
        <p:nvSpPr>
          <p:cNvPr id="11" name="Yuvarlatılmış Çapraz Köşeli Dikdörtgen 10"/>
          <p:cNvSpPr/>
          <p:nvPr/>
        </p:nvSpPr>
        <p:spPr>
          <a:xfrm>
            <a:off x="527384" y="5229200"/>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ARİTMETİK </a:t>
            </a:r>
            <a:r>
              <a:rPr lang="tr-TR" b="1" dirty="0">
                <a:solidFill>
                  <a:prstClr val="black"/>
                </a:solidFill>
              </a:rPr>
              <a:t>ORTALAMA</a:t>
            </a:r>
          </a:p>
          <a:p>
            <a:pPr algn="ctr" defTabSz="914116"/>
            <a:endParaRPr lang="tr-TR" dirty="0">
              <a:solidFill>
                <a:prstClr val="black"/>
              </a:solidFill>
            </a:endParaRPr>
          </a:p>
        </p:txBody>
      </p:sp>
      <p:sp>
        <p:nvSpPr>
          <p:cNvPr id="12" name="Yuvarlatılmış Çapraz Köşeli Dikdörtgen 11"/>
          <p:cNvSpPr/>
          <p:nvPr/>
        </p:nvSpPr>
        <p:spPr>
          <a:xfrm>
            <a:off x="5807969" y="2780928"/>
            <a:ext cx="4992555"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RANJ (DİZİ GENİŞLİĞİ)</a:t>
            </a:r>
            <a:endParaRPr lang="tr-TR" b="1" dirty="0">
              <a:solidFill>
                <a:prstClr val="black"/>
              </a:solidFill>
            </a:endParaRPr>
          </a:p>
        </p:txBody>
      </p:sp>
      <p:sp>
        <p:nvSpPr>
          <p:cNvPr id="13" name="Yuvarlatılmış Çapraz Köşeli Dikdörtgen 12"/>
          <p:cNvSpPr/>
          <p:nvPr/>
        </p:nvSpPr>
        <p:spPr>
          <a:xfrm>
            <a:off x="5807969" y="4005064"/>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ÇEYREK SAPMA(Q)</a:t>
            </a:r>
          </a:p>
        </p:txBody>
      </p:sp>
      <p:sp>
        <p:nvSpPr>
          <p:cNvPr id="14" name="Yuvarlatılmış Çapraz Köşeli Dikdörtgen 13"/>
          <p:cNvSpPr/>
          <p:nvPr/>
        </p:nvSpPr>
        <p:spPr>
          <a:xfrm>
            <a:off x="5807969" y="5229200"/>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STANDART SAPMA</a:t>
            </a:r>
          </a:p>
        </p:txBody>
      </p:sp>
    </p:spTree>
    <p:extLst>
      <p:ext uri="{BB962C8B-B14F-4D97-AF65-F5344CB8AC3E}">
        <p14:creationId xmlns:p14="http://schemas.microsoft.com/office/powerpoint/2010/main" val="709094823"/>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325197-6EAF-4BD2-96BE-C988CD032A6F}"/>
              </a:ext>
            </a:extLst>
          </p:cNvPr>
          <p:cNvSpPr>
            <a:spLocks noGrp="1"/>
          </p:cNvSpPr>
          <p:nvPr>
            <p:ph idx="1"/>
          </p:nvPr>
        </p:nvSpPr>
        <p:spPr>
          <a:xfrm>
            <a:off x="838200" y="287248"/>
            <a:ext cx="10515600" cy="6349790"/>
          </a:xfrm>
        </p:spPr>
        <p:txBody>
          <a:bodyPr vert="horz" lIns="91440" tIns="45720" rIns="91440" bIns="45720" rtlCol="0" anchor="t">
            <a:normAutofit fontScale="92500" lnSpcReduction="20000"/>
          </a:bodyPr>
          <a:lstStyle/>
          <a:p>
            <a:endParaRPr lang="tr-TR" sz="3000" dirty="0" smtClean="0">
              <a:cs typeface="Calibri"/>
            </a:endParaRPr>
          </a:p>
          <a:p>
            <a:r>
              <a:rPr lang="tr-TR" sz="3000" dirty="0" smtClean="0">
                <a:cs typeface="Calibri"/>
              </a:rPr>
              <a:t>Sınavda </a:t>
            </a:r>
            <a:r>
              <a:rPr lang="tr-TR" dirty="0">
                <a:cs typeface="Calibri"/>
              </a:rPr>
              <a:t>uygulanan sorulardan </a:t>
            </a:r>
            <a:r>
              <a:rPr lang="tr-TR" sz="3000" dirty="0">
                <a:cs typeface="Calibri"/>
              </a:rPr>
              <a:t>veya sınavın tümünden elde edilen </a:t>
            </a:r>
            <a:r>
              <a:rPr lang="tr-TR" sz="3000" dirty="0" smtClean="0">
                <a:cs typeface="Calibri"/>
              </a:rPr>
              <a:t>puanlara ait ortalama, </a:t>
            </a:r>
            <a:r>
              <a:rPr lang="tr-TR" sz="3000" dirty="0">
                <a:cs typeface="Calibri"/>
              </a:rPr>
              <a:t>standart sapma ve korelasyon gibi istatistikler hesaplanarak soruların ve sınavın </a:t>
            </a:r>
            <a:r>
              <a:rPr lang="tr-TR" sz="3000" dirty="0" smtClean="0">
                <a:cs typeface="Calibri"/>
              </a:rPr>
              <a:t>(testlerin) bazı </a:t>
            </a:r>
            <a:r>
              <a:rPr lang="tr-TR" sz="3000" dirty="0">
                <a:cs typeface="Calibri"/>
              </a:rPr>
              <a:t>niteliklerine yönelik </a:t>
            </a:r>
            <a:r>
              <a:rPr lang="tr-TR" sz="3000" b="1" dirty="0">
                <a:cs typeface="Calibri"/>
              </a:rPr>
              <a:t>yorumlar</a:t>
            </a:r>
            <a:r>
              <a:rPr lang="tr-TR" sz="3000" dirty="0">
                <a:cs typeface="Calibri"/>
              </a:rPr>
              <a:t> yapılmaktadır. </a:t>
            </a:r>
            <a:endParaRPr lang="tr-TR" sz="3000" dirty="0" smtClean="0">
              <a:cs typeface="Calibri"/>
            </a:endParaRPr>
          </a:p>
          <a:p>
            <a:endParaRPr lang="tr-TR" sz="3000" dirty="0">
              <a:cs typeface="Calibri"/>
            </a:endParaRPr>
          </a:p>
          <a:p>
            <a:r>
              <a:rPr lang="tr-TR" sz="3000" b="1" dirty="0" smtClean="0">
                <a:cs typeface="Calibri"/>
              </a:rPr>
              <a:t>Madde</a:t>
            </a:r>
            <a:r>
              <a:rPr lang="tr-TR" sz="3000" dirty="0" smtClean="0">
                <a:cs typeface="Calibri"/>
              </a:rPr>
              <a:t> (Soru) ve </a:t>
            </a:r>
            <a:r>
              <a:rPr lang="tr-TR" sz="3000" b="1" dirty="0" smtClean="0">
                <a:cs typeface="Calibri"/>
              </a:rPr>
              <a:t>test analizi </a:t>
            </a:r>
            <a:r>
              <a:rPr lang="tr-TR" sz="3000" dirty="0">
                <a:cs typeface="Calibri"/>
              </a:rPr>
              <a:t>işlemlerinde veya elde edilen ölçme sonuçlarını </a:t>
            </a:r>
            <a:r>
              <a:rPr lang="tr-TR" sz="3000" dirty="0" smtClean="0">
                <a:cs typeface="Calibri"/>
              </a:rPr>
              <a:t>(puanları) </a:t>
            </a:r>
            <a:r>
              <a:rPr lang="tr-TR" sz="3000" b="1" dirty="0" smtClean="0">
                <a:cs typeface="Calibri"/>
              </a:rPr>
              <a:t>betimleme</a:t>
            </a:r>
            <a:r>
              <a:rPr lang="tr-TR" sz="3000" dirty="0" smtClean="0">
                <a:cs typeface="Calibri"/>
              </a:rPr>
              <a:t> </a:t>
            </a:r>
            <a:r>
              <a:rPr lang="tr-TR" sz="3000" dirty="0">
                <a:cs typeface="Calibri"/>
              </a:rPr>
              <a:t>ve yorumlamada faydalanılan bazı istatistiksel teknikler vardır. </a:t>
            </a:r>
            <a:endParaRPr lang="tr-TR" sz="3000" dirty="0" smtClean="0">
              <a:cs typeface="Calibri"/>
            </a:endParaRPr>
          </a:p>
          <a:p>
            <a:r>
              <a:rPr lang="tr-TR" sz="3000" dirty="0" smtClean="0">
                <a:cs typeface="Calibri"/>
              </a:rPr>
              <a:t>Bu istatistiksel tekniklerin bazıları olarak; </a:t>
            </a:r>
          </a:p>
          <a:p>
            <a:pPr>
              <a:buFont typeface="Wingdings" panose="05000000000000000000" pitchFamily="2" charset="2"/>
              <a:buChar char="v"/>
            </a:pPr>
            <a:r>
              <a:rPr lang="tr-TR" sz="3000" dirty="0" smtClean="0">
                <a:cs typeface="Calibri"/>
              </a:rPr>
              <a:t>Merkezi yığılma ölçüler,</a:t>
            </a:r>
          </a:p>
          <a:p>
            <a:pPr>
              <a:buFont typeface="Wingdings" panose="05000000000000000000" pitchFamily="2" charset="2"/>
              <a:buChar char="v"/>
            </a:pPr>
            <a:r>
              <a:rPr lang="tr-TR" sz="3000" dirty="0" smtClean="0">
                <a:cs typeface="Calibri"/>
              </a:rPr>
              <a:t>Değişim ölçüleri</a:t>
            </a:r>
          </a:p>
          <a:p>
            <a:pPr>
              <a:buFont typeface="Wingdings" panose="05000000000000000000" pitchFamily="2" charset="2"/>
              <a:buChar char="v"/>
            </a:pPr>
            <a:r>
              <a:rPr lang="tr-TR" sz="3000" dirty="0" smtClean="0">
                <a:cs typeface="Calibri"/>
              </a:rPr>
              <a:t>Korelasyon sayılabilir.</a:t>
            </a:r>
          </a:p>
          <a:p>
            <a:pPr>
              <a:buFont typeface="Wingdings" panose="05000000000000000000" pitchFamily="2" charset="2"/>
              <a:buChar char="v"/>
            </a:pPr>
            <a:endParaRPr lang="tr-TR" sz="3000" dirty="0" smtClean="0">
              <a:cs typeface="Calibri"/>
            </a:endParaRPr>
          </a:p>
          <a:p>
            <a:pPr marL="0" indent="0">
              <a:buNone/>
            </a:pPr>
            <a:endParaRPr lang="tr-TR" sz="3000" dirty="0">
              <a:cs typeface="Calibri"/>
            </a:endParaRPr>
          </a:p>
          <a:p>
            <a:pPr marL="0" indent="0">
              <a:buNone/>
            </a:pPr>
            <a:r>
              <a:rPr lang="tr-TR" sz="3000" dirty="0" smtClean="0">
                <a:cs typeface="Calibri"/>
              </a:rPr>
              <a:t>.</a:t>
            </a:r>
            <a:endParaRPr lang="tr-TR" sz="3000" dirty="0">
              <a:cs typeface="Calibri"/>
            </a:endParaRPr>
          </a:p>
        </p:txBody>
      </p:sp>
    </p:spTree>
    <p:extLst>
      <p:ext uri="{BB962C8B-B14F-4D97-AF65-F5344CB8AC3E}">
        <p14:creationId xmlns:p14="http://schemas.microsoft.com/office/powerpoint/2010/main" val="1022777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ECB437-8C9A-453C-9FEA-E8EFD1D6BF3A}"/>
              </a:ext>
            </a:extLst>
          </p:cNvPr>
          <p:cNvSpPr>
            <a:spLocks noGrp="1"/>
          </p:cNvSpPr>
          <p:nvPr>
            <p:ph type="title"/>
          </p:nvPr>
        </p:nvSpPr>
        <p:spPr>
          <a:xfrm>
            <a:off x="795997" y="379197"/>
            <a:ext cx="10515600" cy="1325563"/>
          </a:xfrm>
        </p:spPr>
        <p:txBody>
          <a:bodyPr/>
          <a:lstStyle/>
          <a:p>
            <a:r>
              <a:rPr lang="tr-TR" b="1" dirty="0" smtClean="0">
                <a:solidFill>
                  <a:srgbClr val="FF0000"/>
                </a:solidFill>
                <a:latin typeface="AR CENA" panose="02000000000000000000" pitchFamily="2" charset="0"/>
              </a:rPr>
              <a:t>Ortanca (Medyan)</a:t>
            </a:r>
            <a:endParaRPr lang="tr-TR" b="1" dirty="0">
              <a:solidFill>
                <a:srgbClr val="FF0000"/>
              </a:solidFill>
              <a:latin typeface="AR CENA" panose="02000000000000000000" pitchFamily="2" charset="0"/>
            </a:endParaRPr>
          </a:p>
        </p:txBody>
      </p:sp>
      <p:sp>
        <p:nvSpPr>
          <p:cNvPr id="3" name="İçerik Yer Tutucusu 2">
            <a:extLst>
              <a:ext uri="{FF2B5EF4-FFF2-40B4-BE49-F238E27FC236}">
                <a16:creationId xmlns:a16="http://schemas.microsoft.com/office/drawing/2014/main" id="{17271594-CBF2-49F5-8CE0-DEBE794A7380}"/>
              </a:ext>
            </a:extLst>
          </p:cNvPr>
          <p:cNvSpPr>
            <a:spLocks noGrp="1"/>
          </p:cNvSpPr>
          <p:nvPr>
            <p:ph idx="1"/>
          </p:nvPr>
        </p:nvSpPr>
        <p:spPr>
          <a:xfrm>
            <a:off x="618981" y="3011287"/>
            <a:ext cx="11169747" cy="3960611"/>
          </a:xfrm>
        </p:spPr>
        <p:txBody>
          <a:bodyPr vert="horz" lIns="91440" tIns="45720" rIns="91440" bIns="45720" rtlCol="0" anchor="t">
            <a:normAutofit lnSpcReduction="10000"/>
          </a:bodyPr>
          <a:lstStyle/>
          <a:p>
            <a:r>
              <a:rPr lang="tr-TR" sz="3000" dirty="0">
                <a:cs typeface="Calibri"/>
              </a:rPr>
              <a:t>Ortanca, sıralanmış bir dizi ölçüm arasında tam ortada olan ölçümdür.</a:t>
            </a:r>
          </a:p>
          <a:p>
            <a:pPr marL="0" indent="0">
              <a:buNone/>
            </a:pPr>
            <a:r>
              <a:rPr lang="tr-TR" sz="3000" dirty="0" smtClean="0">
                <a:cs typeface="Calibri"/>
              </a:rPr>
              <a:t>Veri </a:t>
            </a:r>
            <a:r>
              <a:rPr lang="tr-TR" sz="3000" dirty="0">
                <a:cs typeface="Calibri"/>
              </a:rPr>
              <a:t>sayısı tek olduğunda </a:t>
            </a:r>
            <a:r>
              <a:rPr lang="tr-TR" sz="3000" dirty="0" smtClean="0">
                <a:cs typeface="Calibri"/>
              </a:rPr>
              <a:t>tam ortadaki </a:t>
            </a:r>
            <a:r>
              <a:rPr lang="tr-TR" sz="3000" dirty="0">
                <a:cs typeface="Calibri"/>
              </a:rPr>
              <a:t>veri ortanca olarak alınır</a:t>
            </a:r>
            <a:r>
              <a:rPr lang="tr-TR" sz="3000" dirty="0" smtClean="0">
                <a:cs typeface="Calibri"/>
              </a:rPr>
              <a:t>. Bu değer aynı zamanda (</a:t>
            </a:r>
            <a:r>
              <a:rPr lang="tr-TR" dirty="0" smtClean="0"/>
              <a:t>Y</a:t>
            </a:r>
            <a:r>
              <a:rPr lang="tr-TR" baseline="-25000" dirty="0" smtClean="0"/>
              <a:t>50</a:t>
            </a:r>
            <a:r>
              <a:rPr lang="tr-TR" dirty="0" smtClean="0">
                <a:cs typeface="Calibri"/>
              </a:rPr>
              <a:t>) 50.yüzdelik olarak da ifade edilir.</a:t>
            </a:r>
            <a:endParaRPr lang="tr-TR" sz="3200" dirty="0"/>
          </a:p>
          <a:p>
            <a:pPr marL="0" indent="0">
              <a:buNone/>
            </a:pPr>
            <a:r>
              <a:rPr lang="tr-TR" sz="3000" dirty="0">
                <a:cs typeface="Calibri"/>
              </a:rPr>
              <a:t>    Örneğin;"1, 3,</a:t>
            </a:r>
            <a:r>
              <a:rPr lang="tr-TR" sz="3000" b="1" dirty="0">
                <a:solidFill>
                  <a:srgbClr val="FF0000"/>
                </a:solidFill>
                <a:cs typeface="Calibri"/>
              </a:rPr>
              <a:t> 4, </a:t>
            </a:r>
            <a:r>
              <a:rPr lang="tr-TR" sz="3000" dirty="0">
                <a:cs typeface="Calibri"/>
              </a:rPr>
              <a:t>5, 7" verilerine ait </a:t>
            </a:r>
            <a:r>
              <a:rPr lang="tr-TR" sz="3000" dirty="0" smtClean="0">
                <a:cs typeface="Calibri"/>
              </a:rPr>
              <a:t>ortanca (medyan) </a:t>
            </a:r>
            <a:r>
              <a:rPr lang="tr-TR" sz="3000" dirty="0">
                <a:cs typeface="Calibri"/>
              </a:rPr>
              <a:t>4'tür.</a:t>
            </a:r>
          </a:p>
          <a:p>
            <a:r>
              <a:rPr lang="tr-TR" sz="3000" dirty="0" smtClean="0">
                <a:cs typeface="Calibri"/>
              </a:rPr>
              <a:t>Veri </a:t>
            </a:r>
            <a:r>
              <a:rPr lang="tr-TR" sz="3000" dirty="0">
                <a:cs typeface="Calibri"/>
              </a:rPr>
              <a:t>sayısı </a:t>
            </a:r>
            <a:r>
              <a:rPr lang="tr-TR" sz="3000" dirty="0" smtClean="0">
                <a:cs typeface="Calibri"/>
              </a:rPr>
              <a:t>çift olduğunda ise;</a:t>
            </a:r>
            <a:endParaRPr lang="tr-TR" sz="3000" dirty="0">
              <a:cs typeface="Calibri"/>
            </a:endParaRPr>
          </a:p>
          <a:p>
            <a:r>
              <a:rPr lang="tr-TR" sz="3000" dirty="0">
                <a:cs typeface="Calibri"/>
              </a:rPr>
              <a:t>Örneğin; "1, </a:t>
            </a:r>
            <a:r>
              <a:rPr lang="tr-TR" sz="3000" dirty="0" smtClean="0">
                <a:cs typeface="Calibri"/>
              </a:rPr>
              <a:t>3, 5,7</a:t>
            </a:r>
            <a:r>
              <a:rPr lang="tr-TR" sz="3000" dirty="0">
                <a:cs typeface="Calibri"/>
              </a:rPr>
              <a:t>" ölçümlerine ait ortanca 4'tür.</a:t>
            </a:r>
          </a:p>
          <a:p>
            <a:pPr marL="0" indent="0">
              <a:buNone/>
            </a:pPr>
            <a:r>
              <a:rPr lang="tr-TR" sz="3000" dirty="0" smtClean="0">
                <a:cs typeface="Calibri"/>
              </a:rPr>
              <a:t>Bu </a:t>
            </a:r>
            <a:r>
              <a:rPr lang="tr-TR" sz="3000" dirty="0">
                <a:cs typeface="Calibri"/>
              </a:rPr>
              <a:t>durumda ortaya yakın olan ikinci ve üçüncü kişilerin puanları toplanıp ikiye bölünür</a:t>
            </a:r>
            <a:r>
              <a:rPr lang="tr-TR" sz="3000" dirty="0" smtClean="0">
                <a:cs typeface="Calibri"/>
              </a:rPr>
              <a:t>. Ortanca= </a:t>
            </a:r>
            <a:r>
              <a:rPr lang="tr-TR" sz="3000" dirty="0">
                <a:cs typeface="Calibri"/>
              </a:rPr>
              <a:t>[(3+5)/2]=4 olur</a:t>
            </a:r>
            <a:r>
              <a:rPr lang="tr-TR" sz="3000" dirty="0" smtClean="0">
                <a:cs typeface="Calibri"/>
              </a:rPr>
              <a:t>. </a:t>
            </a:r>
            <a:endParaRPr lang="tr-TR" sz="3000" dirty="0">
              <a:cs typeface="Calibri"/>
            </a:endParaRPr>
          </a:p>
        </p:txBody>
      </p:sp>
      <p:sp>
        <p:nvSpPr>
          <p:cNvPr id="4" name="Dikdörtgen 3"/>
          <p:cNvSpPr/>
          <p:nvPr/>
        </p:nvSpPr>
        <p:spPr>
          <a:xfrm>
            <a:off x="896177" y="1444462"/>
            <a:ext cx="10358511" cy="138499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tr-TR" sz="2800" b="0" i="0" u="none" strike="noStrike" kern="0" cap="none" spc="0" normalizeH="0" baseline="0" noProof="0" dirty="0" smtClean="0">
                <a:ln>
                  <a:noFill/>
                </a:ln>
                <a:solidFill>
                  <a:prstClr val="black"/>
                </a:solidFill>
                <a:effectLst/>
                <a:uLnTx/>
                <a:uFillTx/>
                <a:latin typeface="Arial" pitchFamily="34" charset="0"/>
              </a:rPr>
              <a:t>Ortanca (medyan),</a:t>
            </a:r>
            <a:r>
              <a:rPr kumimoji="0" lang="tr-TR" altLang="tr-TR" sz="2800" b="0" i="0" u="none" strike="noStrike" kern="0" cap="none" spc="0" normalizeH="0" noProof="0" dirty="0" smtClean="0">
                <a:ln>
                  <a:noFill/>
                </a:ln>
                <a:solidFill>
                  <a:prstClr val="black"/>
                </a:solidFill>
                <a:effectLst/>
                <a:uLnTx/>
                <a:uFillTx/>
                <a:latin typeface="Arial" pitchFamily="34" charset="0"/>
              </a:rPr>
              <a:t> b</a:t>
            </a:r>
            <a:r>
              <a:rPr kumimoji="0" lang="tr-TR" altLang="tr-TR" sz="2800" b="0" i="0" u="none" strike="noStrike" kern="0" cap="none" spc="0" normalizeH="0" baseline="0" noProof="0" dirty="0" smtClean="0">
                <a:ln>
                  <a:noFill/>
                </a:ln>
                <a:solidFill>
                  <a:prstClr val="black"/>
                </a:solidFill>
                <a:effectLst/>
                <a:uLnTx/>
                <a:uFillTx/>
                <a:latin typeface="Arial" pitchFamily="34" charset="0"/>
              </a:rPr>
              <a:t>üyüklük sırasına göre dizilmiş puanlar dizisinin tam ortasında yer alan puan olarak tanımlanır. Yani dağılımı tam ortadan ikiye bölen puandır.</a:t>
            </a:r>
            <a:endParaRPr kumimoji="0" lang="tr-TR" sz="2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39372613"/>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404F65E-ED5D-4F57-9DFC-61C890F874AA}"/>
              </a:ext>
            </a:extLst>
          </p:cNvPr>
          <p:cNvSpPr>
            <a:spLocks noGrp="1"/>
          </p:cNvSpPr>
          <p:nvPr>
            <p:ph idx="1"/>
          </p:nvPr>
        </p:nvSpPr>
        <p:spPr>
          <a:xfrm>
            <a:off x="838200" y="331232"/>
            <a:ext cx="10515600" cy="5846583"/>
          </a:xfrm>
        </p:spPr>
        <p:txBody>
          <a:bodyPr vert="horz" lIns="91440" tIns="45720" rIns="91440" bIns="45720" rtlCol="0" anchor="t">
            <a:normAutofit fontScale="92500" lnSpcReduction="10000"/>
          </a:bodyPr>
          <a:lstStyle/>
          <a:p>
            <a:r>
              <a:rPr lang="tr-TR" b="1" dirty="0">
                <a:cs typeface="Calibri"/>
              </a:rPr>
              <a:t>Ortancanın kaçıncı </a:t>
            </a:r>
            <a:r>
              <a:rPr lang="tr-TR" b="1" dirty="0" smtClean="0">
                <a:cs typeface="Calibri"/>
              </a:rPr>
              <a:t>öğrencinin puanı </a:t>
            </a:r>
            <a:r>
              <a:rPr lang="tr-TR" b="1" dirty="0">
                <a:cs typeface="Calibri"/>
              </a:rPr>
              <a:t>olduğunun </a:t>
            </a:r>
            <a:r>
              <a:rPr lang="tr-TR" b="1" dirty="0" smtClean="0">
                <a:cs typeface="Calibri"/>
              </a:rPr>
              <a:t>bulunması;</a:t>
            </a:r>
            <a:endParaRPr lang="tr-TR" b="1" dirty="0">
              <a:cs typeface="Calibri"/>
            </a:endParaRPr>
          </a:p>
          <a:p>
            <a:pPr marL="0" indent="0">
              <a:buNone/>
            </a:pPr>
            <a:r>
              <a:rPr lang="tr-TR" dirty="0">
                <a:cs typeface="Calibri"/>
              </a:rPr>
              <a:t>     Ortanca bulunurken öncelikle veriler küçükten büyüğe veya büyükten küçüğe doğru sıralanır.</a:t>
            </a:r>
          </a:p>
          <a:p>
            <a:pPr marL="0" indent="0">
              <a:buNone/>
            </a:pPr>
            <a:r>
              <a:rPr lang="tr-TR" dirty="0">
                <a:cs typeface="Calibri"/>
              </a:rPr>
              <a:t>    </a:t>
            </a:r>
            <a:endParaRPr lang="tr-TR" dirty="0" smtClean="0">
              <a:cs typeface="Calibri"/>
            </a:endParaRPr>
          </a:p>
          <a:p>
            <a:pPr marL="0" indent="0">
              <a:buNone/>
            </a:pPr>
            <a:r>
              <a:rPr lang="tr-TR" dirty="0">
                <a:cs typeface="Calibri"/>
              </a:rPr>
              <a:t> </a:t>
            </a:r>
            <a:r>
              <a:rPr lang="tr-TR" b="1" dirty="0">
                <a:cs typeface="Calibri"/>
              </a:rPr>
              <a:t>Veri sayısı (n) tek sayı olduğunda</a:t>
            </a:r>
            <a:r>
              <a:rPr lang="tr-TR" dirty="0" smtClean="0">
                <a:cs typeface="Calibri"/>
              </a:rPr>
              <a:t>; (</a:t>
            </a:r>
            <a:r>
              <a:rPr lang="tr-TR" dirty="0">
                <a:cs typeface="Calibri"/>
              </a:rPr>
              <a:t>n+1)/2</a:t>
            </a:r>
            <a:r>
              <a:rPr lang="tr-TR" dirty="0" smtClean="0">
                <a:cs typeface="Calibri"/>
              </a:rPr>
              <a:t>. öğrencinin puanı </a:t>
            </a:r>
            <a:r>
              <a:rPr lang="tr-TR" dirty="0">
                <a:cs typeface="Calibri"/>
              </a:rPr>
              <a:t>ortanca olur.</a:t>
            </a:r>
          </a:p>
          <a:p>
            <a:pPr marL="0" indent="0">
              <a:buNone/>
            </a:pPr>
            <a:r>
              <a:rPr lang="tr-TR" dirty="0">
                <a:cs typeface="Calibri"/>
              </a:rPr>
              <a:t>Örneğin, veri sayısı 9 ise (9+1)/2</a:t>
            </a:r>
            <a:r>
              <a:rPr lang="tr-TR" dirty="0" smtClean="0">
                <a:cs typeface="Calibri"/>
              </a:rPr>
              <a:t>. öğrenci yani 5.öğrencinin puanı </a:t>
            </a:r>
            <a:r>
              <a:rPr lang="tr-TR" dirty="0">
                <a:cs typeface="Calibri"/>
              </a:rPr>
              <a:t>ortanca olur.</a:t>
            </a:r>
          </a:p>
          <a:p>
            <a:pPr marL="0" indent="0">
              <a:buNone/>
            </a:pPr>
            <a:endParaRPr lang="tr-TR" dirty="0">
              <a:cs typeface="Calibri"/>
            </a:endParaRPr>
          </a:p>
          <a:p>
            <a:pPr marL="0" lvl="0" indent="0">
              <a:buNone/>
            </a:pPr>
            <a:r>
              <a:rPr lang="tr-TR" dirty="0">
                <a:cs typeface="Calibri"/>
              </a:rPr>
              <a:t>  </a:t>
            </a:r>
            <a:r>
              <a:rPr lang="tr-TR" b="1" dirty="0" smtClean="0">
                <a:cs typeface="Calibri"/>
              </a:rPr>
              <a:t>Veri </a:t>
            </a:r>
            <a:r>
              <a:rPr lang="tr-TR" b="1" dirty="0">
                <a:cs typeface="Calibri"/>
              </a:rPr>
              <a:t>sayısı çift sayı olduğunda</a:t>
            </a:r>
            <a:r>
              <a:rPr lang="tr-TR" dirty="0">
                <a:cs typeface="Calibri"/>
              </a:rPr>
              <a:t>; </a:t>
            </a:r>
            <a:r>
              <a:rPr lang="tr-TR" dirty="0" smtClean="0">
                <a:cs typeface="Calibri"/>
              </a:rPr>
              <a:t>n/2. öğrenci ile (n/2)+1)</a:t>
            </a:r>
            <a:r>
              <a:rPr lang="tr-TR" dirty="0" smtClean="0">
                <a:solidFill>
                  <a:prstClr val="black"/>
                </a:solidFill>
                <a:cs typeface="Calibri"/>
              </a:rPr>
              <a:t> </a:t>
            </a:r>
            <a:r>
              <a:rPr lang="tr-TR" dirty="0">
                <a:solidFill>
                  <a:prstClr val="black"/>
                </a:solidFill>
                <a:cs typeface="Calibri"/>
              </a:rPr>
              <a:t>ö</a:t>
            </a:r>
            <a:r>
              <a:rPr lang="tr-TR" dirty="0" smtClean="0">
                <a:solidFill>
                  <a:prstClr val="black"/>
                </a:solidFill>
                <a:cs typeface="Calibri"/>
              </a:rPr>
              <a:t>ğrencinin </a:t>
            </a:r>
            <a:r>
              <a:rPr lang="tr-TR" dirty="0">
                <a:solidFill>
                  <a:prstClr val="black"/>
                </a:solidFill>
                <a:cs typeface="Calibri"/>
              </a:rPr>
              <a:t>puanı </a:t>
            </a:r>
            <a:r>
              <a:rPr lang="tr-TR" dirty="0" smtClean="0">
                <a:solidFill>
                  <a:prstClr val="black"/>
                </a:solidFill>
                <a:cs typeface="Calibri"/>
              </a:rPr>
              <a:t>toplanıp ikiye bölünerek ortanca </a:t>
            </a:r>
            <a:r>
              <a:rPr lang="tr-TR" dirty="0">
                <a:solidFill>
                  <a:prstClr val="black"/>
                </a:solidFill>
                <a:cs typeface="Calibri"/>
              </a:rPr>
              <a:t>olur.</a:t>
            </a:r>
          </a:p>
          <a:p>
            <a:pPr marL="0" indent="0">
              <a:buNone/>
            </a:pPr>
            <a:r>
              <a:rPr lang="tr-TR" dirty="0" smtClean="0">
                <a:cs typeface="Calibri"/>
              </a:rPr>
              <a:t>Örneğin</a:t>
            </a:r>
            <a:r>
              <a:rPr lang="tr-TR" dirty="0">
                <a:cs typeface="Calibri"/>
              </a:rPr>
              <a:t>, </a:t>
            </a:r>
            <a:r>
              <a:rPr lang="tr-TR" dirty="0" smtClean="0">
                <a:cs typeface="Calibri"/>
              </a:rPr>
              <a:t>puan sayısı </a:t>
            </a:r>
            <a:r>
              <a:rPr lang="tr-TR" dirty="0">
                <a:cs typeface="Calibri"/>
              </a:rPr>
              <a:t>10 </a:t>
            </a:r>
            <a:r>
              <a:rPr lang="tr-TR" dirty="0" smtClean="0">
                <a:cs typeface="Calibri"/>
              </a:rPr>
              <a:t>ise, 5. ile 6.öğrencinin puanları </a:t>
            </a:r>
            <a:r>
              <a:rPr lang="tr-TR" dirty="0">
                <a:cs typeface="Calibri"/>
              </a:rPr>
              <a:t>toplanıp, ikiye bölünerek ortanca bulunur.</a:t>
            </a:r>
          </a:p>
          <a:p>
            <a:pPr marL="0" indent="0">
              <a:buNone/>
            </a:pPr>
            <a:r>
              <a:rPr lang="tr-TR" dirty="0">
                <a:cs typeface="Calibri"/>
              </a:rPr>
              <a:t>    </a:t>
            </a:r>
            <a:r>
              <a:rPr lang="tr-TR" dirty="0" smtClean="0">
                <a:cs typeface="Calibri"/>
              </a:rPr>
              <a:t>Ortanca, </a:t>
            </a:r>
            <a:r>
              <a:rPr lang="tr-TR" b="1" dirty="0">
                <a:cs typeface="Calibri"/>
              </a:rPr>
              <a:t>sıralama ölçeğindeki </a:t>
            </a:r>
            <a:r>
              <a:rPr lang="tr-TR" dirty="0">
                <a:cs typeface="Calibri"/>
              </a:rPr>
              <a:t>veriler için uygun bir </a:t>
            </a:r>
            <a:r>
              <a:rPr lang="tr-TR" dirty="0" smtClean="0">
                <a:cs typeface="Calibri"/>
              </a:rPr>
              <a:t>merkezi eğilim (vasat) </a:t>
            </a:r>
            <a:r>
              <a:rPr lang="tr-TR" dirty="0">
                <a:cs typeface="Calibri"/>
              </a:rPr>
              <a:t>ölçüsüdür.</a:t>
            </a:r>
          </a:p>
        </p:txBody>
      </p:sp>
    </p:spTree>
    <p:extLst>
      <p:ext uri="{BB962C8B-B14F-4D97-AF65-F5344CB8AC3E}">
        <p14:creationId xmlns:p14="http://schemas.microsoft.com/office/powerpoint/2010/main" val="1429708790"/>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Çentikli Sağ Ok"/>
          <p:cNvSpPr/>
          <p:nvPr>
            <p:custDataLst>
              <p:tags r:id="rId2"/>
            </p:custDataLst>
          </p:nvPr>
        </p:nvSpPr>
        <p:spPr>
          <a:xfrm>
            <a:off x="824053" y="2523358"/>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5" name="4 Dikdörtgen"/>
          <p:cNvSpPr/>
          <p:nvPr/>
        </p:nvSpPr>
        <p:spPr>
          <a:xfrm>
            <a:off x="1136589" y="1262823"/>
            <a:ext cx="10096571" cy="461665"/>
          </a:xfrm>
          <a:prstGeom prst="rect">
            <a:avLst/>
          </a:prstGeom>
        </p:spPr>
        <p:txBody>
          <a:bodyPr wrap="square">
            <a:spAutoFit/>
          </a:bodyPr>
          <a:lstStyle/>
          <a:p>
            <a:pPr fontAlgn="base">
              <a:spcBef>
                <a:spcPct val="0"/>
              </a:spcBef>
              <a:spcAft>
                <a:spcPct val="0"/>
              </a:spcAft>
            </a:pPr>
            <a:r>
              <a:rPr lang="tr-TR" sz="2400" b="1" dirty="0" smtClean="0">
                <a:solidFill>
                  <a:srgbClr val="C00000"/>
                </a:solidFill>
                <a:latin typeface="Arial" pitchFamily="34" charset="0"/>
              </a:rPr>
              <a:t>MEDYAN (ORTANCA) Hesaplanması</a:t>
            </a:r>
          </a:p>
        </p:txBody>
      </p:sp>
      <p:pic>
        <p:nvPicPr>
          <p:cNvPr id="9" name="Picture 3"/>
          <p:cNvPicPr>
            <a:picLocks noChangeAspect="1" noChangeArrowheads="1"/>
          </p:cNvPicPr>
          <p:nvPr/>
        </p:nvPicPr>
        <p:blipFill>
          <a:blip r:embed="rId5" cstate="print"/>
          <a:srcRect/>
          <a:stretch>
            <a:fillRect/>
          </a:stretch>
        </p:blipFill>
        <p:spPr bwMode="auto">
          <a:xfrm>
            <a:off x="1222592" y="5505462"/>
            <a:ext cx="4572032" cy="336700"/>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1234544" y="4653136"/>
            <a:ext cx="4572032" cy="336700"/>
          </a:xfrm>
          <a:prstGeom prst="rect">
            <a:avLst/>
          </a:prstGeom>
          <a:noFill/>
          <a:ln w="9525">
            <a:noFill/>
            <a:miter lim="800000"/>
            <a:headEnd/>
            <a:tailEnd/>
          </a:ln>
        </p:spPr>
      </p:pic>
      <p:sp>
        <p:nvSpPr>
          <p:cNvPr id="12" name="5 Dikdörtgen"/>
          <p:cNvSpPr/>
          <p:nvPr/>
        </p:nvSpPr>
        <p:spPr>
          <a:xfrm>
            <a:off x="1395557" y="3426596"/>
            <a:ext cx="10763283" cy="400110"/>
          </a:xfrm>
          <a:prstGeom prst="rect">
            <a:avLst/>
          </a:prstGeom>
        </p:spPr>
        <p:txBody>
          <a:bodyPr wrap="square">
            <a:spAutoFit/>
          </a:bodyPr>
          <a:lstStyle/>
          <a:p>
            <a:pPr fontAlgn="base">
              <a:spcBef>
                <a:spcPct val="0"/>
              </a:spcBef>
              <a:spcAft>
                <a:spcPct val="0"/>
              </a:spcAft>
            </a:pPr>
            <a:r>
              <a:rPr lang="tr-TR" sz="2000" b="1" dirty="0" smtClean="0">
                <a:solidFill>
                  <a:prstClr val="black"/>
                </a:solidFill>
                <a:latin typeface="Arial" pitchFamily="34" charset="0"/>
              </a:rPr>
              <a:t>12, 14, 10, 23, 35, 42, 38, 68, 78  veri grubunun ortancası kaçtır?</a:t>
            </a:r>
          </a:p>
        </p:txBody>
      </p:sp>
      <p:graphicFrame>
        <p:nvGraphicFramePr>
          <p:cNvPr id="14" name="Object 2"/>
          <p:cNvGraphicFramePr>
            <a:graphicFrameLocks noChangeAspect="1"/>
          </p:cNvGraphicFramePr>
          <p:nvPr>
            <p:custDataLst>
              <p:tags r:id="rId3"/>
            </p:custDataLst>
            <p:extLst>
              <p:ext uri="{D42A27DB-BD31-4B8C-83A1-F6EECF244321}">
                <p14:modId xmlns:p14="http://schemas.microsoft.com/office/powerpoint/2010/main" val="3809530815"/>
              </p:ext>
            </p:extLst>
          </p:nvPr>
        </p:nvGraphicFramePr>
        <p:xfrm>
          <a:off x="6885609" y="4208004"/>
          <a:ext cx="3740151" cy="828570"/>
        </p:xfrm>
        <a:graphic>
          <a:graphicData uri="http://schemas.openxmlformats.org/presentationml/2006/ole">
            <mc:AlternateContent xmlns:mc="http://schemas.openxmlformats.org/markup-compatibility/2006">
              <mc:Choice xmlns:v="urn:schemas-microsoft-com:vml" Requires="v">
                <p:oleObj spid="_x0000_s10352" name="Equation" r:id="rId6" imgW="1333440" imgH="393480" progId="Equation.DSMT4">
                  <p:embed/>
                </p:oleObj>
              </mc:Choice>
              <mc:Fallback>
                <p:oleObj name="Equation" r:id="rId6" imgW="133344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5609" y="4208004"/>
                        <a:ext cx="3740151" cy="828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10 Oval"/>
          <p:cNvSpPr/>
          <p:nvPr/>
        </p:nvSpPr>
        <p:spPr>
          <a:xfrm>
            <a:off x="3318105" y="4591424"/>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prstClr val="white"/>
              </a:solidFill>
            </a:endParaRPr>
          </a:p>
        </p:txBody>
      </p:sp>
      <p:cxnSp>
        <p:nvCxnSpPr>
          <p:cNvPr id="17" name="14 Düz Bağlayıcı"/>
          <p:cNvCxnSpPr/>
          <p:nvPr/>
        </p:nvCxnSpPr>
        <p:spPr>
          <a:xfrm rot="16200000" flipH="1">
            <a:off x="1335471" y="5551651"/>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16 Düz Bağlayıcı"/>
          <p:cNvCxnSpPr/>
          <p:nvPr/>
        </p:nvCxnSpPr>
        <p:spPr>
          <a:xfrm rot="16200000" flipH="1">
            <a:off x="5431250" y="5520119"/>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17 Düz Bağlayıcı"/>
          <p:cNvCxnSpPr/>
          <p:nvPr/>
        </p:nvCxnSpPr>
        <p:spPr>
          <a:xfrm rot="16200000" flipH="1">
            <a:off x="1853767" y="5551651"/>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18 Düz Bağlayıcı"/>
          <p:cNvCxnSpPr/>
          <p:nvPr/>
        </p:nvCxnSpPr>
        <p:spPr>
          <a:xfrm rot="16200000" flipH="1">
            <a:off x="4880767" y="5480213"/>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19 Düz Bağlayıcı"/>
          <p:cNvCxnSpPr/>
          <p:nvPr/>
        </p:nvCxnSpPr>
        <p:spPr>
          <a:xfrm rot="16200000" flipH="1">
            <a:off x="2415415" y="5551651"/>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20 Düz Bağlayıcı"/>
          <p:cNvCxnSpPr/>
          <p:nvPr/>
        </p:nvCxnSpPr>
        <p:spPr>
          <a:xfrm rot="16200000" flipH="1">
            <a:off x="4436701" y="5535885"/>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21 Düz Bağlayıcı"/>
          <p:cNvCxnSpPr/>
          <p:nvPr/>
        </p:nvCxnSpPr>
        <p:spPr>
          <a:xfrm rot="16200000" flipH="1">
            <a:off x="2901525" y="5551651"/>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22 Düz Bağlayıcı"/>
          <p:cNvCxnSpPr/>
          <p:nvPr/>
        </p:nvCxnSpPr>
        <p:spPr>
          <a:xfrm rot="16200000" flipH="1">
            <a:off x="3907239" y="5535885"/>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23 Oval"/>
          <p:cNvSpPr/>
          <p:nvPr/>
        </p:nvSpPr>
        <p:spPr>
          <a:xfrm>
            <a:off x="3279736" y="5448681"/>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prstClr val="white"/>
              </a:solidFill>
            </a:endParaRPr>
          </a:p>
        </p:txBody>
      </p:sp>
      <p:sp>
        <p:nvSpPr>
          <p:cNvPr id="26" name="Metin kutusu 25"/>
          <p:cNvSpPr txBox="1"/>
          <p:nvPr/>
        </p:nvSpPr>
        <p:spPr>
          <a:xfrm>
            <a:off x="10482394" y="4411706"/>
            <a:ext cx="902811"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 değer</a:t>
            </a:r>
            <a:endParaRPr lang="tr-TR" dirty="0">
              <a:solidFill>
                <a:prstClr val="black"/>
              </a:solidFill>
              <a:latin typeface="Arial" pitchFamily="34" charset="0"/>
            </a:endParaRPr>
          </a:p>
        </p:txBody>
      </p:sp>
      <p:sp>
        <p:nvSpPr>
          <p:cNvPr id="4" name="Metin kutusu 3"/>
          <p:cNvSpPr txBox="1"/>
          <p:nvPr/>
        </p:nvSpPr>
        <p:spPr>
          <a:xfrm>
            <a:off x="1541420" y="2575063"/>
            <a:ext cx="4039696" cy="461665"/>
          </a:xfrm>
          <a:prstGeom prst="rect">
            <a:avLst/>
          </a:prstGeom>
          <a:noFill/>
        </p:spPr>
        <p:txBody>
          <a:bodyPr wrap="none" rtlCol="0">
            <a:spAutoFit/>
          </a:bodyPr>
          <a:lstStyle/>
          <a:p>
            <a:pPr fontAlgn="base">
              <a:spcBef>
                <a:spcPct val="0"/>
              </a:spcBef>
              <a:spcAft>
                <a:spcPct val="0"/>
              </a:spcAft>
            </a:pPr>
            <a:r>
              <a:rPr lang="tr-TR" sz="2400" b="1" i="1" dirty="0" smtClean="0">
                <a:solidFill>
                  <a:srgbClr val="FF0000"/>
                </a:solidFill>
                <a:latin typeface="Arial" pitchFamily="34" charset="0"/>
              </a:rPr>
              <a:t>Veri sayısı tek ise ortanca;</a:t>
            </a:r>
            <a:endParaRPr lang="tr-TR" sz="2400" b="1" i="1" dirty="0">
              <a:solidFill>
                <a:srgbClr val="FF0000"/>
              </a:solidFill>
              <a:latin typeface="Arial" pitchFamily="34" charset="0"/>
            </a:endParaRPr>
          </a:p>
        </p:txBody>
      </p:sp>
    </p:spTree>
    <p:extLst>
      <p:ext uri="{BB962C8B-B14F-4D97-AF65-F5344CB8AC3E}">
        <p14:creationId xmlns:p14="http://schemas.microsoft.com/office/powerpoint/2010/main" val="44599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2"/>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Bottom)">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2500"/>
                            </p:stCondLst>
                            <p:childTnLst>
                              <p:par>
                                <p:cTn id="65" presetID="10"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300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3500"/>
                            </p:stCondLst>
                            <p:childTnLst>
                              <p:par>
                                <p:cTn id="73" presetID="10" presetClass="entr" presetSubtype="0"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2" grpId="0"/>
      <p:bldP spid="15"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6"/>
          <p:cNvPicPr>
            <a:picLocks noChangeAspect="1" noChangeArrowheads="1"/>
          </p:cNvPicPr>
          <p:nvPr/>
        </p:nvPicPr>
        <p:blipFill>
          <a:blip r:embed="rId7" cstate="print"/>
          <a:srcRect/>
          <a:stretch>
            <a:fillRect/>
          </a:stretch>
        </p:blipFill>
        <p:spPr bwMode="auto">
          <a:xfrm>
            <a:off x="695511" y="4788410"/>
            <a:ext cx="4984004" cy="345311"/>
          </a:xfrm>
          <a:prstGeom prst="rect">
            <a:avLst/>
          </a:prstGeom>
          <a:noFill/>
          <a:ln w="9525">
            <a:noFill/>
            <a:miter lim="800000"/>
            <a:headEnd/>
            <a:tailEnd/>
          </a:ln>
        </p:spPr>
      </p:pic>
      <p:pic>
        <p:nvPicPr>
          <p:cNvPr id="22" name="Picture 6"/>
          <p:cNvPicPr>
            <a:picLocks noChangeAspect="1" noChangeArrowheads="1"/>
          </p:cNvPicPr>
          <p:nvPr/>
        </p:nvPicPr>
        <p:blipFill>
          <a:blip r:embed="rId7" cstate="print"/>
          <a:srcRect/>
          <a:stretch>
            <a:fillRect/>
          </a:stretch>
        </p:blipFill>
        <p:spPr bwMode="auto">
          <a:xfrm>
            <a:off x="727955" y="3789044"/>
            <a:ext cx="4984004" cy="345311"/>
          </a:xfrm>
          <a:prstGeom prst="rect">
            <a:avLst/>
          </a:prstGeom>
          <a:noFill/>
          <a:ln w="9525">
            <a:noFill/>
            <a:miter lim="800000"/>
            <a:headEnd/>
            <a:tailEnd/>
          </a:ln>
        </p:spPr>
      </p:pic>
      <p:sp>
        <p:nvSpPr>
          <p:cNvPr id="6" name="5 Dikdörtgen"/>
          <p:cNvSpPr/>
          <p:nvPr/>
        </p:nvSpPr>
        <p:spPr>
          <a:xfrm>
            <a:off x="988096" y="2320408"/>
            <a:ext cx="11144285" cy="400110"/>
          </a:xfrm>
          <a:prstGeom prst="rect">
            <a:avLst/>
          </a:prstGeom>
        </p:spPr>
        <p:txBody>
          <a:bodyPr wrap="square">
            <a:spAutoFit/>
          </a:bodyPr>
          <a:lstStyle/>
          <a:p>
            <a:pPr fontAlgn="base">
              <a:spcBef>
                <a:spcPct val="0"/>
              </a:spcBef>
              <a:spcAft>
                <a:spcPct val="0"/>
              </a:spcAft>
            </a:pPr>
            <a:r>
              <a:rPr lang="tr-TR" sz="2000" b="1" dirty="0" smtClean="0">
                <a:solidFill>
                  <a:prstClr val="black"/>
                </a:solidFill>
                <a:latin typeface="Arial" pitchFamily="34" charset="0"/>
              </a:rPr>
              <a:t>12, 14, 10, 23, 36, 42, 38, 68, 78, 89  veri grubunun ortancası kaçtır?</a:t>
            </a:r>
          </a:p>
        </p:txBody>
      </p:sp>
      <p:graphicFrame>
        <p:nvGraphicFramePr>
          <p:cNvPr id="25" name="24 Nesne"/>
          <p:cNvGraphicFramePr>
            <a:graphicFrameLocks noChangeAspect="1"/>
          </p:cNvGraphicFramePr>
          <p:nvPr>
            <p:custDataLst>
              <p:tags r:id="rId2"/>
            </p:custDataLst>
            <p:extLst>
              <p:ext uri="{D42A27DB-BD31-4B8C-83A1-F6EECF244321}">
                <p14:modId xmlns:p14="http://schemas.microsoft.com/office/powerpoint/2010/main" val="2813321703"/>
              </p:ext>
            </p:extLst>
          </p:nvPr>
        </p:nvGraphicFramePr>
        <p:xfrm>
          <a:off x="6864085" y="3576032"/>
          <a:ext cx="4936339" cy="750130"/>
        </p:xfrm>
        <a:graphic>
          <a:graphicData uri="http://schemas.openxmlformats.org/presentationml/2006/ole">
            <mc:AlternateContent xmlns:mc="http://schemas.openxmlformats.org/markup-compatibility/2006">
              <mc:Choice xmlns:v="urn:schemas-microsoft-com:vml" Requires="v">
                <p:oleObj spid="_x0000_s11486" name="Equation" r:id="rId8" imgW="1942920" imgH="393480" progId="Equation.DSMT4">
                  <p:embed/>
                </p:oleObj>
              </mc:Choice>
              <mc:Fallback>
                <p:oleObj name="Equation" r:id="rId8" imgW="19429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4085" y="3576032"/>
                        <a:ext cx="4936339" cy="750130"/>
                      </a:xfrm>
                      <a:prstGeom prst="rect">
                        <a:avLst/>
                      </a:prstGeom>
                      <a:noFill/>
                      <a:extLst/>
                    </p:spPr>
                  </p:pic>
                </p:oleObj>
              </mc:Fallback>
            </mc:AlternateContent>
          </a:graphicData>
        </a:graphic>
      </p:graphicFrame>
      <p:graphicFrame>
        <p:nvGraphicFramePr>
          <p:cNvPr id="27" name="26 Nesne"/>
          <p:cNvGraphicFramePr>
            <a:graphicFrameLocks noChangeAspect="1"/>
          </p:cNvGraphicFramePr>
          <p:nvPr>
            <p:custDataLst>
              <p:tags r:id="rId3"/>
            </p:custDataLst>
            <p:extLst>
              <p:ext uri="{D42A27DB-BD31-4B8C-83A1-F6EECF244321}">
                <p14:modId xmlns:p14="http://schemas.microsoft.com/office/powerpoint/2010/main" val="1545508502"/>
              </p:ext>
            </p:extLst>
          </p:nvPr>
        </p:nvGraphicFramePr>
        <p:xfrm>
          <a:off x="8000101" y="4764077"/>
          <a:ext cx="2320897" cy="856521"/>
        </p:xfrm>
        <a:graphic>
          <a:graphicData uri="http://schemas.openxmlformats.org/presentationml/2006/ole">
            <mc:AlternateContent xmlns:mc="http://schemas.openxmlformats.org/markup-compatibility/2006">
              <mc:Choice xmlns:v="urn:schemas-microsoft-com:vml" Requires="v">
                <p:oleObj spid="_x0000_s11487" name="Equation" r:id="rId10" imgW="799920" imgH="393480" progId="Equation.DSMT4">
                  <p:embed/>
                </p:oleObj>
              </mc:Choice>
              <mc:Fallback>
                <p:oleObj name="Equation" r:id="rId10" imgW="79992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00101" y="4764077"/>
                        <a:ext cx="2320897" cy="856521"/>
                      </a:xfrm>
                      <a:prstGeom prst="rect">
                        <a:avLst/>
                      </a:prstGeom>
                      <a:noFill/>
                      <a:extLst/>
                    </p:spPr>
                  </p:pic>
                </p:oleObj>
              </mc:Fallback>
            </mc:AlternateContent>
          </a:graphicData>
        </a:graphic>
      </p:graphicFrame>
      <p:sp>
        <p:nvSpPr>
          <p:cNvPr id="11" name="10 Oval"/>
          <p:cNvSpPr/>
          <p:nvPr/>
        </p:nvSpPr>
        <p:spPr>
          <a:xfrm>
            <a:off x="2686015" y="3822107"/>
            <a:ext cx="515543" cy="312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prstClr val="white"/>
              </a:solidFill>
            </a:endParaRPr>
          </a:p>
        </p:txBody>
      </p:sp>
      <p:cxnSp>
        <p:nvCxnSpPr>
          <p:cNvPr id="15" name="14 Düz Bağlayıcı"/>
          <p:cNvCxnSpPr/>
          <p:nvPr/>
        </p:nvCxnSpPr>
        <p:spPr>
          <a:xfrm>
            <a:off x="786912" y="4738791"/>
            <a:ext cx="285752" cy="4286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rot="16200000" flipH="1">
            <a:off x="5262557" y="4841125"/>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17 Düz Bağlayıcı"/>
          <p:cNvCxnSpPr/>
          <p:nvPr/>
        </p:nvCxnSpPr>
        <p:spPr>
          <a:xfrm>
            <a:off x="1238216" y="4738791"/>
            <a:ext cx="285752" cy="4286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18 Düz Bağlayıcı"/>
          <p:cNvCxnSpPr/>
          <p:nvPr/>
        </p:nvCxnSpPr>
        <p:spPr>
          <a:xfrm>
            <a:off x="4857741" y="4738791"/>
            <a:ext cx="285752" cy="4286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20 Düz Bağlayıcı"/>
          <p:cNvCxnSpPr/>
          <p:nvPr/>
        </p:nvCxnSpPr>
        <p:spPr>
          <a:xfrm>
            <a:off x="4286237" y="4738792"/>
            <a:ext cx="285752" cy="4286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a:xfrm>
            <a:off x="3809984" y="4738791"/>
            <a:ext cx="285752" cy="4286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23 Oval"/>
          <p:cNvSpPr/>
          <p:nvPr/>
        </p:nvSpPr>
        <p:spPr>
          <a:xfrm>
            <a:off x="3090219" y="4748368"/>
            <a:ext cx="605641" cy="355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prstClr val="white"/>
              </a:solidFill>
            </a:endParaRPr>
          </a:p>
        </p:txBody>
      </p:sp>
      <p:sp>
        <p:nvSpPr>
          <p:cNvPr id="26" name="25 Oval"/>
          <p:cNvSpPr/>
          <p:nvPr/>
        </p:nvSpPr>
        <p:spPr>
          <a:xfrm>
            <a:off x="3183508" y="3822341"/>
            <a:ext cx="525399" cy="2881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prstClr val="white"/>
              </a:solidFill>
            </a:endParaRPr>
          </a:p>
        </p:txBody>
      </p:sp>
      <p:cxnSp>
        <p:nvCxnSpPr>
          <p:cNvPr id="29" name="28 Düz Bağlayıcı"/>
          <p:cNvCxnSpPr/>
          <p:nvPr/>
        </p:nvCxnSpPr>
        <p:spPr>
          <a:xfrm rot="16200000" flipH="1">
            <a:off x="1643031" y="4836870"/>
            <a:ext cx="428628" cy="28575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29 Oval"/>
          <p:cNvSpPr/>
          <p:nvPr/>
        </p:nvSpPr>
        <p:spPr>
          <a:xfrm>
            <a:off x="2639379" y="4725144"/>
            <a:ext cx="515543" cy="407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r-TR">
              <a:solidFill>
                <a:prstClr val="white"/>
              </a:solidFill>
            </a:endParaRPr>
          </a:p>
        </p:txBody>
      </p:sp>
      <p:cxnSp>
        <p:nvCxnSpPr>
          <p:cNvPr id="28" name="27 Düz Bağlayıcı"/>
          <p:cNvCxnSpPr/>
          <p:nvPr/>
        </p:nvCxnSpPr>
        <p:spPr>
          <a:xfrm>
            <a:off x="2285973" y="4738791"/>
            <a:ext cx="285752" cy="42862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Metin kutusu 31"/>
          <p:cNvSpPr txBox="1"/>
          <p:nvPr/>
        </p:nvSpPr>
        <p:spPr>
          <a:xfrm>
            <a:off x="1714469" y="1251882"/>
            <a:ext cx="4030078" cy="461665"/>
          </a:xfrm>
          <a:prstGeom prst="rect">
            <a:avLst/>
          </a:prstGeom>
          <a:noFill/>
        </p:spPr>
        <p:txBody>
          <a:bodyPr wrap="none" rtlCol="0">
            <a:spAutoFit/>
          </a:bodyPr>
          <a:lstStyle/>
          <a:p>
            <a:pPr fontAlgn="base">
              <a:spcBef>
                <a:spcPct val="0"/>
              </a:spcBef>
              <a:spcAft>
                <a:spcPct val="0"/>
              </a:spcAft>
            </a:pPr>
            <a:r>
              <a:rPr lang="tr-TR" sz="2400" b="1" i="1" dirty="0" smtClean="0">
                <a:solidFill>
                  <a:srgbClr val="FF0000"/>
                </a:solidFill>
                <a:latin typeface="Arial" pitchFamily="34" charset="0"/>
              </a:rPr>
              <a:t>Veri sayısı çift ise ortanca</a:t>
            </a:r>
            <a:r>
              <a:rPr lang="tr-TR" b="1" i="1" dirty="0" smtClean="0">
                <a:solidFill>
                  <a:srgbClr val="FF0000"/>
                </a:solidFill>
                <a:latin typeface="Arial" pitchFamily="34" charset="0"/>
              </a:rPr>
              <a:t>;</a:t>
            </a:r>
            <a:endParaRPr lang="tr-TR" b="1" i="1" dirty="0">
              <a:solidFill>
                <a:srgbClr val="FF0000"/>
              </a:solidFill>
              <a:latin typeface="Arial" pitchFamily="34" charset="0"/>
            </a:endParaRPr>
          </a:p>
        </p:txBody>
      </p:sp>
      <p:sp>
        <p:nvSpPr>
          <p:cNvPr id="20" name="7 Çentikli Sağ Ok"/>
          <p:cNvSpPr/>
          <p:nvPr>
            <p:custDataLst>
              <p:tags r:id="rId4"/>
            </p:custDataLst>
          </p:nvPr>
        </p:nvSpPr>
        <p:spPr>
          <a:xfrm>
            <a:off x="1059664" y="1169904"/>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Tree>
    <p:extLst>
      <p:ext uri="{BB962C8B-B14F-4D97-AF65-F5344CB8AC3E}">
        <p14:creationId xmlns:p14="http://schemas.microsoft.com/office/powerpoint/2010/main" val="1646017754"/>
      </p:ext>
    </p:extLst>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lide(fromBottom)">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slide(fromBottom)">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par>
                          <p:cTn id="67" fill="hold">
                            <p:stCondLst>
                              <p:cond delay="3500"/>
                            </p:stCondLst>
                            <p:childTnLst>
                              <p:par>
                                <p:cTn id="68" presetID="10"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45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ppt_x</p:attrName>
                                        </p:attrNameLst>
                                      </p:cBhvr>
                                      <p:tavLst>
                                        <p:tav tm="0">
                                          <p:val>
                                            <p:strVal val="#ppt_x-.2"/>
                                          </p:val>
                                        </p:tav>
                                        <p:tav tm="100000">
                                          <p:val>
                                            <p:strVal val="#ppt_x"/>
                                          </p:val>
                                        </p:tav>
                                      </p:tavLst>
                                    </p:anim>
                                    <p:anim calcmode="lin" valueType="num">
                                      <p:cBhvr>
                                        <p:cTn id="84"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6" grpId="0" animBg="1"/>
      <p:bldP spid="30"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etin Yer Tutucusu"/>
          <p:cNvSpPr>
            <a:spLocks noGrp="1"/>
          </p:cNvSpPr>
          <p:nvPr>
            <p:ph type="body" sz="half" idx="1"/>
          </p:nvPr>
        </p:nvSpPr>
        <p:spPr>
          <a:xfrm>
            <a:off x="719408" y="1772819"/>
            <a:ext cx="11055253" cy="4525963"/>
          </a:xfrm>
        </p:spPr>
        <p:txBody>
          <a:bodyPr>
            <a:normAutofit/>
          </a:bodyPr>
          <a:lstStyle/>
          <a:p>
            <a:pPr lvl="1">
              <a:buFont typeface="Wingdings" pitchFamily="2" charset="2"/>
              <a:buChar char="q"/>
            </a:pPr>
            <a:r>
              <a:rPr lang="tr-TR" altLang="tr-TR" sz="2400" i="0" dirty="0" smtClean="0">
                <a:solidFill>
                  <a:schemeClr val="tx1"/>
                </a:solidFill>
              </a:rPr>
              <a:t>Bir dağılımı ortadan ikiye böler.</a:t>
            </a:r>
          </a:p>
          <a:p>
            <a:pPr lvl="1">
              <a:buFont typeface="Wingdings" pitchFamily="2" charset="2"/>
              <a:buChar char="q"/>
            </a:pPr>
            <a:r>
              <a:rPr lang="tr-TR" altLang="tr-TR" sz="2400" i="0" dirty="0" smtClean="0">
                <a:solidFill>
                  <a:schemeClr val="tx1"/>
                </a:solidFill>
              </a:rPr>
              <a:t>Dağılımın normalden uzak olduğu ya da çarpık dağılım olduğu </a:t>
            </a:r>
            <a:r>
              <a:rPr lang="tr-TR" altLang="tr-TR" sz="2400" i="0" dirty="0">
                <a:solidFill>
                  <a:schemeClr val="tx1"/>
                </a:solidFill>
              </a:rPr>
              <a:t>durumlarda kullanılır. </a:t>
            </a:r>
            <a:endParaRPr lang="tr-TR" altLang="tr-TR" sz="2400" i="0" dirty="0" smtClean="0">
              <a:solidFill>
                <a:schemeClr val="tx1"/>
              </a:solidFill>
            </a:endParaRPr>
          </a:p>
          <a:p>
            <a:pPr lvl="1">
              <a:buFont typeface="Wingdings" pitchFamily="2" charset="2"/>
              <a:buChar char="q"/>
            </a:pPr>
            <a:r>
              <a:rPr lang="tr-TR" altLang="tr-TR" sz="2400" i="0" dirty="0" smtClean="0">
                <a:solidFill>
                  <a:schemeClr val="tx1"/>
                </a:solidFill>
              </a:rPr>
              <a:t>Dağılımdaki uç değerlerden etkilenmez. Bu nedenle çarpık dağılımlarda ve uç değerlerin fazla olduğu durumlarda </a:t>
            </a:r>
            <a:r>
              <a:rPr lang="tr-TR" altLang="tr-TR" sz="2400" i="0" dirty="0" err="1" smtClean="0">
                <a:solidFill>
                  <a:schemeClr val="tx1"/>
                </a:solidFill>
              </a:rPr>
              <a:t>mod</a:t>
            </a:r>
            <a:r>
              <a:rPr lang="tr-TR" altLang="tr-TR" sz="2400" i="0" dirty="0" smtClean="0">
                <a:solidFill>
                  <a:schemeClr val="tx1"/>
                </a:solidFill>
              </a:rPr>
              <a:t> ve aritmetik ortalamadan daha etkilidir.</a:t>
            </a:r>
          </a:p>
          <a:p>
            <a:pPr lvl="1">
              <a:buFont typeface="Wingdings" pitchFamily="2" charset="2"/>
              <a:buChar char="q"/>
            </a:pPr>
            <a:r>
              <a:rPr lang="tr-TR" altLang="tr-TR" sz="2400" i="0" dirty="0" smtClean="0">
                <a:solidFill>
                  <a:schemeClr val="tx1"/>
                </a:solidFill>
              </a:rPr>
              <a:t>Ortancanın kullanılabilmesi için ölçme sonuçlarının en az </a:t>
            </a:r>
            <a:r>
              <a:rPr lang="tr-TR" altLang="tr-TR" sz="2400" b="1" i="0" dirty="0" smtClean="0">
                <a:solidFill>
                  <a:schemeClr val="tx1"/>
                </a:solidFill>
              </a:rPr>
              <a:t>sıralama</a:t>
            </a:r>
            <a:r>
              <a:rPr lang="tr-TR" altLang="tr-TR" sz="2400" i="0" dirty="0" smtClean="0">
                <a:solidFill>
                  <a:schemeClr val="tx1"/>
                </a:solidFill>
              </a:rPr>
              <a:t> ölçeğinde olması gerekir.</a:t>
            </a:r>
          </a:p>
          <a:p>
            <a:pPr lvl="1"/>
            <a:endParaRPr lang="tr-TR" altLang="tr-TR" sz="2800" i="0" dirty="0" smtClean="0">
              <a:solidFill>
                <a:schemeClr val="tx1"/>
              </a:solidFill>
            </a:endParaRPr>
          </a:p>
        </p:txBody>
      </p:sp>
      <p:sp>
        <p:nvSpPr>
          <p:cNvPr id="5" name="4 Dikdörtgen"/>
          <p:cNvSpPr/>
          <p:nvPr/>
        </p:nvSpPr>
        <p:spPr>
          <a:xfrm>
            <a:off x="952465" y="620694"/>
            <a:ext cx="10096571" cy="830997"/>
          </a:xfrm>
          <a:prstGeom prst="rect">
            <a:avLst/>
          </a:prstGeom>
        </p:spPr>
        <p:txBody>
          <a:bodyPr wrap="square">
            <a:spAutoFit/>
          </a:bodyPr>
          <a:lstStyle/>
          <a:p>
            <a:pPr fontAlgn="base">
              <a:spcBef>
                <a:spcPct val="0"/>
              </a:spcBef>
              <a:spcAft>
                <a:spcPct val="0"/>
              </a:spcAft>
            </a:pPr>
            <a:r>
              <a:rPr lang="tr-TR" sz="2400" b="1" dirty="0" smtClean="0">
                <a:solidFill>
                  <a:srgbClr val="C00000"/>
                </a:solidFill>
                <a:latin typeface="Arial" pitchFamily="34" charset="0"/>
              </a:rPr>
              <a:t>Medyanın (Ortancanın) Özellikleri</a:t>
            </a:r>
            <a:r>
              <a:rPr lang="tr-TR" sz="2400" b="1" dirty="0">
                <a:solidFill>
                  <a:srgbClr val="C00000"/>
                </a:solidFill>
                <a:latin typeface="Arial" pitchFamily="34" charset="0"/>
              </a:rPr>
              <a:t>:</a:t>
            </a:r>
          </a:p>
          <a:p>
            <a:pPr fontAlgn="base">
              <a:spcBef>
                <a:spcPct val="0"/>
              </a:spcBef>
              <a:spcAft>
                <a:spcPct val="0"/>
              </a:spcAft>
            </a:pPr>
            <a:endParaRPr lang="tr-TR" sz="2400" b="1" dirty="0" smtClean="0">
              <a:solidFill>
                <a:srgbClr val="C00000"/>
              </a:solidFill>
              <a:latin typeface="Arial" pitchFamily="34" charset="0"/>
            </a:endParaRPr>
          </a:p>
        </p:txBody>
      </p:sp>
    </p:spTree>
    <p:extLst>
      <p:ext uri="{BB962C8B-B14F-4D97-AF65-F5344CB8AC3E}">
        <p14:creationId xmlns:p14="http://schemas.microsoft.com/office/powerpoint/2010/main" val="3908320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59704" y="138641"/>
            <a:ext cx="9652000" cy="501041"/>
          </a:xfrm>
        </p:spPr>
        <p:txBody>
          <a:bodyPr>
            <a:noAutofit/>
          </a:bodyPr>
          <a:lstStyle/>
          <a:p>
            <a:pPr algn="ctr"/>
            <a:r>
              <a:rPr lang="tr-TR" sz="3600" dirty="0" smtClean="0"/>
              <a:t>İSTATİSİKSEL TEKNİKLER</a:t>
            </a:r>
            <a:endParaRPr lang="tr-TR" sz="3600" dirty="0"/>
          </a:p>
        </p:txBody>
      </p:sp>
      <p:sp>
        <p:nvSpPr>
          <p:cNvPr id="2" name="İçerik Yer Tutucusu 1"/>
          <p:cNvSpPr>
            <a:spLocks noGrp="1"/>
          </p:cNvSpPr>
          <p:nvPr>
            <p:ph idx="1"/>
          </p:nvPr>
        </p:nvSpPr>
        <p:spPr>
          <a:xfrm>
            <a:off x="609600" y="620688"/>
            <a:ext cx="10688877" cy="5817690"/>
          </a:xfrm>
        </p:spPr>
        <p:txBody>
          <a:bodyPr/>
          <a:lstStyle/>
          <a:p>
            <a:pPr marL="0" indent="0">
              <a:buNone/>
            </a:pPr>
            <a:endParaRPr lang="tr-TR" dirty="0" smtClean="0"/>
          </a:p>
          <a:p>
            <a:pPr>
              <a:buFont typeface="Wingdings" panose="05000000000000000000" pitchFamily="2" charset="2"/>
              <a:buChar char="Ø"/>
            </a:pPr>
            <a:r>
              <a:rPr lang="tr-TR" dirty="0" smtClean="0"/>
              <a:t>Medyan(ortanca)</a:t>
            </a:r>
          </a:p>
          <a:p>
            <a:pPr>
              <a:buFont typeface="Wingdings" panose="05000000000000000000" pitchFamily="2" charset="2"/>
              <a:buChar char="Ø"/>
            </a:pPr>
            <a:r>
              <a:rPr lang="tr-TR" dirty="0" err="1" smtClean="0"/>
              <a:t>Mod</a:t>
            </a:r>
            <a:r>
              <a:rPr lang="tr-TR" dirty="0" smtClean="0"/>
              <a:t>(tepe değer)</a:t>
            </a:r>
          </a:p>
          <a:p>
            <a:pPr marL="0" indent="0">
              <a:buNone/>
            </a:pPr>
            <a:endParaRPr lang="tr-TR" dirty="0"/>
          </a:p>
          <a:p>
            <a:pPr marL="0" indent="0">
              <a:buNone/>
            </a:pPr>
            <a:r>
              <a:rPr lang="tr-TR" dirty="0" smtClean="0"/>
              <a:t>                                    </a:t>
            </a:r>
          </a:p>
          <a:p>
            <a:pPr marL="0" indent="0">
              <a:buNone/>
            </a:pPr>
            <a:r>
              <a:rPr lang="tr-TR" dirty="0" smtClean="0"/>
              <a:t>                                     </a:t>
            </a:r>
            <a:endParaRPr lang="tr-TR" dirty="0"/>
          </a:p>
          <a:p>
            <a:pPr marL="0" indent="0">
              <a:buNone/>
            </a:pPr>
            <a:r>
              <a:rPr lang="tr-TR" dirty="0" smtClean="0"/>
              <a:t>                                     </a:t>
            </a:r>
          </a:p>
          <a:p>
            <a:pPr marL="0" indent="0">
              <a:buNone/>
            </a:pPr>
            <a:endParaRPr lang="tr-TR" dirty="0"/>
          </a:p>
          <a:p>
            <a:pPr marL="0" indent="0">
              <a:buNone/>
            </a:pPr>
            <a:endParaRPr lang="tr-TR" dirty="0" smtClean="0"/>
          </a:p>
          <a:p>
            <a:pPr marL="0" indent="0">
              <a:buNone/>
            </a:pPr>
            <a:r>
              <a:rPr lang="tr-TR" dirty="0" smtClean="0"/>
              <a:t>                                      </a:t>
            </a: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p:txBody>
      </p:sp>
      <p:sp>
        <p:nvSpPr>
          <p:cNvPr id="4" name="Akış Çizelgesi: İşlem 3"/>
          <p:cNvSpPr/>
          <p:nvPr/>
        </p:nvSpPr>
        <p:spPr>
          <a:xfrm>
            <a:off x="527959" y="764707"/>
            <a:ext cx="4608511"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MERKEZİ YIĞILMA  ÖLÇÜLERİ </a:t>
            </a:r>
          </a:p>
          <a:p>
            <a:pPr algn="ctr" defTabSz="914116"/>
            <a:r>
              <a:rPr lang="tr-TR" sz="2000" b="1" dirty="0">
                <a:solidFill>
                  <a:prstClr val="white"/>
                </a:solidFill>
              </a:rPr>
              <a:t>(VASAT ÖLÇÜLERİ)</a:t>
            </a:r>
          </a:p>
        </p:txBody>
      </p:sp>
      <p:sp>
        <p:nvSpPr>
          <p:cNvPr id="5" name="Akış Çizelgesi: İşlem 4"/>
          <p:cNvSpPr/>
          <p:nvPr/>
        </p:nvSpPr>
        <p:spPr>
          <a:xfrm>
            <a:off x="5615947" y="764707"/>
            <a:ext cx="5184576"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YAYILMA ÖLÇÜLERİ</a:t>
            </a:r>
          </a:p>
          <a:p>
            <a:pPr algn="ctr" defTabSz="914116"/>
            <a:r>
              <a:rPr lang="tr-TR" sz="2000" b="1" dirty="0">
                <a:solidFill>
                  <a:prstClr val="white"/>
                </a:solidFill>
              </a:rPr>
              <a:t>(DEĞİŞİM ÖLÇÜLERİ)</a:t>
            </a:r>
          </a:p>
        </p:txBody>
      </p:sp>
      <p:sp>
        <p:nvSpPr>
          <p:cNvPr id="9" name="Yuvarlatılmış Çapraz Köşeli Dikdörtgen 8"/>
          <p:cNvSpPr/>
          <p:nvPr/>
        </p:nvSpPr>
        <p:spPr>
          <a:xfrm>
            <a:off x="527384" y="2780928"/>
            <a:ext cx="4608509"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MOD (</a:t>
            </a:r>
            <a:r>
              <a:rPr lang="tr-TR" b="1" dirty="0">
                <a:solidFill>
                  <a:prstClr val="black"/>
                </a:solidFill>
              </a:rPr>
              <a:t>TEPE DEĞER) </a:t>
            </a:r>
          </a:p>
        </p:txBody>
      </p:sp>
      <p:sp>
        <p:nvSpPr>
          <p:cNvPr id="10" name="Yuvarlatılmış Çapraz Köşeli Dikdörtgen 9"/>
          <p:cNvSpPr/>
          <p:nvPr/>
        </p:nvSpPr>
        <p:spPr>
          <a:xfrm>
            <a:off x="527384" y="4005064"/>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MEDYAN (</a:t>
            </a:r>
            <a:r>
              <a:rPr lang="tr-TR" b="1" dirty="0">
                <a:solidFill>
                  <a:prstClr val="black"/>
                </a:solidFill>
              </a:rPr>
              <a:t>ORTANCA)</a:t>
            </a:r>
          </a:p>
        </p:txBody>
      </p:sp>
      <p:sp>
        <p:nvSpPr>
          <p:cNvPr id="11" name="Yuvarlatılmış Çapraz Köşeli Dikdörtgen 10"/>
          <p:cNvSpPr/>
          <p:nvPr/>
        </p:nvSpPr>
        <p:spPr>
          <a:xfrm>
            <a:off x="527384" y="5063175"/>
            <a:ext cx="4608509" cy="742089"/>
          </a:xfrm>
          <a:prstGeom prst="round2DiagRect">
            <a:avLst/>
          </a:prstGeom>
          <a:solidFill>
            <a:srgbClr val="FFFF00"/>
          </a:solidFill>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2800" b="1" dirty="0" smtClean="0">
                <a:solidFill>
                  <a:prstClr val="black"/>
                </a:solidFill>
              </a:rPr>
              <a:t>ARİTMETİK ORTALAMA</a:t>
            </a:r>
            <a:endParaRPr lang="tr-TR" sz="2800" b="1" dirty="0">
              <a:solidFill>
                <a:prstClr val="black"/>
              </a:solidFill>
            </a:endParaRPr>
          </a:p>
        </p:txBody>
      </p:sp>
      <p:sp>
        <p:nvSpPr>
          <p:cNvPr id="12" name="Yuvarlatılmış Çapraz Köşeli Dikdörtgen 11"/>
          <p:cNvSpPr/>
          <p:nvPr/>
        </p:nvSpPr>
        <p:spPr>
          <a:xfrm>
            <a:off x="5807969" y="2780928"/>
            <a:ext cx="4992555"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RANJ (DİZİ GENİŞLİĞİ)</a:t>
            </a:r>
            <a:endParaRPr lang="tr-TR" b="1" dirty="0">
              <a:solidFill>
                <a:prstClr val="black"/>
              </a:solidFill>
            </a:endParaRPr>
          </a:p>
        </p:txBody>
      </p:sp>
      <p:sp>
        <p:nvSpPr>
          <p:cNvPr id="13" name="Yuvarlatılmış Çapraz Köşeli Dikdörtgen 12"/>
          <p:cNvSpPr/>
          <p:nvPr/>
        </p:nvSpPr>
        <p:spPr>
          <a:xfrm>
            <a:off x="5807969" y="4005064"/>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ÇEYREK SAPMA(Q)</a:t>
            </a:r>
          </a:p>
        </p:txBody>
      </p:sp>
      <p:sp>
        <p:nvSpPr>
          <p:cNvPr id="14" name="Yuvarlatılmış Çapraz Köşeli Dikdörtgen 13"/>
          <p:cNvSpPr/>
          <p:nvPr/>
        </p:nvSpPr>
        <p:spPr>
          <a:xfrm>
            <a:off x="5807969" y="5229200"/>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STANDART SAPMA</a:t>
            </a:r>
          </a:p>
        </p:txBody>
      </p:sp>
    </p:spTree>
    <p:extLst>
      <p:ext uri="{BB962C8B-B14F-4D97-AF65-F5344CB8AC3E}">
        <p14:creationId xmlns:p14="http://schemas.microsoft.com/office/powerpoint/2010/main" val="1458560600"/>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4D1D93-A4F7-44BC-A1FB-8FB3AF6720E1}"/>
              </a:ext>
            </a:extLst>
          </p:cNvPr>
          <p:cNvSpPr>
            <a:spLocks noGrp="1"/>
          </p:cNvSpPr>
          <p:nvPr>
            <p:ph type="title"/>
          </p:nvPr>
        </p:nvSpPr>
        <p:spPr/>
        <p:txBody>
          <a:bodyPr>
            <a:normAutofit/>
          </a:bodyPr>
          <a:lstStyle/>
          <a:p>
            <a:r>
              <a:rPr lang="tr-TR" dirty="0">
                <a:solidFill>
                  <a:srgbClr val="FF0000"/>
                </a:solidFill>
                <a:latin typeface="AR CENA" panose="02000000000000000000" pitchFamily="2" charset="0"/>
                <a:cs typeface="Calibri Light"/>
              </a:rPr>
              <a:t>Aritmetik Ortalama</a:t>
            </a:r>
            <a:endParaRPr lang="tr-TR" dirty="0">
              <a:solidFill>
                <a:srgbClr val="FF0000"/>
              </a:solidFill>
              <a:latin typeface="AR CENA" panose="02000000000000000000" pitchFamily="2" charset="0"/>
            </a:endParaRPr>
          </a:p>
        </p:txBody>
      </p:sp>
      <p:sp>
        <p:nvSpPr>
          <p:cNvPr id="3" name="İçerik Yer Tutucusu 2">
            <a:extLst>
              <a:ext uri="{FF2B5EF4-FFF2-40B4-BE49-F238E27FC236}">
                <a16:creationId xmlns:a16="http://schemas.microsoft.com/office/drawing/2014/main" id="{609B36BC-F5D0-429A-8A6F-330F9B5D8B7D}"/>
              </a:ext>
            </a:extLst>
          </p:cNvPr>
          <p:cNvSpPr>
            <a:spLocks noGrp="1"/>
          </p:cNvSpPr>
          <p:nvPr>
            <p:ph idx="1"/>
          </p:nvPr>
        </p:nvSpPr>
        <p:spPr>
          <a:xfrm>
            <a:off x="838767" y="1825625"/>
            <a:ext cx="10483279" cy="4351338"/>
          </a:xfrm>
        </p:spPr>
        <p:txBody>
          <a:bodyPr vert="horz" lIns="91440" tIns="45720" rIns="91440" bIns="45720" rtlCol="0" anchor="t">
            <a:normAutofit/>
          </a:bodyPr>
          <a:lstStyle/>
          <a:p>
            <a:r>
              <a:rPr lang="tr-TR" dirty="0">
                <a:cs typeface="Calibri"/>
              </a:rPr>
              <a:t>Aritmetik ortalama grubun performansını betimleyen bir istatistiktir. Ölçme sonuçlarına ait aritmetik ortalama; ölçümlerin toplanıp ölçüm sayısına bölünmesiyle hesaplanır.</a:t>
            </a:r>
            <a:r>
              <a:rPr lang="tr-TR" sz="2000" dirty="0">
                <a:cs typeface="Calibri"/>
              </a:rPr>
              <a:t> </a:t>
            </a:r>
          </a:p>
          <a:p>
            <a:pPr marL="0" indent="0">
              <a:buNone/>
            </a:pPr>
            <a:r>
              <a:rPr lang="tr-TR" sz="2000" dirty="0">
                <a:cs typeface="Calibri"/>
              </a:rPr>
              <a:t>                             </a:t>
            </a:r>
          </a:p>
          <a:p>
            <a:pPr marL="0" indent="0">
              <a:buNone/>
            </a:pPr>
            <a:endParaRPr lang="tr-TR" sz="2000" dirty="0">
              <a:cs typeface="Calibri"/>
            </a:endParaRPr>
          </a:p>
          <a:p>
            <a:pPr marL="0" indent="0">
              <a:buNone/>
            </a:pPr>
            <a:endParaRPr lang="tr-TR" sz="2000" dirty="0">
              <a:cs typeface="Calibri"/>
            </a:endParaRPr>
          </a:p>
          <a:p>
            <a:pPr marL="0" indent="0">
              <a:buNone/>
            </a:pPr>
            <a:endParaRPr lang="tr-TR" sz="2000" dirty="0">
              <a:cs typeface="Calibri"/>
            </a:endParaRPr>
          </a:p>
          <a:p>
            <a:pPr marL="0" indent="0">
              <a:buNone/>
            </a:pPr>
            <a:endParaRPr lang="tr-TR" sz="2000" dirty="0">
              <a:cs typeface="Calibri"/>
            </a:endParaRPr>
          </a:p>
          <a:p>
            <a:pPr marL="0" indent="0">
              <a:buNone/>
            </a:pPr>
            <a:r>
              <a:rPr lang="tr-TR" dirty="0" smtClean="0">
                <a:cs typeface="Calibri"/>
              </a:rPr>
              <a:t>   Formüldeki </a:t>
            </a:r>
            <a:r>
              <a:rPr lang="tr-TR" dirty="0" err="1">
                <a:cs typeface="Calibri"/>
              </a:rPr>
              <a:t>Xi</a:t>
            </a:r>
            <a:r>
              <a:rPr lang="tr-TR" dirty="0">
                <a:cs typeface="Calibri"/>
              </a:rPr>
              <a:t> </a:t>
            </a:r>
            <a:r>
              <a:rPr lang="tr-TR" dirty="0" smtClean="0">
                <a:cs typeface="Calibri"/>
              </a:rPr>
              <a:t>herhangi </a:t>
            </a:r>
            <a:r>
              <a:rPr lang="tr-TR" dirty="0">
                <a:cs typeface="Calibri"/>
              </a:rPr>
              <a:t>bir öğrencinin almış olduğu puanı belirtir.</a:t>
            </a:r>
          </a:p>
          <a:p>
            <a:pPr marL="0" indent="0">
              <a:buNone/>
            </a:pPr>
            <a:r>
              <a:rPr lang="tr-TR" dirty="0" smtClean="0">
                <a:ea typeface="+mn-lt"/>
                <a:cs typeface="+mn-lt"/>
              </a:rPr>
              <a:t>   X</a:t>
            </a:r>
            <a:r>
              <a:rPr lang="tr-TR" dirty="0">
                <a:ea typeface="+mn-lt"/>
                <a:cs typeface="+mn-lt"/>
              </a:rPr>
              <a:t>̄: x puanlarına ait aritmetik ortalamayı göstermektedir.</a:t>
            </a:r>
            <a:endParaRPr lang="tr-TR" dirty="0"/>
          </a:p>
          <a:p>
            <a:pPr marL="0" indent="0">
              <a:buNone/>
            </a:pPr>
            <a:endParaRPr lang="tr-TR" dirty="0">
              <a:cs typeface="Calibri"/>
            </a:endParaRPr>
          </a:p>
        </p:txBody>
      </p:sp>
      <p:pic>
        <p:nvPicPr>
          <p:cNvPr id="5" name="Resim 5" descr="ekran görüntüsü içeren bir resim&#10;&#10;Çok yüksek güvenilirlikle oluşturulmuş açıklama">
            <a:extLst>
              <a:ext uri="{FF2B5EF4-FFF2-40B4-BE49-F238E27FC236}">
                <a16:creationId xmlns:a16="http://schemas.microsoft.com/office/drawing/2014/main" id="{840F10B6-0E5E-4007-8CA8-53ACBF537FE9}"/>
              </a:ext>
            </a:extLst>
          </p:cNvPr>
          <p:cNvPicPr>
            <a:picLocks noChangeAspect="1"/>
          </p:cNvPicPr>
          <p:nvPr/>
        </p:nvPicPr>
        <p:blipFill rotWithShape="1">
          <a:blip r:embed="rId2"/>
          <a:srcRect t="76470" r="-231" b="3201"/>
          <a:stretch/>
        </p:blipFill>
        <p:spPr>
          <a:xfrm>
            <a:off x="2130153" y="3025717"/>
            <a:ext cx="8030411" cy="1761964"/>
          </a:xfrm>
          <a:prstGeom prst="rect">
            <a:avLst/>
          </a:prstGeom>
        </p:spPr>
      </p:pic>
    </p:spTree>
    <p:extLst>
      <p:ext uri="{BB962C8B-B14F-4D97-AF65-F5344CB8AC3E}">
        <p14:creationId xmlns:p14="http://schemas.microsoft.com/office/powerpoint/2010/main" val="198329250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2E0673-698C-40B2-8308-7E7F3235FF9B}"/>
              </a:ext>
            </a:extLst>
          </p:cNvPr>
          <p:cNvSpPr>
            <a:spLocks noGrp="1"/>
          </p:cNvSpPr>
          <p:nvPr>
            <p:ph idx="1"/>
          </p:nvPr>
        </p:nvSpPr>
        <p:spPr>
          <a:xfrm>
            <a:off x="616132" y="375647"/>
            <a:ext cx="10515600" cy="6217658"/>
          </a:xfrm>
        </p:spPr>
        <p:txBody>
          <a:bodyPr>
            <a:normAutofit fontScale="47500" lnSpcReduction="20000"/>
          </a:bodyPr>
          <a:lstStyle/>
          <a:p>
            <a:r>
              <a:rPr lang="tr-TR" sz="5100" dirty="0" smtClean="0"/>
              <a:t>Örneğin, aşağıda verilen 10 öğrencinin bir sınavdan aldığı puanlara ait aritmetik ortalama hesaplanacak olursa;</a:t>
            </a:r>
          </a:p>
          <a:p>
            <a:pPr>
              <a:buNone/>
            </a:pPr>
            <a:r>
              <a:rPr lang="tr-TR" sz="4300" dirty="0" smtClean="0"/>
              <a:t>    </a:t>
            </a:r>
            <a:r>
              <a:rPr lang="tr-TR" sz="4300" u="sng" dirty="0" smtClean="0"/>
              <a:t>Öğrenci</a:t>
            </a:r>
            <a:r>
              <a:rPr lang="tr-TR" sz="4300" dirty="0" smtClean="0"/>
              <a:t>           </a:t>
            </a:r>
            <a:r>
              <a:rPr lang="tr-TR" sz="4300" u="sng" dirty="0" smtClean="0"/>
              <a:t>Test-Sınav Puanı(X)</a:t>
            </a:r>
          </a:p>
          <a:p>
            <a:pPr>
              <a:buNone/>
            </a:pPr>
            <a:r>
              <a:rPr lang="tr-TR" sz="4300" dirty="0" smtClean="0"/>
              <a:t>        1                          45</a:t>
            </a:r>
          </a:p>
          <a:p>
            <a:pPr>
              <a:buNone/>
            </a:pPr>
            <a:r>
              <a:rPr lang="tr-TR" sz="4300" dirty="0" smtClean="0"/>
              <a:t>        2                          50</a:t>
            </a:r>
          </a:p>
          <a:p>
            <a:pPr>
              <a:buNone/>
            </a:pPr>
            <a:r>
              <a:rPr lang="tr-TR" sz="4300" dirty="0" smtClean="0"/>
              <a:t>        3                          55</a:t>
            </a:r>
          </a:p>
          <a:p>
            <a:pPr>
              <a:buNone/>
            </a:pPr>
            <a:r>
              <a:rPr lang="tr-TR" sz="4300" dirty="0" smtClean="0"/>
              <a:t>        4                          60</a:t>
            </a:r>
          </a:p>
          <a:p>
            <a:pPr>
              <a:buNone/>
            </a:pPr>
            <a:r>
              <a:rPr lang="tr-TR" sz="4300" dirty="0" smtClean="0"/>
              <a:t>        5                          65</a:t>
            </a:r>
          </a:p>
          <a:p>
            <a:pPr>
              <a:buNone/>
            </a:pPr>
            <a:r>
              <a:rPr lang="tr-TR" sz="4300" dirty="0" smtClean="0"/>
              <a:t>        6                          70</a:t>
            </a:r>
          </a:p>
          <a:p>
            <a:pPr>
              <a:buNone/>
            </a:pPr>
            <a:r>
              <a:rPr lang="tr-TR" sz="4300" dirty="0" smtClean="0"/>
              <a:t>        7                          75</a:t>
            </a:r>
          </a:p>
          <a:p>
            <a:pPr>
              <a:buNone/>
            </a:pPr>
            <a:r>
              <a:rPr lang="tr-TR" sz="4300" dirty="0" smtClean="0"/>
              <a:t>        8                          80</a:t>
            </a:r>
          </a:p>
          <a:p>
            <a:pPr>
              <a:buNone/>
            </a:pPr>
            <a:r>
              <a:rPr lang="tr-TR" sz="4300" dirty="0" smtClean="0"/>
              <a:t>        9                          85</a:t>
            </a:r>
          </a:p>
          <a:p>
            <a:pPr>
              <a:buNone/>
            </a:pPr>
            <a:r>
              <a:rPr lang="tr-TR" sz="4300" dirty="0" smtClean="0"/>
              <a:t>       10                         90</a:t>
            </a:r>
          </a:p>
          <a:p>
            <a:pPr lvl="0">
              <a:buNone/>
            </a:pPr>
            <a:r>
              <a:rPr lang="tr-TR" sz="4300" dirty="0" smtClean="0"/>
              <a:t>   </a:t>
            </a:r>
          </a:p>
          <a:p>
            <a:pPr lvl="0">
              <a:buNone/>
            </a:pPr>
            <a:r>
              <a:rPr lang="tr-TR" sz="4300" dirty="0" smtClean="0"/>
              <a:t> </a:t>
            </a:r>
            <a:r>
              <a:rPr lang="tr-TR" sz="5100" dirty="0" smtClean="0"/>
              <a:t>Bu puanlara ait aritmetik ortalamanın bulunmasında yapılacak işlem: Tüm puanların toplanıp elde edilen toplamı öğrenci  sayısına bölmektir:</a:t>
            </a:r>
          </a:p>
          <a:p>
            <a:pPr lvl="0">
              <a:buNone/>
            </a:pPr>
            <a:r>
              <a:rPr lang="tr-TR" sz="4300" dirty="0" smtClean="0"/>
              <a:t>           </a:t>
            </a:r>
            <a:r>
              <a:rPr lang="tr-TR" sz="5100" dirty="0" smtClean="0"/>
              <a:t> X̄= (45+50+55+60+65+70+75+80+85+90):10=67.5</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152" y="1787225"/>
            <a:ext cx="6262391" cy="210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486632"/>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latin typeface="AR CENA" panose="02000000000000000000" pitchFamily="2" charset="0"/>
                <a:cs typeface="Calibri Light"/>
              </a:rPr>
              <a:t>Aritmetik Ortalama</a:t>
            </a:r>
            <a:endParaRPr lang="tr-TR" sz="3200" b="1" dirty="0"/>
          </a:p>
        </p:txBody>
      </p:sp>
      <p:sp>
        <p:nvSpPr>
          <p:cNvPr id="4" name="12 Dikdörtgen"/>
          <p:cNvSpPr>
            <a:spLocks noGrp="1"/>
          </p:cNvSpPr>
          <p:nvPr>
            <p:ph idx="1"/>
          </p:nvPr>
        </p:nvSpPr>
        <p:spPr>
          <a:xfrm>
            <a:off x="838200" y="1333674"/>
            <a:ext cx="10515600" cy="163121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smtClean="0">
                <a:ln>
                  <a:noFill/>
                </a:ln>
                <a:solidFill>
                  <a:sysClr val="windowText" lastClr="000000"/>
                </a:solidFill>
                <a:effectLst/>
                <a:uLnTx/>
                <a:uFillTx/>
              </a:rPr>
              <a:t>Bir sınıftaki 4 öğrenci Arapça dersinden 20, 40, 36 ve 52 almıştır. Bu öğrencilerin aldıkları puanların aritmetik ortalaması kaçtır? </a:t>
            </a:r>
          </a:p>
          <a:p>
            <a:pPr marL="0" marR="0" lvl="0" indent="0" defTabSz="914400" eaLnBrk="1" fontAlgn="auto" latinLnBrk="0" hangingPunct="1">
              <a:lnSpc>
                <a:spcPct val="100000"/>
              </a:lnSpc>
              <a:spcBef>
                <a:spcPts val="0"/>
              </a:spcBef>
              <a:spcAft>
                <a:spcPts val="0"/>
              </a:spcAft>
              <a:buClrTx/>
              <a:buSzTx/>
              <a:buFontTx/>
              <a:buNone/>
              <a:tabLst/>
              <a:defRPr/>
            </a:pPr>
            <a:endParaRPr lang="tr-TR" sz="2200"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sz="2200" b="0" i="0" u="none" strike="noStrike" kern="0" cap="none" spc="0" normalizeH="0" baseline="0" noProof="0" dirty="0" smtClean="0">
              <a:ln>
                <a:noFill/>
              </a:ln>
              <a:solidFill>
                <a:sysClr val="windowText" lastClr="000000"/>
              </a:solidFill>
              <a:effectLst/>
              <a:uLnTx/>
              <a:uFillTx/>
            </a:endParaRPr>
          </a:p>
        </p:txBody>
      </p:sp>
      <p:graphicFrame>
        <p:nvGraphicFramePr>
          <p:cNvPr id="5" name="Nesne 4"/>
          <p:cNvGraphicFramePr>
            <a:graphicFrameLocks noChangeAspect="1"/>
          </p:cNvGraphicFramePr>
          <p:nvPr>
            <p:custDataLst>
              <p:tags r:id="rId2"/>
            </p:custDataLst>
            <p:extLst>
              <p:ext uri="{D42A27DB-BD31-4B8C-83A1-F6EECF244321}">
                <p14:modId xmlns:p14="http://schemas.microsoft.com/office/powerpoint/2010/main" val="556774592"/>
              </p:ext>
            </p:extLst>
          </p:nvPr>
        </p:nvGraphicFramePr>
        <p:xfrm>
          <a:off x="1525046" y="2601521"/>
          <a:ext cx="5997575" cy="1049337"/>
        </p:xfrm>
        <a:graphic>
          <a:graphicData uri="http://schemas.openxmlformats.org/presentationml/2006/ole">
            <mc:AlternateContent xmlns:mc="http://schemas.openxmlformats.org/markup-compatibility/2006">
              <mc:Choice xmlns:v="urn:schemas-microsoft-com:vml" Requires="v">
                <p:oleObj spid="_x0000_s7289" name="Equation" r:id="rId4" imgW="2540000" imgH="431800" progId="Equation.DSMT4">
                  <p:embed/>
                </p:oleObj>
              </mc:Choice>
              <mc:Fallback>
                <p:oleObj name="Equation" r:id="rId4" imgW="2540000" imgH="431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046" y="2601521"/>
                        <a:ext cx="5997575"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Dikdörtgen 5"/>
          <p:cNvSpPr/>
          <p:nvPr/>
        </p:nvSpPr>
        <p:spPr>
          <a:xfrm>
            <a:off x="1078523" y="3996846"/>
            <a:ext cx="9936480" cy="1133772"/>
          </a:xfrm>
          <a:prstGeom prst="rect">
            <a:avLst/>
          </a:prstGeom>
        </p:spPr>
        <p:txBody>
          <a:bodyPr wrap="square">
            <a:spAutoFit/>
          </a:bodyPr>
          <a:lstStyle/>
          <a:p>
            <a:pPr lvl="0" algn="just" defTabSz="685800">
              <a:lnSpc>
                <a:spcPct val="94000"/>
              </a:lnSpc>
              <a:spcBef>
                <a:spcPts val="1000"/>
              </a:spcBef>
              <a:spcAft>
                <a:spcPts val="200"/>
              </a:spcAft>
            </a:pPr>
            <a:r>
              <a:rPr lang="tr-TR" sz="2400" dirty="0" smtClean="0">
                <a:solidFill>
                  <a:prstClr val="black"/>
                </a:solidFill>
                <a:latin typeface="Franklin Gothic Book"/>
              </a:rPr>
              <a:t>Aritmetik ortalama, puan dağılımdaki </a:t>
            </a:r>
            <a:r>
              <a:rPr lang="tr-TR" sz="2400" dirty="0">
                <a:solidFill>
                  <a:prstClr val="black"/>
                </a:solidFill>
                <a:latin typeface="Franklin Gothic Book"/>
              </a:rPr>
              <a:t>tüm </a:t>
            </a:r>
            <a:r>
              <a:rPr lang="tr-TR" sz="2400" dirty="0" smtClean="0">
                <a:solidFill>
                  <a:prstClr val="black"/>
                </a:solidFill>
                <a:latin typeface="Franklin Gothic Book"/>
              </a:rPr>
              <a:t>puanlar </a:t>
            </a:r>
            <a:r>
              <a:rPr lang="tr-TR" sz="2400" dirty="0">
                <a:solidFill>
                  <a:prstClr val="black"/>
                </a:solidFill>
                <a:latin typeface="Franklin Gothic Book"/>
              </a:rPr>
              <a:t>dikkate alınarak hesaplandığı ve </a:t>
            </a:r>
            <a:r>
              <a:rPr lang="tr-TR" sz="2400" dirty="0" smtClean="0">
                <a:solidFill>
                  <a:prstClr val="black"/>
                </a:solidFill>
                <a:latin typeface="Franklin Gothic Book"/>
              </a:rPr>
              <a:t>ileri matematiksel </a:t>
            </a:r>
            <a:r>
              <a:rPr lang="tr-TR" sz="2400" dirty="0">
                <a:solidFill>
                  <a:prstClr val="black"/>
                </a:solidFill>
                <a:latin typeface="Franklin Gothic Book"/>
              </a:rPr>
              <a:t>işlemler için de uygun olduğu için en kararlı </a:t>
            </a:r>
            <a:r>
              <a:rPr lang="tr-TR" sz="2400" dirty="0" smtClean="0">
                <a:solidFill>
                  <a:prstClr val="black"/>
                </a:solidFill>
                <a:latin typeface="Franklin Gothic Book"/>
              </a:rPr>
              <a:t>ve tutarlı </a:t>
            </a:r>
            <a:r>
              <a:rPr lang="tr-TR" sz="2400" dirty="0">
                <a:solidFill>
                  <a:prstClr val="black"/>
                </a:solidFill>
                <a:latin typeface="Franklin Gothic Book"/>
              </a:rPr>
              <a:t>merkezi eğilim ölçüsüdür. </a:t>
            </a:r>
            <a:endParaRPr lang="tr-TR" sz="2400" dirty="0">
              <a:solidFill>
                <a:srgbClr val="FF0000"/>
              </a:solidFill>
              <a:latin typeface="Franklin Gothic Book"/>
            </a:endParaRPr>
          </a:p>
        </p:txBody>
      </p:sp>
    </p:spTree>
    <p:extLst>
      <p:ext uri="{BB962C8B-B14F-4D97-AF65-F5344CB8AC3E}">
        <p14:creationId xmlns:p14="http://schemas.microsoft.com/office/powerpoint/2010/main" val="41528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0" fontAlgn="base" hangingPunct="0">
              <a:lnSpc>
                <a:spcPct val="100000"/>
              </a:lnSpc>
              <a:spcAft>
                <a:spcPct val="0"/>
              </a:spcAft>
              <a:defRPr/>
            </a:pPr>
            <a:r>
              <a:rPr lang="tr-TR" sz="2800" b="1" dirty="0">
                <a:solidFill>
                  <a:srgbClr val="C00000"/>
                </a:solidFill>
                <a:latin typeface="Franklin Gothic Book"/>
                <a:ea typeface="+mn-ea"/>
                <a:cs typeface="+mn-cs"/>
              </a:rPr>
              <a:t>Frekans tablolarında aritmetik ortalamasının </a:t>
            </a:r>
            <a:r>
              <a:rPr lang="tr-TR" sz="2800" b="1" dirty="0" smtClean="0">
                <a:solidFill>
                  <a:srgbClr val="C00000"/>
                </a:solidFill>
                <a:latin typeface="Franklin Gothic Book"/>
                <a:ea typeface="+mn-ea"/>
                <a:cs typeface="+mn-cs"/>
              </a:rPr>
              <a:t>hesaplanması</a:t>
            </a:r>
            <a:endParaRPr lang="tr-TR" dirty="0"/>
          </a:p>
        </p:txBody>
      </p:sp>
      <p:sp>
        <p:nvSpPr>
          <p:cNvPr id="4" name="7 Dikdörtgen"/>
          <p:cNvSpPr>
            <a:spLocks noGrp="1"/>
          </p:cNvSpPr>
          <p:nvPr>
            <p:ph idx="1"/>
          </p:nvPr>
        </p:nvSpPr>
        <p:spPr>
          <a:xfrm>
            <a:off x="838224" y="1826043"/>
            <a:ext cx="5984631" cy="483209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b="0" i="0" u="none" strike="noStrike" kern="0" cap="none" spc="0" normalizeH="0" baseline="0" noProof="0" dirty="0" smtClean="0">
                <a:ln>
                  <a:noFill/>
                </a:ln>
                <a:solidFill>
                  <a:sysClr val="windowText" lastClr="000000"/>
                </a:solidFill>
                <a:effectLst/>
                <a:uLnTx/>
                <a:uFillTx/>
              </a:rPr>
              <a:t>Verilen tabloda 20 öğrencinin Tefsir dersinden aldığı puan dağılımı verilmiştir.</a:t>
            </a:r>
          </a:p>
          <a:p>
            <a:pPr marL="0" marR="0" lvl="0" indent="0" defTabSz="914400" eaLnBrk="1" fontAlgn="auto" latinLnBrk="0" hangingPunct="1">
              <a:lnSpc>
                <a:spcPct val="100000"/>
              </a:lnSpc>
              <a:spcBef>
                <a:spcPts val="0"/>
              </a:spcBef>
              <a:spcAft>
                <a:spcPts val="0"/>
              </a:spcAft>
              <a:buClrTx/>
              <a:buSzTx/>
              <a:buFontTx/>
              <a:buNone/>
              <a:tabLst/>
              <a:defRPr/>
            </a:pPr>
            <a:r>
              <a:rPr kumimoji="0" lang="tr-TR" b="1" i="0" u="none" strike="noStrike" kern="0" cap="none" spc="0" normalizeH="0" baseline="0" noProof="0" dirty="0" smtClean="0">
                <a:ln>
                  <a:noFill/>
                </a:ln>
                <a:solidFill>
                  <a:sysClr val="windowText" lastClr="000000"/>
                </a:solidFill>
                <a:effectLst/>
                <a:uLnTx/>
                <a:uFillTx/>
              </a:rPr>
              <a:t>Bu verilere göre puan dağılımının aritmetik ortalaması kaçtır? </a:t>
            </a:r>
          </a:p>
          <a:p>
            <a:pPr marL="0" marR="0" lvl="0" indent="0" defTabSz="914400" eaLnBrk="1" fontAlgn="auto" latinLnBrk="0" hangingPunct="1">
              <a:lnSpc>
                <a:spcPct val="100000"/>
              </a:lnSpc>
              <a:spcBef>
                <a:spcPts val="0"/>
              </a:spcBef>
              <a:spcAft>
                <a:spcPts val="0"/>
              </a:spcAft>
              <a:buClrTx/>
              <a:buSzTx/>
              <a:buFontTx/>
              <a:buNone/>
              <a:tabLst/>
              <a:defRPr/>
            </a:pPr>
            <a:endParaRPr lang="tr-TR" b="1"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tr-TR"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tr-TR" kern="0" dirty="0" smtClean="0">
                <a:solidFill>
                  <a:sysClr val="windowText" lastClr="000000"/>
                </a:solidFill>
              </a:rPr>
              <a:t>Not: Öğrencilerin mezuniyet başarı puan ortalaması (ağırlıklandırılmış ortalama) </a:t>
            </a:r>
            <a:r>
              <a:rPr lang="tr-TR" kern="0" dirty="0" err="1" smtClean="0">
                <a:solidFill>
                  <a:sysClr val="windowText" lastClr="000000"/>
                </a:solidFill>
              </a:rPr>
              <a:t>heaplanırken</a:t>
            </a:r>
            <a:r>
              <a:rPr lang="tr-TR" kern="0" dirty="0" smtClean="0">
                <a:solidFill>
                  <a:sysClr val="windowText" lastClr="000000"/>
                </a:solidFill>
              </a:rPr>
              <a:t> bu yöntem kullanılır.</a:t>
            </a:r>
            <a:endParaRPr kumimoji="0" lang="tr-TR" i="0" u="none" strike="noStrike" kern="0" cap="none" spc="0" normalizeH="0" baseline="0" noProof="0" dirty="0" smtClean="0">
              <a:ln>
                <a:noFill/>
              </a:ln>
              <a:solidFill>
                <a:sysClr val="windowText" lastClr="000000"/>
              </a:solidFill>
              <a:effectLst/>
              <a:uLnTx/>
              <a:uFillTx/>
            </a:endParaRPr>
          </a:p>
        </p:txBody>
      </p:sp>
      <p:graphicFrame>
        <p:nvGraphicFramePr>
          <p:cNvPr id="5" name="6 Tablo"/>
          <p:cNvGraphicFramePr>
            <a:graphicFrameLocks noGrp="1"/>
          </p:cNvGraphicFramePr>
          <p:nvPr>
            <p:custDataLst>
              <p:tags r:id="rId1"/>
            </p:custDataLst>
            <p:extLst>
              <p:ext uri="{D42A27DB-BD31-4B8C-83A1-F6EECF244321}">
                <p14:modId xmlns:p14="http://schemas.microsoft.com/office/powerpoint/2010/main" val="4188814700"/>
              </p:ext>
            </p:extLst>
          </p:nvPr>
        </p:nvGraphicFramePr>
        <p:xfrm>
          <a:off x="7542888" y="1826043"/>
          <a:ext cx="3571802" cy="3036840"/>
        </p:xfrm>
        <a:graphic>
          <a:graphicData uri="http://schemas.openxmlformats.org/drawingml/2006/table">
            <a:tbl>
              <a:tblPr firstRow="1" bandRow="1"/>
              <a:tblGrid>
                <a:gridCol w="1575796">
                  <a:extLst>
                    <a:ext uri="{9D8B030D-6E8A-4147-A177-3AD203B41FA5}">
                      <a16:colId xmlns:a16="http://schemas.microsoft.com/office/drawing/2014/main" val="20000"/>
                    </a:ext>
                  </a:extLst>
                </a:gridCol>
                <a:gridCol w="1996006">
                  <a:extLst>
                    <a:ext uri="{9D8B030D-6E8A-4147-A177-3AD203B41FA5}">
                      <a16:colId xmlns:a16="http://schemas.microsoft.com/office/drawing/2014/main" val="20001"/>
                    </a:ext>
                  </a:extLst>
                </a:gridCol>
              </a:tblGrid>
              <a:tr h="396895">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tr-TR" sz="2400" dirty="0" smtClean="0">
                          <a:latin typeface="+mj-lt"/>
                        </a:rPr>
                        <a:t>Puan (x)</a:t>
                      </a:r>
                      <a:endParaRPr lang="tr-TR" sz="2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r>
                        <a:rPr lang="tr-TR" sz="2400" dirty="0" smtClean="0">
                          <a:latin typeface="+mj-lt"/>
                        </a:rPr>
                        <a:t>Frekans (f)</a:t>
                      </a:r>
                      <a:endParaRPr lang="tr-TR" sz="2400"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1592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solidFill>
                            <a:schemeClr val="tx1"/>
                          </a:solidFill>
                          <a:latin typeface="+mj-lt"/>
                        </a:rPr>
                        <a:t>80</a:t>
                      </a:r>
                      <a:endParaRPr lang="tr-TR" sz="2000" b="1" dirty="0">
                        <a:solidFill>
                          <a:schemeClr val="tx1"/>
                        </a:solidFill>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latin typeface="+mj-lt"/>
                        </a:rPr>
                        <a:t>3</a:t>
                      </a:r>
                      <a:endParaRPr lang="tr-TR" sz="2000" b="1" dirty="0">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1592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latin typeface="+mj-lt"/>
                        </a:rPr>
                        <a:t>70</a:t>
                      </a:r>
                      <a:endParaRPr lang="tr-TR" sz="2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latin typeface="+mj-lt"/>
                        </a:rPr>
                        <a:t>2</a:t>
                      </a:r>
                      <a:endParaRPr lang="tr-TR" sz="2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51592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latin typeface="+mj-lt"/>
                        </a:rPr>
                        <a:t>60</a:t>
                      </a:r>
                      <a:endParaRPr lang="tr-TR" sz="2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latin typeface="+mj-lt"/>
                        </a:rPr>
                        <a:t>2</a:t>
                      </a:r>
                      <a:endParaRPr lang="tr-TR" sz="2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51592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latin typeface="+mj-lt"/>
                        </a:rPr>
                        <a:t>45</a:t>
                      </a:r>
                      <a:endParaRPr lang="tr-TR" sz="2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latin typeface="+mj-lt"/>
                        </a:rPr>
                        <a:t>5</a:t>
                      </a:r>
                      <a:endParaRPr lang="tr-TR" sz="2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515928">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latin typeface="+mj-lt"/>
                        </a:rPr>
                        <a:t>30</a:t>
                      </a:r>
                      <a:endParaRPr lang="tr-TR" sz="2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r>
                        <a:rPr lang="tr-TR" sz="2000" b="1" dirty="0" smtClean="0">
                          <a:latin typeface="+mj-lt"/>
                        </a:rPr>
                        <a:t>8</a:t>
                      </a:r>
                      <a:endParaRPr lang="tr-TR" sz="2000" b="1" dirty="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108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2"/>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F325197-6EAF-4BD2-96BE-C988CD032A6F}"/>
              </a:ext>
            </a:extLst>
          </p:cNvPr>
          <p:cNvSpPr>
            <a:spLocks noGrp="1"/>
          </p:cNvSpPr>
          <p:nvPr>
            <p:ph idx="1"/>
          </p:nvPr>
        </p:nvSpPr>
        <p:spPr>
          <a:xfrm>
            <a:off x="838200" y="287248"/>
            <a:ext cx="10515600" cy="6349790"/>
          </a:xfrm>
        </p:spPr>
        <p:txBody>
          <a:bodyPr vert="horz" lIns="91440" tIns="45720" rIns="91440" bIns="45720" rtlCol="0" anchor="t">
            <a:normAutofit/>
          </a:bodyPr>
          <a:lstStyle/>
          <a:p>
            <a:pPr marL="0" indent="0">
              <a:buNone/>
            </a:pPr>
            <a:endParaRPr lang="tr-TR" sz="3000" dirty="0">
              <a:cs typeface="Calibri"/>
            </a:endParaRPr>
          </a:p>
          <a:p>
            <a:r>
              <a:rPr lang="tr-TR" sz="3000" dirty="0" smtClean="0">
                <a:cs typeface="Calibri"/>
              </a:rPr>
              <a:t>Öğrencilerin </a:t>
            </a:r>
            <a:r>
              <a:rPr lang="tr-TR" sz="3000" dirty="0">
                <a:cs typeface="Calibri"/>
              </a:rPr>
              <a:t>aldıkları puanlara bakıp o sınıfın veya grubun başarısı hakkında yorumda bulunurken, grupları karşılaştırırken, farklı iki gruptan gelen öğrencileri </a:t>
            </a:r>
            <a:r>
              <a:rPr lang="tr-TR" sz="3000" b="1" dirty="0">
                <a:cs typeface="Calibri"/>
              </a:rPr>
              <a:t>veya farklı iki testi alan öğrencilerin başarılarını karşılaştırırken ham puanlardan faydalanmak yanıltıcı olabilir. </a:t>
            </a:r>
            <a:endParaRPr lang="tr-TR" sz="3000" b="1" dirty="0" smtClean="0">
              <a:cs typeface="Calibri"/>
            </a:endParaRPr>
          </a:p>
          <a:p>
            <a:endParaRPr lang="tr-TR" sz="3000" dirty="0">
              <a:cs typeface="Calibri"/>
            </a:endParaRPr>
          </a:p>
          <a:p>
            <a:r>
              <a:rPr lang="tr-TR" sz="3000" dirty="0" smtClean="0">
                <a:cs typeface="Calibri"/>
              </a:rPr>
              <a:t>Bu </a:t>
            </a:r>
            <a:r>
              <a:rPr lang="tr-TR" sz="3000" dirty="0">
                <a:cs typeface="Calibri"/>
              </a:rPr>
              <a:t>sebeple </a:t>
            </a:r>
            <a:r>
              <a:rPr lang="tr-TR" sz="3000" b="1" dirty="0">
                <a:cs typeface="Calibri"/>
              </a:rPr>
              <a:t>ham p</a:t>
            </a:r>
            <a:r>
              <a:rPr lang="tr-TR" sz="3000" b="1" dirty="0" smtClean="0">
                <a:cs typeface="Calibri"/>
              </a:rPr>
              <a:t>uanların </a:t>
            </a:r>
            <a:r>
              <a:rPr lang="tr-TR" sz="3000" b="1" dirty="0">
                <a:cs typeface="Calibri"/>
              </a:rPr>
              <a:t>bazı standart puanlara dönüştürülmesi</a:t>
            </a:r>
            <a:r>
              <a:rPr lang="tr-TR" sz="3000" dirty="0">
                <a:cs typeface="Calibri"/>
              </a:rPr>
              <a:t>nde faydalanılan; aritmetik </a:t>
            </a:r>
            <a:r>
              <a:rPr lang="tr-TR" sz="3000" b="1" dirty="0">
                <a:cs typeface="Calibri"/>
              </a:rPr>
              <a:t>ortalama</a:t>
            </a:r>
            <a:r>
              <a:rPr lang="tr-TR" sz="3000" dirty="0">
                <a:cs typeface="Calibri"/>
              </a:rPr>
              <a:t> ve </a:t>
            </a:r>
            <a:r>
              <a:rPr lang="tr-TR" sz="3000" b="1" dirty="0">
                <a:cs typeface="Calibri"/>
              </a:rPr>
              <a:t>standart sapma </a:t>
            </a:r>
            <a:r>
              <a:rPr lang="tr-TR" sz="3000" dirty="0">
                <a:cs typeface="Calibri"/>
              </a:rPr>
              <a:t>ve bir ölçme aracında bulunması arzulanan niteliklerin tanımlanmasında ve hesaplanmasında kullanılan </a:t>
            </a:r>
            <a:r>
              <a:rPr lang="tr-TR" sz="3000" b="1" dirty="0" smtClean="0">
                <a:cs typeface="Calibri"/>
              </a:rPr>
              <a:t>korelasyon</a:t>
            </a:r>
            <a:r>
              <a:rPr lang="tr-TR" sz="3000" dirty="0" smtClean="0">
                <a:cs typeface="Calibri"/>
              </a:rPr>
              <a:t> </a:t>
            </a:r>
            <a:r>
              <a:rPr lang="tr-TR" sz="3000" dirty="0">
                <a:cs typeface="Calibri"/>
              </a:rPr>
              <a:t>teknikleri bu ünitede sunulmuştur.</a:t>
            </a:r>
          </a:p>
        </p:txBody>
      </p:sp>
    </p:spTree>
    <p:extLst>
      <p:ext uri="{BB962C8B-B14F-4D97-AF65-F5344CB8AC3E}">
        <p14:creationId xmlns:p14="http://schemas.microsoft.com/office/powerpoint/2010/main" val="3775828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custDataLst>
              <p:tags r:id="rId2"/>
            </p:custDataLst>
            <p:extLst>
              <p:ext uri="{D42A27DB-BD31-4B8C-83A1-F6EECF244321}">
                <p14:modId xmlns:p14="http://schemas.microsoft.com/office/powerpoint/2010/main" val="3367242958"/>
              </p:ext>
            </p:extLst>
          </p:nvPr>
        </p:nvGraphicFramePr>
        <p:xfrm>
          <a:off x="911436" y="1916832"/>
          <a:ext cx="4762534" cy="2753678"/>
        </p:xfrm>
        <a:graphic>
          <a:graphicData uri="http://schemas.openxmlformats.org/drawingml/2006/table">
            <a:tbl>
              <a:tblPr firstRow="1" bandRow="1">
                <a:tableStyleId>{5C22544A-7EE6-4342-B048-85BDC9FD1C3A}</a:tableStyleId>
              </a:tblPr>
              <a:tblGrid>
                <a:gridCol w="1429280">
                  <a:extLst>
                    <a:ext uri="{9D8B030D-6E8A-4147-A177-3AD203B41FA5}">
                      <a16:colId xmlns:a16="http://schemas.microsoft.com/office/drawing/2014/main" val="20000"/>
                    </a:ext>
                  </a:extLst>
                </a:gridCol>
                <a:gridCol w="1939737">
                  <a:extLst>
                    <a:ext uri="{9D8B030D-6E8A-4147-A177-3AD203B41FA5}">
                      <a16:colId xmlns:a16="http://schemas.microsoft.com/office/drawing/2014/main" val="20001"/>
                    </a:ext>
                  </a:extLst>
                </a:gridCol>
                <a:gridCol w="1393517">
                  <a:extLst>
                    <a:ext uri="{9D8B030D-6E8A-4147-A177-3AD203B41FA5}">
                      <a16:colId xmlns:a16="http://schemas.microsoft.com/office/drawing/2014/main" val="20002"/>
                    </a:ext>
                  </a:extLst>
                </a:gridCol>
              </a:tblGrid>
              <a:tr h="772478">
                <a:tc>
                  <a:txBody>
                    <a:bodyPr/>
                    <a:lstStyle/>
                    <a:p>
                      <a:pPr algn="ctr"/>
                      <a:r>
                        <a:rPr lang="tr-TR" sz="2000" dirty="0" smtClean="0">
                          <a:latin typeface="+mj-lt"/>
                        </a:rPr>
                        <a:t>Puan</a:t>
                      </a:r>
                    </a:p>
                    <a:p>
                      <a:pPr algn="ctr"/>
                      <a:r>
                        <a:rPr lang="tr-TR" sz="2000" dirty="0" smtClean="0">
                          <a:latin typeface="+mj-lt"/>
                        </a:rPr>
                        <a:t>(x)</a:t>
                      </a:r>
                      <a:endParaRPr lang="tr-TR" sz="2000" dirty="0">
                        <a:latin typeface="+mj-lt"/>
                      </a:endParaRPr>
                    </a:p>
                  </a:txBody>
                  <a:tcPr marL="121920" marR="121920"/>
                </a:tc>
                <a:tc>
                  <a:txBody>
                    <a:bodyPr/>
                    <a:lstStyle/>
                    <a:p>
                      <a:pPr algn="ctr"/>
                      <a:r>
                        <a:rPr lang="tr-TR" sz="2000" dirty="0" smtClean="0">
                          <a:latin typeface="+mj-lt"/>
                        </a:rPr>
                        <a:t>Frekans (f)</a:t>
                      </a:r>
                      <a:endParaRPr lang="tr-TR" sz="2000" dirty="0">
                        <a:latin typeface="+mj-lt"/>
                      </a:endParaRPr>
                    </a:p>
                  </a:txBody>
                  <a:tcPr marL="121920" marR="121920"/>
                </a:tc>
                <a:tc>
                  <a:txBody>
                    <a:bodyPr/>
                    <a:lstStyle/>
                    <a:p>
                      <a:pPr algn="ctr"/>
                      <a:r>
                        <a:rPr lang="tr-TR" sz="2000" dirty="0" smtClean="0">
                          <a:latin typeface="+mj-lt"/>
                        </a:rPr>
                        <a:t>f.x</a:t>
                      </a:r>
                      <a:endParaRPr lang="tr-TR" sz="2000" dirty="0">
                        <a:latin typeface="+mj-lt"/>
                      </a:endParaRPr>
                    </a:p>
                  </a:txBody>
                  <a:tcPr marL="121920" marR="121920"/>
                </a:tc>
                <a:extLst>
                  <a:ext uri="{0D108BD9-81ED-4DB2-BD59-A6C34878D82A}">
                    <a16:rowId xmlns:a16="http://schemas.microsoft.com/office/drawing/2014/main" val="10000"/>
                  </a:ext>
                </a:extLst>
              </a:tr>
              <a:tr h="321471">
                <a:tc>
                  <a:txBody>
                    <a:bodyPr/>
                    <a:lstStyle/>
                    <a:p>
                      <a:pPr algn="ctr"/>
                      <a:r>
                        <a:rPr lang="tr-TR" sz="2000" dirty="0" smtClean="0">
                          <a:solidFill>
                            <a:schemeClr val="tx1"/>
                          </a:solidFill>
                          <a:latin typeface="+mj-lt"/>
                        </a:rPr>
                        <a:t>80</a:t>
                      </a:r>
                      <a:endParaRPr lang="tr-TR" sz="2000" dirty="0">
                        <a:solidFill>
                          <a:schemeClr val="tx1"/>
                        </a:solidFill>
                        <a:latin typeface="+mj-lt"/>
                      </a:endParaRPr>
                    </a:p>
                  </a:txBody>
                  <a:tcPr marL="121920" marR="121920"/>
                </a:tc>
                <a:tc>
                  <a:txBody>
                    <a:bodyPr/>
                    <a:lstStyle/>
                    <a:p>
                      <a:pPr algn="ctr"/>
                      <a:r>
                        <a:rPr lang="tr-TR" sz="2000" dirty="0" smtClean="0">
                          <a:latin typeface="+mj-lt"/>
                        </a:rPr>
                        <a:t>3</a:t>
                      </a:r>
                      <a:endParaRPr lang="tr-TR" sz="2000" dirty="0">
                        <a:latin typeface="+mj-lt"/>
                      </a:endParaRPr>
                    </a:p>
                  </a:txBody>
                  <a:tcPr marL="121920" marR="121920"/>
                </a:tc>
                <a:tc>
                  <a:txBody>
                    <a:bodyPr/>
                    <a:lstStyle/>
                    <a:p>
                      <a:pPr algn="ctr"/>
                      <a:r>
                        <a:rPr lang="tr-TR" sz="2000" dirty="0" smtClean="0">
                          <a:latin typeface="+mj-lt"/>
                        </a:rPr>
                        <a:t>240</a:t>
                      </a:r>
                      <a:endParaRPr lang="tr-TR" sz="2000" dirty="0">
                        <a:latin typeface="+mj-lt"/>
                      </a:endParaRPr>
                    </a:p>
                  </a:txBody>
                  <a:tcPr marL="121920" marR="121920"/>
                </a:tc>
                <a:extLst>
                  <a:ext uri="{0D108BD9-81ED-4DB2-BD59-A6C34878D82A}">
                    <a16:rowId xmlns:a16="http://schemas.microsoft.com/office/drawing/2014/main" val="10001"/>
                  </a:ext>
                </a:extLst>
              </a:tr>
              <a:tr h="321471">
                <a:tc>
                  <a:txBody>
                    <a:bodyPr/>
                    <a:lstStyle/>
                    <a:p>
                      <a:pPr algn="ctr"/>
                      <a:r>
                        <a:rPr lang="tr-TR" sz="2000" dirty="0" smtClean="0">
                          <a:latin typeface="+mj-lt"/>
                        </a:rPr>
                        <a:t>70</a:t>
                      </a:r>
                      <a:endParaRPr lang="tr-TR" sz="2000" dirty="0">
                        <a:latin typeface="+mj-lt"/>
                      </a:endParaRPr>
                    </a:p>
                  </a:txBody>
                  <a:tcPr marL="121920" marR="121920"/>
                </a:tc>
                <a:tc>
                  <a:txBody>
                    <a:bodyPr/>
                    <a:lstStyle/>
                    <a:p>
                      <a:pPr algn="ctr"/>
                      <a:r>
                        <a:rPr lang="tr-TR" sz="2000" dirty="0" smtClean="0">
                          <a:latin typeface="+mj-lt"/>
                        </a:rPr>
                        <a:t>2</a:t>
                      </a:r>
                      <a:endParaRPr lang="tr-TR" sz="2000" dirty="0">
                        <a:latin typeface="+mj-lt"/>
                      </a:endParaRPr>
                    </a:p>
                  </a:txBody>
                  <a:tcPr marL="121920" marR="121920"/>
                </a:tc>
                <a:tc>
                  <a:txBody>
                    <a:bodyPr/>
                    <a:lstStyle/>
                    <a:p>
                      <a:pPr algn="ctr"/>
                      <a:r>
                        <a:rPr lang="tr-TR" sz="2000" dirty="0" smtClean="0">
                          <a:latin typeface="+mj-lt"/>
                        </a:rPr>
                        <a:t>140</a:t>
                      </a:r>
                      <a:endParaRPr lang="tr-TR" sz="2000" dirty="0">
                        <a:latin typeface="+mj-lt"/>
                      </a:endParaRPr>
                    </a:p>
                  </a:txBody>
                  <a:tcPr marL="121920" marR="121920"/>
                </a:tc>
                <a:extLst>
                  <a:ext uri="{0D108BD9-81ED-4DB2-BD59-A6C34878D82A}">
                    <a16:rowId xmlns:a16="http://schemas.microsoft.com/office/drawing/2014/main" val="10002"/>
                  </a:ext>
                </a:extLst>
              </a:tr>
              <a:tr h="321471">
                <a:tc>
                  <a:txBody>
                    <a:bodyPr/>
                    <a:lstStyle/>
                    <a:p>
                      <a:pPr algn="ctr"/>
                      <a:r>
                        <a:rPr lang="tr-TR" sz="2000" dirty="0" smtClean="0">
                          <a:latin typeface="+mj-lt"/>
                        </a:rPr>
                        <a:t>60</a:t>
                      </a:r>
                      <a:endParaRPr lang="tr-TR" sz="2000" dirty="0">
                        <a:latin typeface="+mj-lt"/>
                      </a:endParaRPr>
                    </a:p>
                  </a:txBody>
                  <a:tcPr marL="121920" marR="121920"/>
                </a:tc>
                <a:tc>
                  <a:txBody>
                    <a:bodyPr/>
                    <a:lstStyle/>
                    <a:p>
                      <a:pPr algn="ctr"/>
                      <a:r>
                        <a:rPr lang="tr-TR" sz="2000" dirty="0" smtClean="0">
                          <a:latin typeface="+mj-lt"/>
                        </a:rPr>
                        <a:t>2</a:t>
                      </a:r>
                      <a:endParaRPr lang="tr-TR" sz="2000" dirty="0">
                        <a:latin typeface="+mj-lt"/>
                      </a:endParaRPr>
                    </a:p>
                  </a:txBody>
                  <a:tcPr marL="121920" marR="121920"/>
                </a:tc>
                <a:tc>
                  <a:txBody>
                    <a:bodyPr/>
                    <a:lstStyle/>
                    <a:p>
                      <a:pPr algn="ctr"/>
                      <a:r>
                        <a:rPr lang="tr-TR" sz="2000" dirty="0" smtClean="0">
                          <a:latin typeface="+mj-lt"/>
                        </a:rPr>
                        <a:t>120</a:t>
                      </a:r>
                      <a:endParaRPr lang="tr-TR" sz="2000" dirty="0">
                        <a:latin typeface="+mj-lt"/>
                      </a:endParaRPr>
                    </a:p>
                  </a:txBody>
                  <a:tcPr marL="121920" marR="121920"/>
                </a:tc>
                <a:extLst>
                  <a:ext uri="{0D108BD9-81ED-4DB2-BD59-A6C34878D82A}">
                    <a16:rowId xmlns:a16="http://schemas.microsoft.com/office/drawing/2014/main" val="10003"/>
                  </a:ext>
                </a:extLst>
              </a:tr>
              <a:tr h="321471">
                <a:tc>
                  <a:txBody>
                    <a:bodyPr/>
                    <a:lstStyle/>
                    <a:p>
                      <a:pPr algn="ctr"/>
                      <a:r>
                        <a:rPr lang="tr-TR" sz="2000" dirty="0" smtClean="0">
                          <a:latin typeface="+mj-lt"/>
                        </a:rPr>
                        <a:t>45</a:t>
                      </a:r>
                      <a:endParaRPr lang="tr-TR" sz="2000" dirty="0">
                        <a:latin typeface="+mj-lt"/>
                      </a:endParaRPr>
                    </a:p>
                  </a:txBody>
                  <a:tcPr marL="121920" marR="121920"/>
                </a:tc>
                <a:tc>
                  <a:txBody>
                    <a:bodyPr/>
                    <a:lstStyle/>
                    <a:p>
                      <a:pPr algn="ctr"/>
                      <a:r>
                        <a:rPr lang="tr-TR" sz="2000" dirty="0" smtClean="0">
                          <a:latin typeface="+mj-lt"/>
                        </a:rPr>
                        <a:t>5</a:t>
                      </a:r>
                      <a:endParaRPr lang="tr-TR" sz="2000" dirty="0">
                        <a:latin typeface="+mj-lt"/>
                      </a:endParaRPr>
                    </a:p>
                  </a:txBody>
                  <a:tcPr marL="121920" marR="121920"/>
                </a:tc>
                <a:tc>
                  <a:txBody>
                    <a:bodyPr/>
                    <a:lstStyle/>
                    <a:p>
                      <a:pPr algn="ctr"/>
                      <a:r>
                        <a:rPr lang="tr-TR" sz="2000" dirty="0" smtClean="0">
                          <a:latin typeface="+mj-lt"/>
                        </a:rPr>
                        <a:t>225</a:t>
                      </a:r>
                      <a:endParaRPr lang="tr-TR" sz="2000" dirty="0">
                        <a:latin typeface="+mj-lt"/>
                      </a:endParaRPr>
                    </a:p>
                  </a:txBody>
                  <a:tcPr marL="121920" marR="121920"/>
                </a:tc>
                <a:extLst>
                  <a:ext uri="{0D108BD9-81ED-4DB2-BD59-A6C34878D82A}">
                    <a16:rowId xmlns:a16="http://schemas.microsoft.com/office/drawing/2014/main" val="10004"/>
                  </a:ext>
                </a:extLst>
              </a:tr>
              <a:tr h="321471">
                <a:tc>
                  <a:txBody>
                    <a:bodyPr/>
                    <a:lstStyle/>
                    <a:p>
                      <a:pPr algn="ctr"/>
                      <a:r>
                        <a:rPr lang="tr-TR" sz="2000" dirty="0" smtClean="0">
                          <a:latin typeface="+mj-lt"/>
                        </a:rPr>
                        <a:t>30</a:t>
                      </a:r>
                      <a:endParaRPr lang="tr-TR" sz="2000" dirty="0">
                        <a:latin typeface="+mj-lt"/>
                      </a:endParaRPr>
                    </a:p>
                  </a:txBody>
                  <a:tcPr marL="121920" marR="121920"/>
                </a:tc>
                <a:tc>
                  <a:txBody>
                    <a:bodyPr/>
                    <a:lstStyle/>
                    <a:p>
                      <a:pPr algn="ctr"/>
                      <a:r>
                        <a:rPr lang="tr-TR" sz="2000" dirty="0" smtClean="0">
                          <a:latin typeface="+mj-lt"/>
                        </a:rPr>
                        <a:t>8</a:t>
                      </a:r>
                      <a:endParaRPr lang="tr-TR" sz="2000" dirty="0">
                        <a:latin typeface="+mj-lt"/>
                      </a:endParaRPr>
                    </a:p>
                  </a:txBody>
                  <a:tcPr marL="121920" marR="121920"/>
                </a:tc>
                <a:tc>
                  <a:txBody>
                    <a:bodyPr/>
                    <a:lstStyle/>
                    <a:p>
                      <a:pPr algn="ctr"/>
                      <a:r>
                        <a:rPr lang="tr-TR" sz="2000" dirty="0" smtClean="0">
                          <a:latin typeface="+mj-lt"/>
                        </a:rPr>
                        <a:t>240</a:t>
                      </a:r>
                      <a:endParaRPr lang="tr-TR" sz="2000" dirty="0">
                        <a:latin typeface="+mj-lt"/>
                      </a:endParaRPr>
                    </a:p>
                  </a:txBody>
                  <a:tcPr marL="121920" marR="121920"/>
                </a:tc>
                <a:extLst>
                  <a:ext uri="{0D108BD9-81ED-4DB2-BD59-A6C34878D82A}">
                    <a16:rowId xmlns:a16="http://schemas.microsoft.com/office/drawing/2014/main" val="10005"/>
                  </a:ext>
                </a:extLst>
              </a:tr>
            </a:tbl>
          </a:graphicData>
        </a:graphic>
      </p:graphicFrame>
      <p:graphicFrame>
        <p:nvGraphicFramePr>
          <p:cNvPr id="13" name="12 Nesne"/>
          <p:cNvGraphicFramePr>
            <a:graphicFrameLocks noChangeAspect="1"/>
          </p:cNvGraphicFramePr>
          <p:nvPr>
            <p:custDataLst>
              <p:tags r:id="rId3"/>
            </p:custDataLst>
            <p:extLst>
              <p:ext uri="{D42A27DB-BD31-4B8C-83A1-F6EECF244321}">
                <p14:modId xmlns:p14="http://schemas.microsoft.com/office/powerpoint/2010/main" val="147115632"/>
              </p:ext>
            </p:extLst>
          </p:nvPr>
        </p:nvGraphicFramePr>
        <p:xfrm>
          <a:off x="5999992" y="2357438"/>
          <a:ext cx="5906301" cy="457346"/>
        </p:xfrm>
        <a:graphic>
          <a:graphicData uri="http://schemas.openxmlformats.org/presentationml/2006/ole">
            <mc:AlternateContent xmlns:mc="http://schemas.openxmlformats.org/markup-compatibility/2006">
              <mc:Choice xmlns:v="urn:schemas-microsoft-com:vml" Requires="v">
                <p:oleObj spid="_x0000_s8548" name="Equation" r:id="rId8" imgW="2234880" imgH="253800" progId="Equation.DSMT4">
                  <p:embed/>
                </p:oleObj>
              </mc:Choice>
              <mc:Fallback>
                <p:oleObj name="Equation" r:id="rId8" imgW="223488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9992" y="2357438"/>
                        <a:ext cx="5906301" cy="457346"/>
                      </a:xfrm>
                      <a:prstGeom prst="rect">
                        <a:avLst/>
                      </a:prstGeom>
                      <a:noFill/>
                      <a:extLst/>
                    </p:spPr>
                  </p:pic>
                </p:oleObj>
              </mc:Fallback>
            </mc:AlternateContent>
          </a:graphicData>
        </a:graphic>
      </p:graphicFrame>
      <p:graphicFrame>
        <p:nvGraphicFramePr>
          <p:cNvPr id="3075" name="Object 3"/>
          <p:cNvGraphicFramePr>
            <a:graphicFrameLocks noChangeAspect="1"/>
          </p:cNvGraphicFramePr>
          <p:nvPr>
            <p:custDataLst>
              <p:tags r:id="rId4"/>
            </p:custDataLst>
            <p:extLst>
              <p:ext uri="{D42A27DB-BD31-4B8C-83A1-F6EECF244321}">
                <p14:modId xmlns:p14="http://schemas.microsoft.com/office/powerpoint/2010/main" val="2819211483"/>
              </p:ext>
            </p:extLst>
          </p:nvPr>
        </p:nvGraphicFramePr>
        <p:xfrm>
          <a:off x="6000136" y="3069797"/>
          <a:ext cx="2386871" cy="508017"/>
        </p:xfrm>
        <a:graphic>
          <a:graphicData uri="http://schemas.openxmlformats.org/presentationml/2006/ole">
            <mc:AlternateContent xmlns:mc="http://schemas.openxmlformats.org/markup-compatibility/2006">
              <mc:Choice xmlns:v="urn:schemas-microsoft-com:vml" Requires="v">
                <p:oleObj spid="_x0000_s8549" name="Equation" r:id="rId10" imgW="812520" imgH="253800" progId="Equation.DSMT4">
                  <p:embed/>
                </p:oleObj>
              </mc:Choice>
              <mc:Fallback>
                <p:oleObj name="Equation" r:id="rId10" imgW="81252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136" y="3069797"/>
                        <a:ext cx="2386871" cy="508017"/>
                      </a:xfrm>
                      <a:prstGeom prst="rect">
                        <a:avLst/>
                      </a:prstGeom>
                      <a:noFill/>
                      <a:extLst/>
                    </p:spPr>
                  </p:pic>
                </p:oleObj>
              </mc:Fallback>
            </mc:AlternateContent>
          </a:graphicData>
        </a:graphic>
      </p:graphicFrame>
      <p:graphicFrame>
        <p:nvGraphicFramePr>
          <p:cNvPr id="3076" name="Object 4"/>
          <p:cNvGraphicFramePr>
            <a:graphicFrameLocks noChangeAspect="1"/>
          </p:cNvGraphicFramePr>
          <p:nvPr>
            <p:custDataLst>
              <p:tags r:id="rId5"/>
            </p:custDataLst>
            <p:extLst>
              <p:ext uri="{D42A27DB-BD31-4B8C-83A1-F6EECF244321}">
                <p14:modId xmlns:p14="http://schemas.microsoft.com/office/powerpoint/2010/main" val="1972474253"/>
              </p:ext>
            </p:extLst>
          </p:nvPr>
        </p:nvGraphicFramePr>
        <p:xfrm>
          <a:off x="5999989" y="3858465"/>
          <a:ext cx="4913544" cy="906901"/>
        </p:xfrm>
        <a:graphic>
          <a:graphicData uri="http://schemas.openxmlformats.org/presentationml/2006/ole">
            <mc:AlternateContent xmlns:mc="http://schemas.openxmlformats.org/markup-compatibility/2006">
              <mc:Choice xmlns:v="urn:schemas-microsoft-com:vml" Requires="v">
                <p:oleObj spid="_x0000_s8550" name="Equation" r:id="rId12" imgW="1638000" imgH="431640" progId="Equation.DSMT4">
                  <p:embed/>
                </p:oleObj>
              </mc:Choice>
              <mc:Fallback>
                <p:oleObj name="Equation" r:id="rId12" imgW="163800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9989" y="3858465"/>
                        <a:ext cx="4913544" cy="906901"/>
                      </a:xfrm>
                      <a:prstGeom prst="rect">
                        <a:avLst/>
                      </a:prstGeom>
                      <a:noFill/>
                      <a:extLst/>
                    </p:spPr>
                  </p:pic>
                </p:oleObj>
              </mc:Fallback>
            </mc:AlternateContent>
          </a:graphicData>
        </a:graphic>
      </p:graphicFrame>
      <p:sp>
        <p:nvSpPr>
          <p:cNvPr id="7" name="İçerik Yer Tutucusu 2"/>
          <p:cNvSpPr>
            <a:spLocks noGrp="1"/>
          </p:cNvSpPr>
          <p:nvPr>
            <p:ph idx="1"/>
          </p:nvPr>
        </p:nvSpPr>
        <p:spPr>
          <a:xfrm>
            <a:off x="740979" y="513473"/>
            <a:ext cx="11165314" cy="1268030"/>
          </a:xfrm>
        </p:spPr>
        <p:txBody>
          <a:bodyPr>
            <a:normAutofit/>
          </a:bodyPr>
          <a:lstStyle/>
          <a:p>
            <a:pPr marL="0" lvl="0" indent="0" defTabSz="914400" fontAlgn="base">
              <a:lnSpc>
                <a:spcPct val="100000"/>
              </a:lnSpc>
              <a:spcBef>
                <a:spcPct val="0"/>
              </a:spcBef>
              <a:spcAft>
                <a:spcPct val="0"/>
              </a:spcAft>
              <a:buNone/>
            </a:pPr>
            <a:r>
              <a:rPr lang="tr-TR" sz="2400" dirty="0">
                <a:solidFill>
                  <a:prstClr val="black"/>
                </a:solidFill>
                <a:latin typeface="Arial" pitchFamily="34" charset="0"/>
              </a:rPr>
              <a:t>Verilen tabloda 20 öğrencinin </a:t>
            </a:r>
            <a:r>
              <a:rPr lang="tr-TR" sz="2400" dirty="0" smtClean="0">
                <a:solidFill>
                  <a:prstClr val="black"/>
                </a:solidFill>
                <a:latin typeface="Arial" pitchFamily="34" charset="0"/>
              </a:rPr>
              <a:t>Tefsir dersinden </a:t>
            </a:r>
            <a:r>
              <a:rPr lang="tr-TR" sz="2400" dirty="0">
                <a:solidFill>
                  <a:prstClr val="black"/>
                </a:solidFill>
                <a:latin typeface="Arial" pitchFamily="34" charset="0"/>
              </a:rPr>
              <a:t>aldığı puan dağılımı verilmiştir.</a:t>
            </a:r>
          </a:p>
          <a:p>
            <a:pPr marL="0" lvl="0" indent="0" defTabSz="914400" fontAlgn="base">
              <a:lnSpc>
                <a:spcPct val="100000"/>
              </a:lnSpc>
              <a:spcBef>
                <a:spcPct val="0"/>
              </a:spcBef>
              <a:spcAft>
                <a:spcPct val="0"/>
              </a:spcAft>
              <a:buNone/>
            </a:pPr>
            <a:r>
              <a:rPr lang="tr-TR" sz="2400" b="1" dirty="0">
                <a:solidFill>
                  <a:prstClr val="black"/>
                </a:solidFill>
                <a:latin typeface="Arial" pitchFamily="34" charset="0"/>
              </a:rPr>
              <a:t>Bu verilere göre puan dağılımının aritmetik ortalaması kaçtır? </a:t>
            </a:r>
          </a:p>
          <a:p>
            <a:endParaRPr lang="tr-TR" dirty="0"/>
          </a:p>
        </p:txBody>
      </p:sp>
    </p:spTree>
    <p:extLst>
      <p:ext uri="{BB962C8B-B14F-4D97-AF65-F5344CB8AC3E}">
        <p14:creationId xmlns:p14="http://schemas.microsoft.com/office/powerpoint/2010/main" val="3382183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Dikdörtgen"/>
          <p:cNvSpPr/>
          <p:nvPr/>
        </p:nvSpPr>
        <p:spPr>
          <a:xfrm>
            <a:off x="6450421" y="2438331"/>
            <a:ext cx="5619747" cy="2308324"/>
          </a:xfrm>
          <a:prstGeom prst="rect">
            <a:avLst/>
          </a:prstGeom>
        </p:spPr>
        <p:txBody>
          <a:bodyPr wrap="square">
            <a:spAutoFit/>
          </a:bodyPr>
          <a:lstStyle/>
          <a:p>
            <a:pPr fontAlgn="base">
              <a:spcBef>
                <a:spcPct val="0"/>
              </a:spcBef>
              <a:spcAft>
                <a:spcPct val="0"/>
              </a:spcAft>
            </a:pPr>
            <a:r>
              <a:rPr lang="tr-TR" sz="2400" dirty="0" smtClean="0">
                <a:solidFill>
                  <a:prstClr val="black"/>
                </a:solidFill>
                <a:latin typeface="Arial" pitchFamily="34" charset="0"/>
              </a:rPr>
              <a:t>Verilen tabloda 20 öğrencinin Arapça dersinden aldığı gruplandırılmış puan dağılımı verilmiştir.</a:t>
            </a:r>
          </a:p>
          <a:p>
            <a:pPr fontAlgn="base">
              <a:spcBef>
                <a:spcPct val="0"/>
              </a:spcBef>
              <a:spcAft>
                <a:spcPct val="0"/>
              </a:spcAft>
            </a:pPr>
            <a:endParaRPr lang="tr-TR" sz="2400" b="1" dirty="0" smtClean="0">
              <a:solidFill>
                <a:prstClr val="black"/>
              </a:solidFill>
              <a:latin typeface="Arial" pitchFamily="34" charset="0"/>
            </a:endParaRPr>
          </a:p>
          <a:p>
            <a:pPr fontAlgn="base">
              <a:spcBef>
                <a:spcPct val="0"/>
              </a:spcBef>
              <a:spcAft>
                <a:spcPct val="0"/>
              </a:spcAft>
            </a:pPr>
            <a:r>
              <a:rPr lang="tr-TR" sz="2400" b="1" dirty="0" smtClean="0">
                <a:solidFill>
                  <a:prstClr val="black"/>
                </a:solidFill>
                <a:latin typeface="Arial" pitchFamily="34" charset="0"/>
              </a:rPr>
              <a:t>Bu puan dağılımının aritmetik ortalaması kaçtır? </a:t>
            </a:r>
          </a:p>
        </p:txBody>
      </p:sp>
      <p:pic>
        <p:nvPicPr>
          <p:cNvPr id="5123" name="Picture 3" descr="C:\Users\gökçen\Desktop\son.JPG"/>
          <p:cNvPicPr>
            <a:picLocks noChangeAspect="1" noChangeArrowheads="1"/>
          </p:cNvPicPr>
          <p:nvPr/>
        </p:nvPicPr>
        <p:blipFill>
          <a:blip r:embed="rId3" cstate="print"/>
          <a:srcRect/>
          <a:stretch>
            <a:fillRect/>
          </a:stretch>
        </p:blipFill>
        <p:spPr bwMode="auto">
          <a:xfrm>
            <a:off x="911427" y="2438330"/>
            <a:ext cx="5279068" cy="2843117"/>
          </a:xfrm>
          <a:prstGeom prst="rect">
            <a:avLst/>
          </a:prstGeom>
          <a:noFill/>
        </p:spPr>
      </p:pic>
      <p:sp>
        <p:nvSpPr>
          <p:cNvPr id="5" name="1 Başlık"/>
          <p:cNvSpPr txBox="1">
            <a:spLocks/>
          </p:cNvSpPr>
          <p:nvPr/>
        </p:nvSpPr>
        <p:spPr bwMode="auto">
          <a:xfrm>
            <a:off x="704095" y="1172542"/>
            <a:ext cx="10972800"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tr-TR" sz="2800" b="1" dirty="0" smtClean="0">
                <a:solidFill>
                  <a:srgbClr val="C00000"/>
                </a:solidFill>
              </a:rPr>
              <a:t>Gruplandırılmış verilerin aritmetik ortalamasının hesaplanması</a:t>
            </a:r>
          </a:p>
        </p:txBody>
      </p:sp>
    </p:spTree>
    <p:extLst>
      <p:ext uri="{BB962C8B-B14F-4D97-AF65-F5344CB8AC3E}">
        <p14:creationId xmlns:p14="http://schemas.microsoft.com/office/powerpoint/2010/main" val="1300810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500" fill="hold"/>
                                        <p:tgtEl>
                                          <p:spTgt spid="5123"/>
                                        </p:tgtEl>
                                        <p:attrNameLst>
                                          <p:attrName>ppt_x</p:attrName>
                                        </p:attrNameLst>
                                      </p:cBhvr>
                                      <p:tavLst>
                                        <p:tav tm="0">
                                          <p:val>
                                            <p:strVal val="#ppt_x-.2"/>
                                          </p:val>
                                        </p:tav>
                                        <p:tav tm="100000">
                                          <p:val>
                                            <p:strVal val="#ppt_x"/>
                                          </p:val>
                                        </p:tav>
                                      </p:tavLst>
                                    </p:anim>
                                    <p:anim calcmode="lin" valueType="num">
                                      <p:cBhvr>
                                        <p:cTn id="13" dur="500" fill="hold"/>
                                        <p:tgtEl>
                                          <p:spTgt spid="5123"/>
                                        </p:tgtEl>
                                        <p:attrNameLst>
                                          <p:attrName>ppt_y</p:attrName>
                                        </p:attrNameLst>
                                      </p:cBhvr>
                                      <p:tavLst>
                                        <p:tav tm="0">
                                          <p:val>
                                            <p:strVal val="#ppt_y"/>
                                          </p:val>
                                        </p:tav>
                                        <p:tav tm="100000">
                                          <p:val>
                                            <p:strVal val="#ppt_y"/>
                                          </p:val>
                                        </p:tav>
                                      </p:tavLst>
                                    </p:anim>
                                    <p:animEffect transition="in" filter="wipe(right)" prLst="gradientSize: 0.1">
                                      <p:cBhvr>
                                        <p:cTn id="14" dur="500"/>
                                        <p:tgtEl>
                                          <p:spTgt spid="512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2"/>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gökçen\Desktop\Ekran Alınqtısı.JPG"/>
          <p:cNvPicPr>
            <a:picLocks noChangeAspect="1" noChangeArrowheads="1"/>
          </p:cNvPicPr>
          <p:nvPr/>
        </p:nvPicPr>
        <p:blipFill>
          <a:blip r:embed="rId6" cstate="print"/>
          <a:srcRect/>
          <a:stretch>
            <a:fillRect/>
          </a:stretch>
        </p:blipFill>
        <p:spPr bwMode="auto">
          <a:xfrm>
            <a:off x="864516" y="1772816"/>
            <a:ext cx="7143800" cy="3331759"/>
          </a:xfrm>
          <a:prstGeom prst="rect">
            <a:avLst/>
          </a:prstGeom>
          <a:noFill/>
        </p:spPr>
      </p:pic>
      <p:graphicFrame>
        <p:nvGraphicFramePr>
          <p:cNvPr id="6146" name="Object 2"/>
          <p:cNvGraphicFramePr>
            <a:graphicFrameLocks noChangeAspect="1"/>
          </p:cNvGraphicFramePr>
          <p:nvPr>
            <p:custDataLst>
              <p:tags r:id="rId2"/>
            </p:custDataLst>
            <p:extLst>
              <p:ext uri="{D42A27DB-BD31-4B8C-83A1-F6EECF244321}">
                <p14:modId xmlns:p14="http://schemas.microsoft.com/office/powerpoint/2010/main" val="856395279"/>
              </p:ext>
            </p:extLst>
          </p:nvPr>
        </p:nvGraphicFramePr>
        <p:xfrm>
          <a:off x="8506169" y="1792968"/>
          <a:ext cx="2773315" cy="1071570"/>
        </p:xfrm>
        <a:graphic>
          <a:graphicData uri="http://schemas.openxmlformats.org/presentationml/2006/ole">
            <mc:AlternateContent xmlns:mc="http://schemas.openxmlformats.org/markup-compatibility/2006">
              <mc:Choice xmlns:v="urn:schemas-microsoft-com:vml" Requires="v">
                <p:oleObj spid="_x0000_s9452" name="Equation" r:id="rId7" imgW="838080" imgH="431640" progId="Equation.DSMT4">
                  <p:embed/>
                </p:oleObj>
              </mc:Choice>
              <mc:Fallback>
                <p:oleObj name="Equation" r:id="rId7" imgW="83808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6169" y="1792968"/>
                        <a:ext cx="2773315" cy="1071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custDataLst>
              <p:tags r:id="rId3"/>
            </p:custDataLst>
            <p:extLst>
              <p:ext uri="{D42A27DB-BD31-4B8C-83A1-F6EECF244321}">
                <p14:modId xmlns:p14="http://schemas.microsoft.com/office/powerpoint/2010/main" val="3165677799"/>
              </p:ext>
            </p:extLst>
          </p:nvPr>
        </p:nvGraphicFramePr>
        <p:xfrm>
          <a:off x="8522480" y="3212978"/>
          <a:ext cx="3070993" cy="1035049"/>
        </p:xfrm>
        <a:graphic>
          <a:graphicData uri="http://schemas.openxmlformats.org/presentationml/2006/ole">
            <mc:AlternateContent xmlns:mc="http://schemas.openxmlformats.org/markup-compatibility/2006">
              <mc:Choice xmlns:v="urn:schemas-microsoft-com:vml" Requires="v">
                <p:oleObj spid="_x0000_s9453" name="Equation" r:id="rId9" imgW="876240" imgH="393480" progId="Equation.DSMT4">
                  <p:embed/>
                </p:oleObj>
              </mc:Choice>
              <mc:Fallback>
                <p:oleObj name="Equation" r:id="rId9" imgW="87624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2480" y="3212978"/>
                        <a:ext cx="3070993" cy="1035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1 Başlık"/>
          <p:cNvSpPr txBox="1">
            <a:spLocks/>
          </p:cNvSpPr>
          <p:nvPr/>
        </p:nvSpPr>
        <p:spPr bwMode="auto">
          <a:xfrm>
            <a:off x="609600" y="857232"/>
            <a:ext cx="10972800"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tr-TR" sz="2800" b="1" dirty="0" smtClean="0">
                <a:solidFill>
                  <a:srgbClr val="C00000"/>
                </a:solidFill>
              </a:rPr>
              <a:t>Gruplandırılmış verilerin aritmetik ortalamasının hesaplanması</a:t>
            </a:r>
          </a:p>
        </p:txBody>
      </p:sp>
    </p:spTree>
    <p:extLst>
      <p:ext uri="{BB962C8B-B14F-4D97-AF65-F5344CB8AC3E}">
        <p14:creationId xmlns:p14="http://schemas.microsoft.com/office/powerpoint/2010/main" val="1291209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par>
                                <p:cTn id="13" presetID="10" presetClass="entr" presetSubtype="0"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fade">
                                      <p:cBhvr>
                                        <p:cTn id="15" dur="500"/>
                                        <p:tgtEl>
                                          <p:spTgt spid="614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iterate type="lt">
                                    <p:tmPct val="0"/>
                                  </p:iterate>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1425" y="692696"/>
            <a:ext cx="10753195" cy="936104"/>
          </a:xfrm>
        </p:spPr>
        <p:txBody>
          <a:bodyPr>
            <a:noAutofit/>
          </a:bodyPr>
          <a:lstStyle/>
          <a:p>
            <a:r>
              <a:rPr lang="tr-TR" sz="3200" b="1" dirty="0" smtClean="0">
                <a:solidFill>
                  <a:srgbClr val="FF0000"/>
                </a:solidFill>
              </a:rPr>
              <a:t>Aritmetik Ortalama – Mod (Tepe değer) ve Ortancanın  (Medyan) Karşılaştırması</a:t>
            </a:r>
            <a:endParaRPr lang="tr-TR" sz="3200" b="1" dirty="0">
              <a:solidFill>
                <a:srgbClr val="FF0000"/>
              </a:solidFill>
            </a:endParaRPr>
          </a:p>
        </p:txBody>
      </p:sp>
      <p:sp>
        <p:nvSpPr>
          <p:cNvPr id="3" name="İçerik Yer Tutucusu 2"/>
          <p:cNvSpPr>
            <a:spLocks noGrp="1"/>
          </p:cNvSpPr>
          <p:nvPr>
            <p:ph idx="1"/>
          </p:nvPr>
        </p:nvSpPr>
        <p:spPr>
          <a:xfrm>
            <a:off x="1583498" y="2112721"/>
            <a:ext cx="10414061" cy="2965847"/>
          </a:xfrm>
        </p:spPr>
        <p:txBody>
          <a:bodyPr>
            <a:normAutofit lnSpcReduction="10000"/>
          </a:bodyPr>
          <a:lstStyle/>
          <a:p>
            <a:pPr marL="0" indent="0">
              <a:buNone/>
            </a:pPr>
            <a:r>
              <a:rPr lang="tr-TR" sz="2400" dirty="0" smtClean="0">
                <a:solidFill>
                  <a:schemeClr val="tx1"/>
                </a:solidFill>
                <a:latin typeface="Arial" pitchFamily="34" charset="0"/>
                <a:cs typeface="Arial" pitchFamily="34" charset="0"/>
              </a:rPr>
              <a:t>Aritmetik ortalama, dağılımdaki tüm puanlar dikkate alınarak hesaplandığı için medyan (ortanca) ve </a:t>
            </a:r>
            <a:r>
              <a:rPr lang="tr-TR" sz="2400" dirty="0" err="1" smtClean="0">
                <a:solidFill>
                  <a:schemeClr val="tx1"/>
                </a:solidFill>
                <a:latin typeface="Arial" pitchFamily="34" charset="0"/>
                <a:cs typeface="Arial" pitchFamily="34" charset="0"/>
              </a:rPr>
              <a:t>mod</a:t>
            </a:r>
            <a:r>
              <a:rPr lang="tr-TR" sz="2400" dirty="0" smtClean="0">
                <a:solidFill>
                  <a:schemeClr val="tx1"/>
                </a:solidFill>
                <a:latin typeface="Arial" pitchFamily="34" charset="0"/>
                <a:cs typeface="Arial" pitchFamily="34" charset="0"/>
              </a:rPr>
              <a:t> (tepe değere) göre daha çok tercih edilir.</a:t>
            </a:r>
          </a:p>
          <a:p>
            <a:pPr marL="0" indent="0">
              <a:buNone/>
            </a:pPr>
            <a:endParaRPr lang="tr-TR" sz="2400" dirty="0" smtClean="0">
              <a:solidFill>
                <a:schemeClr val="tx1"/>
              </a:solidFill>
              <a:latin typeface="Arial" pitchFamily="34" charset="0"/>
              <a:cs typeface="Arial" pitchFamily="34" charset="0"/>
            </a:endParaRPr>
          </a:p>
          <a:p>
            <a:pPr marL="0" indent="0">
              <a:buNone/>
            </a:pPr>
            <a:r>
              <a:rPr lang="tr-TR" sz="2400" dirty="0" smtClean="0">
                <a:solidFill>
                  <a:schemeClr val="tx1"/>
                </a:solidFill>
                <a:latin typeface="Arial" pitchFamily="34" charset="0"/>
                <a:cs typeface="Arial" pitchFamily="34" charset="0"/>
              </a:rPr>
              <a:t>Fakat aritmetik ortalama, puan dağılımının çarpık olması ya da aşırı uç değerlerin olması durumunda yanıltıcı yorumlara neden olabilir. </a:t>
            </a:r>
          </a:p>
          <a:p>
            <a:pPr marL="0" indent="0">
              <a:buNone/>
            </a:pPr>
            <a:r>
              <a:rPr lang="tr-TR" sz="2400" dirty="0" smtClean="0">
                <a:solidFill>
                  <a:schemeClr val="tx1"/>
                </a:solidFill>
                <a:latin typeface="Arial" pitchFamily="34" charset="0"/>
                <a:cs typeface="Arial" pitchFamily="34" charset="0"/>
              </a:rPr>
              <a:t>Bu durumlarda uç değerlerden etkilenmeyen ortancanın kullanılması daha uygundur.</a:t>
            </a:r>
          </a:p>
          <a:p>
            <a:endParaRPr lang="tr-TR" sz="2200" dirty="0" smtClean="0">
              <a:solidFill>
                <a:schemeClr val="tx1"/>
              </a:solidFill>
              <a:latin typeface="Arial" pitchFamily="34" charset="0"/>
              <a:cs typeface="Arial" pitchFamily="34" charset="0"/>
            </a:endParaRPr>
          </a:p>
          <a:p>
            <a:endParaRPr lang="tr-TR" sz="2200" dirty="0">
              <a:solidFill>
                <a:schemeClr val="tx1"/>
              </a:solidFill>
              <a:latin typeface="Arial" pitchFamily="34" charset="0"/>
              <a:cs typeface="Arial" pitchFamily="34" charset="0"/>
            </a:endParaRPr>
          </a:p>
        </p:txBody>
      </p:sp>
      <p:sp>
        <p:nvSpPr>
          <p:cNvPr id="4" name="2 Çentikli Sağ Ok"/>
          <p:cNvSpPr/>
          <p:nvPr>
            <p:custDataLst>
              <p:tags r:id="rId1"/>
            </p:custDataLst>
          </p:nvPr>
        </p:nvSpPr>
        <p:spPr>
          <a:xfrm>
            <a:off x="839147" y="2082487"/>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6" name="2 Çentikli Sağ Ok"/>
          <p:cNvSpPr/>
          <p:nvPr>
            <p:custDataLst>
              <p:tags r:id="rId2"/>
            </p:custDataLst>
          </p:nvPr>
        </p:nvSpPr>
        <p:spPr>
          <a:xfrm>
            <a:off x="841363" y="3404548"/>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7" name="Dikdörtgen 6"/>
          <p:cNvSpPr/>
          <p:nvPr/>
        </p:nvSpPr>
        <p:spPr>
          <a:xfrm>
            <a:off x="1775520" y="4293855"/>
            <a:ext cx="8544949" cy="2289729"/>
          </a:xfrm>
          <a:prstGeom prst="rect">
            <a:avLst/>
          </a:prstGeom>
        </p:spPr>
        <p:txBody>
          <a:bodyPr vert="horz" lIns="91440" tIns="45720" rIns="91440" bIns="45720" rtlCol="0">
            <a:normAutofit/>
          </a:bodyPr>
          <a:lstStyle/>
          <a:p>
            <a:pPr defTabSz="685800" fontAlgn="base">
              <a:lnSpc>
                <a:spcPct val="94000"/>
              </a:lnSpc>
              <a:spcBef>
                <a:spcPts val="1000"/>
              </a:spcBef>
              <a:spcAft>
                <a:spcPts val="200"/>
              </a:spcAft>
              <a:buFont typeface="Franklin Gothic Book" panose="020B0503020102020204" pitchFamily="34" charset="0"/>
              <a:buNone/>
            </a:pPr>
            <a:endParaRPr lang="tr-TR" altLang="tr-TR" sz="20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431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7436" y="764704"/>
            <a:ext cx="10273141" cy="5112568"/>
          </a:xfrm>
        </p:spPr>
        <p:txBody>
          <a:bodyPr/>
          <a:lstStyle/>
          <a:p>
            <a:pPr marL="0" indent="0">
              <a:buNone/>
            </a:pPr>
            <a:r>
              <a:rPr lang="tr-TR" sz="2400" dirty="0">
                <a:solidFill>
                  <a:schemeClr val="tx1"/>
                </a:solidFill>
                <a:latin typeface="Arial" pitchFamily="34" charset="0"/>
                <a:cs typeface="Arial" pitchFamily="34" charset="0"/>
              </a:rPr>
              <a:t>Bazı durumlardan bir veri seti için </a:t>
            </a:r>
            <a:r>
              <a:rPr lang="tr-TR" sz="2400" dirty="0" err="1">
                <a:solidFill>
                  <a:schemeClr val="tx1"/>
                </a:solidFill>
                <a:latin typeface="Arial" pitchFamily="34" charset="0"/>
                <a:cs typeface="Arial" pitchFamily="34" charset="0"/>
              </a:rPr>
              <a:t>mod</a:t>
            </a:r>
            <a:r>
              <a:rPr lang="tr-TR" sz="2400" dirty="0">
                <a:solidFill>
                  <a:schemeClr val="tx1"/>
                </a:solidFill>
                <a:latin typeface="Arial" pitchFamily="34" charset="0"/>
                <a:cs typeface="Arial" pitchFamily="34" charset="0"/>
              </a:rPr>
              <a:t>, medyan, aritmetik ortalama aynı değerleri alırken bazı durumlarda bu değerler birbirinden farklı olabilmektedir.  Bu durum ise dağılımın </a:t>
            </a:r>
            <a:r>
              <a:rPr lang="tr-TR" sz="2400" dirty="0" smtClean="0">
                <a:solidFill>
                  <a:schemeClr val="tx1"/>
                </a:solidFill>
                <a:latin typeface="Arial" pitchFamily="34" charset="0"/>
                <a:cs typeface="Arial" pitchFamily="34" charset="0"/>
              </a:rPr>
              <a:t>şeklinden kaynaklanmaktadır.</a:t>
            </a:r>
            <a:endParaRPr lang="tr-TR" sz="2400" dirty="0">
              <a:solidFill>
                <a:schemeClr val="tx1"/>
              </a:solidFill>
              <a:latin typeface="Arial" pitchFamily="34" charset="0"/>
              <a:cs typeface="Arial" pitchFamily="34" charset="0"/>
            </a:endParaRPr>
          </a:p>
          <a:p>
            <a:endParaRPr lang="tr-TR" sz="2400" dirty="0">
              <a:solidFill>
                <a:schemeClr val="tx1"/>
              </a:solidFill>
              <a:latin typeface="Arial" pitchFamily="34" charset="0"/>
              <a:cs typeface="Arial" pitchFamily="34" charset="0"/>
            </a:endParaRPr>
          </a:p>
          <a:p>
            <a:pPr>
              <a:buNone/>
            </a:pPr>
            <a:r>
              <a:rPr lang="tr-TR" altLang="tr-TR" sz="2400" dirty="0" smtClean="0">
                <a:solidFill>
                  <a:schemeClr val="tx1"/>
                </a:solidFill>
                <a:latin typeface="Arial" pitchFamily="34" charset="0"/>
                <a:cs typeface="Arial" pitchFamily="34" charset="0"/>
              </a:rPr>
              <a:t>	Bu </a:t>
            </a:r>
            <a:r>
              <a:rPr lang="tr-TR" altLang="tr-TR" sz="2400" dirty="0">
                <a:solidFill>
                  <a:schemeClr val="tx1"/>
                </a:solidFill>
                <a:latin typeface="Arial" pitchFamily="34" charset="0"/>
                <a:cs typeface="Arial" pitchFamily="34" charset="0"/>
              </a:rPr>
              <a:t>ilişki sonucunda üç tür dağılım ortaya çıkar:</a:t>
            </a:r>
          </a:p>
          <a:p>
            <a:r>
              <a:rPr lang="tr-TR" altLang="tr-TR" sz="2400" dirty="0">
                <a:solidFill>
                  <a:srgbClr val="FF0000"/>
                </a:solidFill>
                <a:latin typeface="Arial" pitchFamily="34" charset="0"/>
                <a:cs typeface="Arial" pitchFamily="34" charset="0"/>
              </a:rPr>
              <a:t>Simetrik dağılım,</a:t>
            </a:r>
          </a:p>
          <a:p>
            <a:r>
              <a:rPr lang="tr-TR" altLang="tr-TR" sz="2400" dirty="0">
                <a:solidFill>
                  <a:srgbClr val="FF0000"/>
                </a:solidFill>
                <a:latin typeface="Arial" pitchFamily="34" charset="0"/>
                <a:cs typeface="Arial" pitchFamily="34" charset="0"/>
              </a:rPr>
              <a:t>Sola (negatif) çarpık dağılım,</a:t>
            </a:r>
          </a:p>
          <a:p>
            <a:r>
              <a:rPr lang="tr-TR" altLang="tr-TR" sz="2400" dirty="0">
                <a:solidFill>
                  <a:srgbClr val="FF0000"/>
                </a:solidFill>
                <a:latin typeface="Arial" pitchFamily="34" charset="0"/>
                <a:cs typeface="Arial" pitchFamily="34" charset="0"/>
              </a:rPr>
              <a:t>Sağa (pozitif) çarpık dağılım</a:t>
            </a:r>
          </a:p>
          <a:p>
            <a:endParaRPr lang="tr-TR" dirty="0"/>
          </a:p>
          <a:p>
            <a:endParaRPr lang="tr-TR" dirty="0"/>
          </a:p>
        </p:txBody>
      </p:sp>
    </p:spTree>
    <p:extLst>
      <p:ext uri="{BB962C8B-B14F-4D97-AF65-F5344CB8AC3E}">
        <p14:creationId xmlns:p14="http://schemas.microsoft.com/office/powerpoint/2010/main" val="2297938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476680"/>
            <a:ext cx="11280576"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7898524" y="2049517"/>
            <a:ext cx="2932386" cy="461665"/>
          </a:xfrm>
          <a:prstGeom prst="rect">
            <a:avLst/>
          </a:prstGeom>
          <a:noFill/>
        </p:spPr>
        <p:txBody>
          <a:bodyPr wrap="square" rtlCol="0">
            <a:spAutoFit/>
          </a:bodyPr>
          <a:lstStyle/>
          <a:p>
            <a:r>
              <a:rPr lang="tr-TR" sz="2400" b="1" dirty="0" smtClean="0"/>
              <a:t>Normal Dağılım</a:t>
            </a:r>
            <a:endParaRPr lang="tr-TR" sz="2400" b="1" dirty="0"/>
          </a:p>
        </p:txBody>
      </p:sp>
    </p:spTree>
    <p:extLst>
      <p:ext uri="{BB962C8B-B14F-4D97-AF65-F5344CB8AC3E}">
        <p14:creationId xmlns:p14="http://schemas.microsoft.com/office/powerpoint/2010/main" val="4104544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808991" y="869005"/>
            <a:ext cx="5715040" cy="461665"/>
          </a:xfrm>
          <a:prstGeom prst="rect">
            <a:avLst/>
          </a:prstGeom>
        </p:spPr>
        <p:txBody>
          <a:bodyPr wrap="square">
            <a:spAutoFit/>
          </a:bodyPr>
          <a:lstStyle/>
          <a:p>
            <a:pPr algn="ctr" fontAlgn="base">
              <a:spcBef>
                <a:spcPct val="0"/>
              </a:spcBef>
              <a:spcAft>
                <a:spcPct val="0"/>
              </a:spcAft>
            </a:pPr>
            <a:r>
              <a:rPr lang="tr-TR" sz="2400" b="1" dirty="0" smtClean="0">
                <a:solidFill>
                  <a:srgbClr val="C00000"/>
                </a:solidFill>
                <a:latin typeface="Arial" pitchFamily="34" charset="0"/>
              </a:rPr>
              <a:t>SOLA ÇARPIK DAĞILIM</a:t>
            </a:r>
          </a:p>
        </p:txBody>
      </p:sp>
      <p:pic>
        <p:nvPicPr>
          <p:cNvPr id="237570" name="Picture 2" descr="C:\Users\gökçen\Desktop\sunu ekran alıntısı\SOLA ÇARPIK.JPG"/>
          <p:cNvPicPr>
            <a:picLocks noChangeAspect="1" noChangeArrowheads="1"/>
          </p:cNvPicPr>
          <p:nvPr/>
        </p:nvPicPr>
        <p:blipFill>
          <a:blip r:embed="rId7" cstate="print"/>
          <a:srcRect l="1652" t="6550" r="4184" b="1746"/>
          <a:stretch>
            <a:fillRect/>
          </a:stretch>
        </p:blipFill>
        <p:spPr bwMode="auto">
          <a:xfrm>
            <a:off x="971979" y="1390288"/>
            <a:ext cx="5429288" cy="2000264"/>
          </a:xfrm>
          <a:prstGeom prst="rect">
            <a:avLst/>
          </a:prstGeom>
          <a:noFill/>
        </p:spPr>
      </p:pic>
      <p:sp>
        <p:nvSpPr>
          <p:cNvPr id="9" name="8 Çentikli Sağ Ok"/>
          <p:cNvSpPr/>
          <p:nvPr>
            <p:custDataLst>
              <p:tags r:id="rId1"/>
            </p:custDataLst>
          </p:nvPr>
        </p:nvSpPr>
        <p:spPr>
          <a:xfrm>
            <a:off x="6727847" y="2029888"/>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1" name="10 Dikdörtgen"/>
          <p:cNvSpPr/>
          <p:nvPr/>
        </p:nvSpPr>
        <p:spPr>
          <a:xfrm>
            <a:off x="7607155" y="2017746"/>
            <a:ext cx="3158237" cy="400110"/>
          </a:xfrm>
          <a:prstGeom prst="rect">
            <a:avLst/>
          </a:prstGeom>
        </p:spPr>
        <p:txBody>
          <a:bodyPr wrap="none">
            <a:spAutoFit/>
          </a:bodyPr>
          <a:lstStyle/>
          <a:p>
            <a:pPr fontAlgn="base">
              <a:spcBef>
                <a:spcPct val="0"/>
              </a:spcBef>
              <a:spcAft>
                <a:spcPct val="0"/>
              </a:spcAft>
            </a:pPr>
            <a:r>
              <a:rPr lang="tr-TR" sz="2000" dirty="0" smtClean="0">
                <a:solidFill>
                  <a:prstClr val="black"/>
                </a:solidFill>
                <a:latin typeface="Arial" pitchFamily="34" charset="0"/>
              </a:rPr>
              <a:t>Ortalama&lt; Medyan &lt; Mod</a:t>
            </a:r>
          </a:p>
        </p:txBody>
      </p:sp>
      <p:sp>
        <p:nvSpPr>
          <p:cNvPr id="12" name="11 Çentikli Sağ Ok"/>
          <p:cNvSpPr/>
          <p:nvPr>
            <p:custDataLst>
              <p:tags r:id="rId2"/>
            </p:custDataLst>
          </p:nvPr>
        </p:nvSpPr>
        <p:spPr>
          <a:xfrm>
            <a:off x="6823097" y="2672830"/>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3" name="12 Dikdörtgen"/>
          <p:cNvSpPr/>
          <p:nvPr/>
        </p:nvSpPr>
        <p:spPr>
          <a:xfrm>
            <a:off x="7570456" y="2732126"/>
            <a:ext cx="4024043" cy="400110"/>
          </a:xfrm>
          <a:prstGeom prst="rect">
            <a:avLst/>
          </a:prstGeom>
        </p:spPr>
        <p:txBody>
          <a:bodyPr wrap="square">
            <a:spAutoFit/>
          </a:bodyPr>
          <a:lstStyle/>
          <a:p>
            <a:pPr fontAlgn="base">
              <a:spcBef>
                <a:spcPct val="0"/>
              </a:spcBef>
              <a:spcAft>
                <a:spcPct val="0"/>
              </a:spcAft>
            </a:pPr>
            <a:r>
              <a:rPr lang="tr-TR" sz="2000" dirty="0" smtClean="0">
                <a:solidFill>
                  <a:prstClr val="black"/>
                </a:solidFill>
                <a:latin typeface="Arial" pitchFamily="34" charset="0"/>
              </a:rPr>
              <a:t>Negatif kayışlıdır. (Negatif çarpık).</a:t>
            </a:r>
          </a:p>
        </p:txBody>
      </p:sp>
      <p:sp>
        <p:nvSpPr>
          <p:cNvPr id="14" name="13 Dikdörtgen"/>
          <p:cNvSpPr/>
          <p:nvPr/>
        </p:nvSpPr>
        <p:spPr>
          <a:xfrm>
            <a:off x="1861196" y="4472234"/>
            <a:ext cx="9733303" cy="1938992"/>
          </a:xfrm>
          <a:prstGeom prst="rect">
            <a:avLst/>
          </a:prstGeom>
        </p:spPr>
        <p:txBody>
          <a:bodyPr wrap="square">
            <a:spAutoFit/>
          </a:bodyPr>
          <a:lstStyle/>
          <a:p>
            <a:pPr fontAlgn="base">
              <a:spcBef>
                <a:spcPct val="0"/>
              </a:spcBef>
              <a:spcAft>
                <a:spcPct val="0"/>
              </a:spcAft>
            </a:pPr>
            <a:r>
              <a:rPr lang="tr-TR" sz="2400" dirty="0" smtClean="0">
                <a:solidFill>
                  <a:prstClr val="black"/>
                </a:solidFill>
                <a:latin typeface="Arial" pitchFamily="34" charset="0"/>
              </a:rPr>
              <a:t>Sola çarpık dağılımı yorumlarken; test (sınav) puanları olarak düşünecek olursak test öğrencilere kolay gelmiştir, öğretim yeterlidir, öğrencilerin </a:t>
            </a:r>
            <a:r>
              <a:rPr lang="tr-TR" sz="2400" dirty="0">
                <a:solidFill>
                  <a:prstClr val="black"/>
                </a:solidFill>
                <a:latin typeface="Arial" pitchFamily="34" charset="0"/>
              </a:rPr>
              <a:t>başarıları </a:t>
            </a:r>
            <a:r>
              <a:rPr lang="tr-TR" sz="2400" dirty="0" smtClean="0">
                <a:solidFill>
                  <a:prstClr val="black"/>
                </a:solidFill>
                <a:latin typeface="Arial" pitchFamily="34" charset="0"/>
              </a:rPr>
              <a:t>yüksektir, puanların </a:t>
            </a:r>
            <a:r>
              <a:rPr lang="tr-TR" sz="2400" dirty="0">
                <a:solidFill>
                  <a:prstClr val="black"/>
                </a:solidFill>
                <a:latin typeface="Arial" pitchFamily="34" charset="0"/>
              </a:rPr>
              <a:t>çoğu ortalamanın </a:t>
            </a:r>
            <a:r>
              <a:rPr lang="tr-TR" sz="2400" dirty="0" smtClean="0">
                <a:solidFill>
                  <a:prstClr val="black"/>
                </a:solidFill>
                <a:latin typeface="Arial" pitchFamily="34" charset="0"/>
              </a:rPr>
              <a:t>üstündedir gibi yorumlar yapılabilir.</a:t>
            </a:r>
            <a:endParaRPr lang="tr-TR" sz="2400" dirty="0">
              <a:solidFill>
                <a:prstClr val="black"/>
              </a:solidFill>
              <a:latin typeface="Arial" pitchFamily="34" charset="0"/>
            </a:endParaRPr>
          </a:p>
          <a:p>
            <a:pPr algn="just" fontAlgn="base">
              <a:spcBef>
                <a:spcPct val="0"/>
              </a:spcBef>
              <a:spcAft>
                <a:spcPct val="0"/>
              </a:spcAft>
            </a:pPr>
            <a:endParaRPr lang="tr-TR" sz="2400" dirty="0" smtClean="0">
              <a:solidFill>
                <a:prstClr val="black"/>
              </a:solidFill>
              <a:latin typeface="Arial" pitchFamily="34" charset="0"/>
            </a:endParaRPr>
          </a:p>
        </p:txBody>
      </p:sp>
      <p:sp>
        <p:nvSpPr>
          <p:cNvPr id="21" name="20 Çentikli Sağ Ok"/>
          <p:cNvSpPr/>
          <p:nvPr>
            <p:custDataLst>
              <p:tags r:id="rId3"/>
            </p:custDataLst>
          </p:nvPr>
        </p:nvSpPr>
        <p:spPr>
          <a:xfrm>
            <a:off x="1209841" y="4503999"/>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24" name="Metin kutusu 23"/>
          <p:cNvSpPr txBox="1"/>
          <p:nvPr/>
        </p:nvSpPr>
        <p:spPr>
          <a:xfrm>
            <a:off x="1068567" y="2424350"/>
            <a:ext cx="356188" cy="707886"/>
          </a:xfrm>
          <a:prstGeom prst="rect">
            <a:avLst/>
          </a:prstGeom>
          <a:noFill/>
        </p:spPr>
        <p:txBody>
          <a:bodyPr wrap="none" rtlCol="0">
            <a:spAutoFit/>
          </a:bodyPr>
          <a:lstStyle/>
          <a:p>
            <a:pPr fontAlgn="base">
              <a:spcBef>
                <a:spcPct val="0"/>
              </a:spcBef>
              <a:spcAft>
                <a:spcPct val="0"/>
              </a:spcAft>
            </a:pPr>
            <a:r>
              <a:rPr lang="tr-TR" sz="4000" dirty="0" smtClean="0">
                <a:solidFill>
                  <a:srgbClr val="C00000"/>
                </a:solidFill>
                <a:latin typeface="Arial" pitchFamily="34" charset="0"/>
              </a:rPr>
              <a:t>-</a:t>
            </a:r>
            <a:endParaRPr lang="tr-TR" sz="4000" dirty="0">
              <a:solidFill>
                <a:srgbClr val="C00000"/>
              </a:solidFill>
              <a:latin typeface="Arial" pitchFamily="34" charset="0"/>
            </a:endParaRPr>
          </a:p>
        </p:txBody>
      </p:sp>
      <p:sp>
        <p:nvSpPr>
          <p:cNvPr id="15" name="11 Çentikli Sağ Ok"/>
          <p:cNvSpPr/>
          <p:nvPr>
            <p:custDataLst>
              <p:tags r:id="rId4"/>
            </p:custDataLst>
          </p:nvPr>
        </p:nvSpPr>
        <p:spPr>
          <a:xfrm>
            <a:off x="1109402" y="3563167"/>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6" name="13 Dikdörtgen"/>
          <p:cNvSpPr/>
          <p:nvPr/>
        </p:nvSpPr>
        <p:spPr>
          <a:xfrm>
            <a:off x="1861196" y="3561804"/>
            <a:ext cx="9733303" cy="830997"/>
          </a:xfrm>
          <a:prstGeom prst="rect">
            <a:avLst/>
          </a:prstGeom>
        </p:spPr>
        <p:txBody>
          <a:bodyPr wrap="square">
            <a:spAutoFit/>
          </a:bodyPr>
          <a:lstStyle/>
          <a:p>
            <a:pPr fontAlgn="base">
              <a:spcBef>
                <a:spcPct val="0"/>
              </a:spcBef>
              <a:spcAft>
                <a:spcPct val="0"/>
              </a:spcAft>
            </a:pPr>
            <a:r>
              <a:rPr lang="tr-TR" sz="2400" dirty="0" smtClean="0">
                <a:solidFill>
                  <a:prstClr val="black"/>
                </a:solidFill>
                <a:latin typeface="Arial" pitchFamily="34" charset="0"/>
              </a:rPr>
              <a:t>Ortalama, uç puanların olduğu sol tarafa doğru çekilmekte, böylece medyan ortalamanın sağında kalmaktadır.</a:t>
            </a:r>
          </a:p>
        </p:txBody>
      </p:sp>
      <p:sp>
        <p:nvSpPr>
          <p:cNvPr id="17" name="Metin kutusu 16">
            <a:extLst>
              <a:ext uri="{FF2B5EF4-FFF2-40B4-BE49-F238E27FC236}">
                <a16:creationId xmlns:a16="http://schemas.microsoft.com/office/drawing/2014/main" id="{059268B6-2C2A-427B-B27D-45849B4248E3}"/>
              </a:ext>
            </a:extLst>
          </p:cNvPr>
          <p:cNvSpPr txBox="1"/>
          <p:nvPr/>
        </p:nvSpPr>
        <p:spPr>
          <a:xfrm>
            <a:off x="1781344" y="6028994"/>
            <a:ext cx="8376609" cy="461665"/>
          </a:xfrm>
          <a:prstGeom prst="rect">
            <a:avLst/>
          </a:prstGeom>
          <a:noFill/>
        </p:spPr>
        <p:txBody>
          <a:bodyPr wrap="square" rtlCol="0">
            <a:spAutoFit/>
          </a:bodyPr>
          <a:lstStyle/>
          <a:p>
            <a:pPr fontAlgn="base">
              <a:spcBef>
                <a:spcPct val="0"/>
              </a:spcBef>
              <a:spcAft>
                <a:spcPct val="0"/>
              </a:spcAft>
            </a:pPr>
            <a:r>
              <a:rPr lang="tr-TR" sz="2400" b="1" dirty="0">
                <a:solidFill>
                  <a:prstClr val="black"/>
                </a:solidFill>
                <a:latin typeface="Arial" pitchFamily="34" charset="0"/>
              </a:rPr>
              <a:t>Örnek: 1</a:t>
            </a:r>
            <a:r>
              <a:rPr lang="tr-TR" sz="2400" b="1" dirty="0" smtClean="0">
                <a:solidFill>
                  <a:prstClr val="black"/>
                </a:solidFill>
                <a:latin typeface="Arial" pitchFamily="34" charset="0"/>
              </a:rPr>
              <a:t>, 2, 80, 85, 87, 90, 92, 98, 95, 100</a:t>
            </a:r>
            <a:endParaRPr lang="en-US" sz="2400" b="1" dirty="0">
              <a:solidFill>
                <a:prstClr val="black"/>
              </a:solidFill>
              <a:latin typeface="Arial" pitchFamily="34" charset="0"/>
            </a:endParaRPr>
          </a:p>
        </p:txBody>
      </p:sp>
      <p:sp>
        <p:nvSpPr>
          <p:cNvPr id="18" name="20 Çentikli Sağ Ok"/>
          <p:cNvSpPr/>
          <p:nvPr>
            <p:custDataLst>
              <p:tags r:id="rId5"/>
            </p:custDataLst>
          </p:nvPr>
        </p:nvSpPr>
        <p:spPr>
          <a:xfrm>
            <a:off x="1195464" y="6046074"/>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Tree>
    <p:extLst>
      <p:ext uri="{BB962C8B-B14F-4D97-AF65-F5344CB8AC3E}">
        <p14:creationId xmlns:p14="http://schemas.microsoft.com/office/powerpoint/2010/main" val="3794338928"/>
      </p:ext>
    </p:extLst>
  </p:cSld>
  <p:clrMapOvr>
    <a:masterClrMapping/>
  </p:clrMapOvr>
  <p:transition>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924312" y="314581"/>
            <a:ext cx="5143536" cy="461665"/>
          </a:xfrm>
          <a:prstGeom prst="rect">
            <a:avLst/>
          </a:prstGeom>
        </p:spPr>
        <p:txBody>
          <a:bodyPr wrap="square">
            <a:spAutoFit/>
          </a:bodyPr>
          <a:lstStyle/>
          <a:p>
            <a:pPr algn="ctr" fontAlgn="base">
              <a:spcBef>
                <a:spcPct val="0"/>
              </a:spcBef>
              <a:spcAft>
                <a:spcPct val="0"/>
              </a:spcAft>
            </a:pPr>
            <a:r>
              <a:rPr lang="tr-TR" sz="2400" b="1" dirty="0" smtClean="0">
                <a:solidFill>
                  <a:srgbClr val="C00000"/>
                </a:solidFill>
                <a:latin typeface="Arial" pitchFamily="34" charset="0"/>
              </a:rPr>
              <a:t>SAĞA ÇARPIK DAĞILIM</a:t>
            </a:r>
          </a:p>
        </p:txBody>
      </p:sp>
      <p:sp>
        <p:nvSpPr>
          <p:cNvPr id="9" name="8 Çentikli Sağ Ok"/>
          <p:cNvSpPr/>
          <p:nvPr>
            <p:custDataLst>
              <p:tags r:id="rId1"/>
            </p:custDataLst>
          </p:nvPr>
        </p:nvSpPr>
        <p:spPr>
          <a:xfrm>
            <a:off x="6616192" y="882165"/>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2" name="11 Çentikli Sağ Ok"/>
          <p:cNvSpPr/>
          <p:nvPr>
            <p:custDataLst>
              <p:tags r:id="rId2"/>
            </p:custDataLst>
          </p:nvPr>
        </p:nvSpPr>
        <p:spPr>
          <a:xfrm>
            <a:off x="6725338" y="1633588"/>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21" name="20 Çentikli Sağ Ok"/>
          <p:cNvSpPr/>
          <p:nvPr>
            <p:custDataLst>
              <p:tags r:id="rId3"/>
            </p:custDataLst>
          </p:nvPr>
        </p:nvSpPr>
        <p:spPr>
          <a:xfrm>
            <a:off x="924312" y="3018007"/>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pic>
        <p:nvPicPr>
          <p:cNvPr id="238594" name="Picture 2" descr="C:\Users\gökçen\Desktop\sunu ekran alıntısı\SAĞA ÇARPIK.JPG"/>
          <p:cNvPicPr>
            <a:picLocks noChangeAspect="1" noChangeArrowheads="1"/>
          </p:cNvPicPr>
          <p:nvPr/>
        </p:nvPicPr>
        <p:blipFill>
          <a:blip r:embed="rId7" cstate="print"/>
          <a:srcRect l="3178" t="8964" r="1482" b="4382"/>
          <a:stretch>
            <a:fillRect/>
          </a:stretch>
        </p:blipFill>
        <p:spPr bwMode="auto">
          <a:xfrm>
            <a:off x="761963" y="803442"/>
            <a:ext cx="5715040" cy="2071702"/>
          </a:xfrm>
          <a:prstGeom prst="rect">
            <a:avLst/>
          </a:prstGeom>
          <a:noFill/>
        </p:spPr>
      </p:pic>
      <p:sp>
        <p:nvSpPr>
          <p:cNvPr id="24" name="23 Dikdörtgen"/>
          <p:cNvSpPr/>
          <p:nvPr/>
        </p:nvSpPr>
        <p:spPr>
          <a:xfrm>
            <a:off x="7279103" y="888238"/>
            <a:ext cx="4347219" cy="707886"/>
          </a:xfrm>
          <a:prstGeom prst="rect">
            <a:avLst/>
          </a:prstGeom>
        </p:spPr>
        <p:txBody>
          <a:bodyPr wrap="square">
            <a:spAutoFit/>
          </a:bodyPr>
          <a:lstStyle/>
          <a:p>
            <a:pPr fontAlgn="base">
              <a:spcBef>
                <a:spcPct val="0"/>
              </a:spcBef>
              <a:spcAft>
                <a:spcPct val="0"/>
              </a:spcAft>
            </a:pPr>
            <a:r>
              <a:rPr lang="tr-TR" sz="2000" dirty="0" smtClean="0">
                <a:solidFill>
                  <a:prstClr val="black"/>
                </a:solidFill>
                <a:latin typeface="Arial" pitchFamily="34" charset="0"/>
              </a:rPr>
              <a:t>Mod &lt; Medyan &lt; Aritmetik ortalama</a:t>
            </a:r>
          </a:p>
          <a:p>
            <a:pPr fontAlgn="base">
              <a:spcBef>
                <a:spcPct val="0"/>
              </a:spcBef>
              <a:spcAft>
                <a:spcPct val="0"/>
              </a:spcAft>
            </a:pPr>
            <a:endParaRPr lang="tr-TR" sz="2000" dirty="0" smtClean="0">
              <a:solidFill>
                <a:prstClr val="black"/>
              </a:solidFill>
              <a:latin typeface="Arial" pitchFamily="34" charset="0"/>
            </a:endParaRPr>
          </a:p>
        </p:txBody>
      </p:sp>
      <p:sp>
        <p:nvSpPr>
          <p:cNvPr id="25" name="24 Dikdörtgen"/>
          <p:cNvSpPr/>
          <p:nvPr/>
        </p:nvSpPr>
        <p:spPr>
          <a:xfrm>
            <a:off x="7398295" y="1599422"/>
            <a:ext cx="4429911" cy="400110"/>
          </a:xfrm>
          <a:prstGeom prst="rect">
            <a:avLst/>
          </a:prstGeom>
        </p:spPr>
        <p:txBody>
          <a:bodyPr wrap="square">
            <a:spAutoFit/>
          </a:bodyPr>
          <a:lstStyle/>
          <a:p>
            <a:pPr fontAlgn="base">
              <a:spcBef>
                <a:spcPct val="0"/>
              </a:spcBef>
              <a:spcAft>
                <a:spcPct val="0"/>
              </a:spcAft>
            </a:pPr>
            <a:r>
              <a:rPr lang="tr-TR" sz="2000" dirty="0" smtClean="0">
                <a:solidFill>
                  <a:prstClr val="black"/>
                </a:solidFill>
                <a:latin typeface="Arial" pitchFamily="34" charset="0"/>
              </a:rPr>
              <a:t>Pozitif kayışlıdır. (Pozitif çarpık).</a:t>
            </a:r>
          </a:p>
        </p:txBody>
      </p:sp>
      <p:sp>
        <p:nvSpPr>
          <p:cNvPr id="2" name="Metin kutusu 1"/>
          <p:cNvSpPr txBox="1"/>
          <p:nvPr/>
        </p:nvSpPr>
        <p:spPr>
          <a:xfrm>
            <a:off x="5133343" y="2167258"/>
            <a:ext cx="484428" cy="707886"/>
          </a:xfrm>
          <a:prstGeom prst="rect">
            <a:avLst/>
          </a:prstGeom>
          <a:noFill/>
        </p:spPr>
        <p:txBody>
          <a:bodyPr wrap="none" rtlCol="0">
            <a:spAutoFit/>
          </a:bodyPr>
          <a:lstStyle/>
          <a:p>
            <a:pPr fontAlgn="base">
              <a:spcBef>
                <a:spcPct val="0"/>
              </a:spcBef>
              <a:spcAft>
                <a:spcPct val="0"/>
              </a:spcAft>
            </a:pPr>
            <a:r>
              <a:rPr lang="tr-TR" sz="4000" dirty="0" smtClean="0">
                <a:solidFill>
                  <a:srgbClr val="C00000"/>
                </a:solidFill>
                <a:latin typeface="Arial" pitchFamily="34" charset="0"/>
              </a:rPr>
              <a:t>+</a:t>
            </a:r>
            <a:endParaRPr lang="tr-TR" sz="4000" dirty="0">
              <a:solidFill>
                <a:srgbClr val="C00000"/>
              </a:solidFill>
              <a:latin typeface="Arial" pitchFamily="34" charset="0"/>
            </a:endParaRPr>
          </a:p>
        </p:txBody>
      </p:sp>
      <p:sp>
        <p:nvSpPr>
          <p:cNvPr id="31" name="13 Dikdörtgen"/>
          <p:cNvSpPr/>
          <p:nvPr/>
        </p:nvSpPr>
        <p:spPr>
          <a:xfrm>
            <a:off x="1610351" y="4033730"/>
            <a:ext cx="9733303" cy="1877437"/>
          </a:xfrm>
          <a:prstGeom prst="rect">
            <a:avLst/>
          </a:prstGeom>
        </p:spPr>
        <p:txBody>
          <a:bodyPr wrap="square">
            <a:spAutoFit/>
          </a:bodyPr>
          <a:lstStyle/>
          <a:p>
            <a:pPr algn="just" fontAlgn="base">
              <a:spcBef>
                <a:spcPct val="0"/>
              </a:spcBef>
              <a:spcAft>
                <a:spcPct val="0"/>
              </a:spcAft>
            </a:pPr>
            <a:r>
              <a:rPr lang="tr-TR" sz="2400" dirty="0" smtClean="0">
                <a:solidFill>
                  <a:prstClr val="black"/>
                </a:solidFill>
                <a:latin typeface="Arial" pitchFamily="34" charset="0"/>
              </a:rPr>
              <a:t>Sağa </a:t>
            </a:r>
            <a:r>
              <a:rPr lang="tr-TR" sz="2400" dirty="0">
                <a:solidFill>
                  <a:prstClr val="black"/>
                </a:solidFill>
                <a:latin typeface="Arial" pitchFamily="34" charset="0"/>
              </a:rPr>
              <a:t>çarpık dağılımı yorumlarken; </a:t>
            </a:r>
            <a:r>
              <a:rPr lang="tr-TR" sz="2400" dirty="0" smtClean="0">
                <a:solidFill>
                  <a:prstClr val="black"/>
                </a:solidFill>
                <a:latin typeface="Arial" pitchFamily="34" charset="0"/>
              </a:rPr>
              <a:t>test </a:t>
            </a:r>
            <a:r>
              <a:rPr lang="tr-TR" sz="2400" dirty="0">
                <a:solidFill>
                  <a:prstClr val="black"/>
                </a:solidFill>
                <a:latin typeface="Arial" pitchFamily="34" charset="0"/>
              </a:rPr>
              <a:t>(</a:t>
            </a:r>
            <a:r>
              <a:rPr lang="tr-TR" sz="2400" dirty="0" smtClean="0">
                <a:solidFill>
                  <a:prstClr val="black"/>
                </a:solidFill>
                <a:latin typeface="Arial" pitchFamily="34" charset="0"/>
              </a:rPr>
              <a:t>sınav) puanları olarak düşünecek olursak test öğrencilere zor gelmiştir, </a:t>
            </a:r>
            <a:r>
              <a:rPr lang="tr-TR" sz="2400" dirty="0">
                <a:solidFill>
                  <a:prstClr val="black"/>
                </a:solidFill>
                <a:latin typeface="Arial" pitchFamily="34" charset="0"/>
              </a:rPr>
              <a:t>ö</a:t>
            </a:r>
            <a:r>
              <a:rPr lang="tr-TR" sz="2400" dirty="0" smtClean="0">
                <a:solidFill>
                  <a:prstClr val="black"/>
                </a:solidFill>
                <a:latin typeface="Arial" pitchFamily="34" charset="0"/>
              </a:rPr>
              <a:t>ğretim yetersizdir, öğrencilerin </a:t>
            </a:r>
            <a:r>
              <a:rPr lang="tr-TR" sz="2400" dirty="0">
                <a:solidFill>
                  <a:prstClr val="black"/>
                </a:solidFill>
                <a:latin typeface="Arial" pitchFamily="34" charset="0"/>
              </a:rPr>
              <a:t>başarıları </a:t>
            </a:r>
            <a:r>
              <a:rPr lang="tr-TR" sz="2400" dirty="0" smtClean="0">
                <a:solidFill>
                  <a:prstClr val="black"/>
                </a:solidFill>
                <a:latin typeface="Arial" pitchFamily="34" charset="0"/>
              </a:rPr>
              <a:t>düşüktür, puanların </a:t>
            </a:r>
            <a:r>
              <a:rPr lang="tr-TR" sz="2400" dirty="0">
                <a:solidFill>
                  <a:prstClr val="black"/>
                </a:solidFill>
                <a:latin typeface="Arial" pitchFamily="34" charset="0"/>
              </a:rPr>
              <a:t>çoğu ortalamanın </a:t>
            </a:r>
            <a:r>
              <a:rPr lang="tr-TR" sz="2400" dirty="0" smtClean="0">
                <a:solidFill>
                  <a:prstClr val="black"/>
                </a:solidFill>
                <a:latin typeface="Arial" pitchFamily="34" charset="0"/>
              </a:rPr>
              <a:t>altındadır gibi yorumlar yapılabilir.</a:t>
            </a:r>
            <a:endParaRPr lang="tr-TR" sz="2400" dirty="0">
              <a:solidFill>
                <a:prstClr val="black"/>
              </a:solidFill>
              <a:latin typeface="Arial" pitchFamily="34" charset="0"/>
            </a:endParaRPr>
          </a:p>
          <a:p>
            <a:pPr algn="just" fontAlgn="base">
              <a:spcBef>
                <a:spcPct val="0"/>
              </a:spcBef>
              <a:spcAft>
                <a:spcPct val="0"/>
              </a:spcAft>
            </a:pPr>
            <a:endParaRPr lang="tr-TR" sz="2000" dirty="0" smtClean="0">
              <a:solidFill>
                <a:prstClr val="black"/>
              </a:solidFill>
              <a:latin typeface="Arial" pitchFamily="34" charset="0"/>
            </a:endParaRPr>
          </a:p>
        </p:txBody>
      </p:sp>
      <p:sp>
        <p:nvSpPr>
          <p:cNvPr id="11" name="20 Çentikli Sağ Ok"/>
          <p:cNvSpPr/>
          <p:nvPr>
            <p:custDataLst>
              <p:tags r:id="rId4"/>
            </p:custDataLst>
          </p:nvPr>
        </p:nvSpPr>
        <p:spPr>
          <a:xfrm>
            <a:off x="956074" y="4057302"/>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3" name="13 Dikdörtgen"/>
          <p:cNvSpPr/>
          <p:nvPr/>
        </p:nvSpPr>
        <p:spPr>
          <a:xfrm>
            <a:off x="1661363" y="3047407"/>
            <a:ext cx="9733303" cy="1138773"/>
          </a:xfrm>
          <a:prstGeom prst="rect">
            <a:avLst/>
          </a:prstGeom>
        </p:spPr>
        <p:txBody>
          <a:bodyPr wrap="square">
            <a:spAutoFit/>
          </a:bodyPr>
          <a:lstStyle/>
          <a:p>
            <a:pPr algn="just" fontAlgn="base">
              <a:spcBef>
                <a:spcPct val="0"/>
              </a:spcBef>
              <a:spcAft>
                <a:spcPct val="0"/>
              </a:spcAft>
            </a:pPr>
            <a:r>
              <a:rPr lang="tr-TR" sz="2400" dirty="0" smtClean="0">
                <a:solidFill>
                  <a:prstClr val="black"/>
                </a:solidFill>
                <a:latin typeface="Arial" pitchFamily="34" charset="0"/>
              </a:rPr>
              <a:t>Ortalama uç puanların bulunduğu sağ tarafa doğru çekilmekte ve böylece ortanca ortalamanın solunda kalmaktadır.</a:t>
            </a:r>
            <a:endParaRPr lang="tr-TR" sz="2400" dirty="0">
              <a:solidFill>
                <a:prstClr val="black"/>
              </a:solidFill>
              <a:latin typeface="Arial" pitchFamily="34" charset="0"/>
            </a:endParaRPr>
          </a:p>
          <a:p>
            <a:pPr algn="just" fontAlgn="base">
              <a:spcBef>
                <a:spcPct val="0"/>
              </a:spcBef>
              <a:spcAft>
                <a:spcPct val="0"/>
              </a:spcAft>
            </a:pPr>
            <a:endParaRPr lang="tr-TR" sz="2000" dirty="0" smtClean="0">
              <a:solidFill>
                <a:prstClr val="black"/>
              </a:solidFill>
              <a:latin typeface="Arial" pitchFamily="34" charset="0"/>
            </a:endParaRPr>
          </a:p>
        </p:txBody>
      </p:sp>
      <p:sp>
        <p:nvSpPr>
          <p:cNvPr id="14" name="20 Çentikli Sağ Ok"/>
          <p:cNvSpPr/>
          <p:nvPr>
            <p:custDataLst>
              <p:tags r:id="rId5"/>
            </p:custDataLst>
          </p:nvPr>
        </p:nvSpPr>
        <p:spPr>
          <a:xfrm>
            <a:off x="914790" y="5713371"/>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5" name="Metin kutusu 14">
            <a:extLst>
              <a:ext uri="{FF2B5EF4-FFF2-40B4-BE49-F238E27FC236}">
                <a16:creationId xmlns:a16="http://schemas.microsoft.com/office/drawing/2014/main" id="{B6A69955-9039-4D51-8103-7859DF590327}"/>
              </a:ext>
            </a:extLst>
          </p:cNvPr>
          <p:cNvSpPr txBox="1"/>
          <p:nvPr/>
        </p:nvSpPr>
        <p:spPr>
          <a:xfrm>
            <a:off x="1661363" y="5680334"/>
            <a:ext cx="9001437" cy="461665"/>
          </a:xfrm>
          <a:prstGeom prst="rect">
            <a:avLst/>
          </a:prstGeom>
          <a:noFill/>
        </p:spPr>
        <p:txBody>
          <a:bodyPr wrap="square" rtlCol="0">
            <a:spAutoFit/>
          </a:bodyPr>
          <a:lstStyle/>
          <a:p>
            <a:pPr fontAlgn="base">
              <a:spcBef>
                <a:spcPct val="0"/>
              </a:spcBef>
              <a:spcAft>
                <a:spcPct val="0"/>
              </a:spcAft>
            </a:pPr>
            <a:r>
              <a:rPr lang="tr-TR" sz="2400" b="1" dirty="0">
                <a:solidFill>
                  <a:prstClr val="black"/>
                </a:solidFill>
                <a:latin typeface="Arial" pitchFamily="34" charset="0"/>
              </a:rPr>
              <a:t>Örnek: </a:t>
            </a:r>
            <a:r>
              <a:rPr lang="tr-TR" sz="2400" b="1" dirty="0" smtClean="0">
                <a:solidFill>
                  <a:prstClr val="black"/>
                </a:solidFill>
                <a:latin typeface="Arial" pitchFamily="34" charset="0"/>
              </a:rPr>
              <a:t> 1, 2, 3, 4, 5, 6,7, 8, 95, 100</a:t>
            </a:r>
            <a:endParaRPr lang="en-US" sz="2400" b="1" dirty="0">
              <a:solidFill>
                <a:prstClr val="black"/>
              </a:solidFill>
              <a:latin typeface="Arial" pitchFamily="34" charset="0"/>
            </a:endParaRPr>
          </a:p>
        </p:txBody>
      </p:sp>
    </p:spTree>
    <p:extLst>
      <p:ext uri="{BB962C8B-B14F-4D97-AF65-F5344CB8AC3E}">
        <p14:creationId xmlns:p14="http://schemas.microsoft.com/office/powerpoint/2010/main" val="1487596094"/>
      </p:ext>
    </p:extLst>
  </p:cSld>
  <p:clrMapOvr>
    <a:masterClrMapping/>
  </p:clrMapOvr>
  <p:transition>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Başlık"/>
          <p:cNvSpPr txBox="1">
            <a:spLocks/>
          </p:cNvSpPr>
          <p:nvPr/>
        </p:nvSpPr>
        <p:spPr bwMode="auto">
          <a:xfrm>
            <a:off x="9195" y="615438"/>
            <a:ext cx="10972800" cy="714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tr-TR" sz="3600" b="1" dirty="0" smtClean="0">
                <a:solidFill>
                  <a:srgbClr val="FF0000"/>
                </a:solidFill>
              </a:rPr>
              <a:t>Değişkenlik (Dağılım-Yayılma) Ölçüleri</a:t>
            </a:r>
          </a:p>
        </p:txBody>
      </p:sp>
      <p:sp>
        <p:nvSpPr>
          <p:cNvPr id="2" name="Dikdörtgen 1"/>
          <p:cNvSpPr/>
          <p:nvPr/>
        </p:nvSpPr>
        <p:spPr>
          <a:xfrm>
            <a:off x="1224099" y="1629173"/>
            <a:ext cx="10536532" cy="3354765"/>
          </a:xfrm>
          <a:prstGeom prst="rect">
            <a:avLst/>
          </a:prstGeom>
        </p:spPr>
        <p:txBody>
          <a:bodyPr wrap="square">
            <a:spAutoFit/>
          </a:bodyPr>
          <a:lstStyle/>
          <a:p>
            <a:pPr algn="just" fontAlgn="base">
              <a:spcBef>
                <a:spcPct val="0"/>
              </a:spcBef>
              <a:spcAft>
                <a:spcPct val="0"/>
              </a:spcAft>
            </a:pPr>
            <a:r>
              <a:rPr lang="tr-TR" sz="2400" dirty="0" smtClean="0">
                <a:solidFill>
                  <a:prstClr val="black"/>
                </a:solidFill>
                <a:latin typeface="Arial" pitchFamily="34" charset="0"/>
              </a:rPr>
              <a:t>Dağılım ölçüleri; </a:t>
            </a:r>
          </a:p>
          <a:p>
            <a:pPr lvl="1" algn="just" fontAlgn="base">
              <a:spcBef>
                <a:spcPct val="0"/>
              </a:spcBef>
              <a:spcAft>
                <a:spcPct val="0"/>
              </a:spcAft>
            </a:pPr>
            <a:r>
              <a:rPr lang="tr-TR" sz="2400" dirty="0" smtClean="0">
                <a:solidFill>
                  <a:prstClr val="black"/>
                </a:solidFill>
                <a:latin typeface="Arial" pitchFamily="34" charset="0"/>
              </a:rPr>
              <a:t>• Değişim </a:t>
            </a:r>
            <a:r>
              <a:rPr lang="tr-TR" sz="2400" dirty="0">
                <a:solidFill>
                  <a:prstClr val="black"/>
                </a:solidFill>
                <a:latin typeface="Arial" pitchFamily="34" charset="0"/>
              </a:rPr>
              <a:t>ölçüleri </a:t>
            </a:r>
            <a:r>
              <a:rPr lang="tr-TR" sz="2400" dirty="0" smtClean="0">
                <a:solidFill>
                  <a:prstClr val="black"/>
                </a:solidFill>
                <a:latin typeface="Arial" pitchFamily="34" charset="0"/>
              </a:rPr>
              <a:t>ya da</a:t>
            </a:r>
            <a:endParaRPr lang="tr-TR" sz="2400" dirty="0">
              <a:solidFill>
                <a:prstClr val="black"/>
              </a:solidFill>
              <a:latin typeface="Arial" pitchFamily="34" charset="0"/>
            </a:endParaRPr>
          </a:p>
          <a:p>
            <a:pPr lvl="1" algn="just" fontAlgn="base">
              <a:spcBef>
                <a:spcPct val="0"/>
              </a:spcBef>
              <a:spcAft>
                <a:spcPct val="0"/>
              </a:spcAft>
            </a:pPr>
            <a:r>
              <a:rPr lang="tr-TR" sz="2400" dirty="0" smtClean="0">
                <a:solidFill>
                  <a:prstClr val="black"/>
                </a:solidFill>
                <a:latin typeface="Arial" pitchFamily="34" charset="0"/>
              </a:rPr>
              <a:t>•  Yayılma ölçüleri olarak da söylenebilir.</a:t>
            </a:r>
          </a:p>
          <a:p>
            <a:pPr algn="just" fontAlgn="base">
              <a:spcBef>
                <a:spcPct val="0"/>
              </a:spcBef>
              <a:spcAft>
                <a:spcPct val="0"/>
              </a:spcAft>
            </a:pPr>
            <a:endParaRPr lang="tr-TR" sz="2400" dirty="0">
              <a:solidFill>
                <a:prstClr val="black"/>
              </a:solidFill>
              <a:latin typeface="Arial" pitchFamily="34" charset="0"/>
            </a:endParaRPr>
          </a:p>
          <a:p>
            <a:pPr algn="just" fontAlgn="base">
              <a:spcBef>
                <a:spcPct val="0"/>
              </a:spcBef>
              <a:spcAft>
                <a:spcPct val="0"/>
              </a:spcAft>
            </a:pPr>
            <a:endParaRPr lang="tr-TR" sz="2400" dirty="0">
              <a:solidFill>
                <a:prstClr val="black"/>
              </a:solidFill>
              <a:latin typeface="Arial" pitchFamily="34" charset="0"/>
            </a:endParaRPr>
          </a:p>
          <a:p>
            <a:pPr fontAlgn="base">
              <a:spcBef>
                <a:spcPct val="0"/>
              </a:spcBef>
              <a:spcAft>
                <a:spcPct val="0"/>
              </a:spcAft>
            </a:pPr>
            <a:r>
              <a:rPr lang="tr-TR" sz="2400" dirty="0" smtClean="0">
                <a:solidFill>
                  <a:prstClr val="black"/>
                </a:solidFill>
                <a:latin typeface="Arial" pitchFamily="34" charset="0"/>
              </a:rPr>
              <a:t>Bir </a:t>
            </a:r>
            <a:r>
              <a:rPr lang="tr-TR" sz="2400" dirty="0">
                <a:solidFill>
                  <a:prstClr val="black"/>
                </a:solidFill>
                <a:latin typeface="Arial" pitchFamily="34" charset="0"/>
              </a:rPr>
              <a:t>dağılımda ölçümler arasında gözlenen farklılık ve değişikliğe değişim, veriler arasındaki değişimden kaynaklanan farklılıkların istatistiksel ölçülerine ise değişim ölçüleri </a:t>
            </a:r>
            <a:r>
              <a:rPr lang="tr-TR" sz="2400" dirty="0" smtClean="0">
                <a:solidFill>
                  <a:prstClr val="black"/>
                </a:solidFill>
                <a:latin typeface="Arial" pitchFamily="34" charset="0"/>
              </a:rPr>
              <a:t>denir. </a:t>
            </a:r>
            <a:endParaRPr lang="tr-TR" sz="2400" dirty="0">
              <a:solidFill>
                <a:prstClr val="black"/>
              </a:solidFill>
              <a:latin typeface="Arial" pitchFamily="34" charset="0"/>
            </a:endParaRPr>
          </a:p>
          <a:p>
            <a:pPr algn="just" fontAlgn="base">
              <a:spcBef>
                <a:spcPct val="0"/>
              </a:spcBef>
              <a:spcAft>
                <a:spcPct val="0"/>
              </a:spcAft>
            </a:pPr>
            <a:endParaRPr lang="tr-TR" sz="2000" dirty="0">
              <a:solidFill>
                <a:prstClr val="black"/>
              </a:solidFill>
              <a:latin typeface="Arial" pitchFamily="34" charset="0"/>
            </a:endParaRPr>
          </a:p>
        </p:txBody>
      </p:sp>
    </p:spTree>
    <p:extLst>
      <p:ext uri="{BB962C8B-B14F-4D97-AF65-F5344CB8AC3E}">
        <p14:creationId xmlns:p14="http://schemas.microsoft.com/office/powerpoint/2010/main" val="2304653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	</a:t>
            </a:r>
            <a:r>
              <a:rPr lang="tr-TR" sz="3600" dirty="0" smtClean="0">
                <a:latin typeface="Arial" panose="020B0604020202020204" pitchFamily="34" charset="0"/>
                <a:cs typeface="Arial" panose="020B0604020202020204" pitchFamily="34" charset="0"/>
              </a:rPr>
              <a:t>YAYILMA (DAĞILIM-DEĞİŞİM-DEĞİŞKENLİK) ÖLÇÜLERİ</a:t>
            </a:r>
            <a:endParaRPr lang="tr-TR" sz="36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01" y="1777899"/>
            <a:ext cx="10948087" cy="502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704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1B5359-2CD9-4FFA-B47A-5BF340CF717C}"/>
              </a:ext>
            </a:extLst>
          </p:cNvPr>
          <p:cNvSpPr>
            <a:spLocks noGrp="1"/>
          </p:cNvSpPr>
          <p:nvPr>
            <p:ph type="title"/>
          </p:nvPr>
        </p:nvSpPr>
        <p:spPr/>
        <p:txBody>
          <a:bodyPr>
            <a:normAutofit/>
          </a:bodyPr>
          <a:lstStyle/>
          <a:p>
            <a:r>
              <a:rPr lang="tr-TR" sz="3200" dirty="0">
                <a:solidFill>
                  <a:srgbClr val="FF0000"/>
                </a:solidFill>
                <a:latin typeface="AR CENA" panose="02000000000000000000" pitchFamily="2" charset="0"/>
                <a:cs typeface="Calibri Light"/>
              </a:rPr>
              <a:t>Bazı istatistiksel semboller ve anlamları</a:t>
            </a:r>
            <a:endParaRPr lang="tr-TR" sz="4800" dirty="0">
              <a:solidFill>
                <a:srgbClr val="FF0000"/>
              </a:solidFill>
              <a:latin typeface="AR CENA" panose="02000000000000000000" pitchFamily="2" charset="0"/>
            </a:endParaRPr>
          </a:p>
        </p:txBody>
      </p:sp>
      <p:graphicFrame>
        <p:nvGraphicFramePr>
          <p:cNvPr id="4" name="Tablo 4">
            <a:extLst>
              <a:ext uri="{FF2B5EF4-FFF2-40B4-BE49-F238E27FC236}">
                <a16:creationId xmlns:a16="http://schemas.microsoft.com/office/drawing/2014/main" id="{95B1E6C3-A776-463D-9DC0-34B0BD70D1DF}"/>
              </a:ext>
            </a:extLst>
          </p:cNvPr>
          <p:cNvGraphicFramePr>
            <a:graphicFrameLocks noGrp="1"/>
          </p:cNvGraphicFramePr>
          <p:nvPr>
            <p:ph idx="1"/>
            <p:extLst>
              <p:ext uri="{D42A27DB-BD31-4B8C-83A1-F6EECF244321}">
                <p14:modId xmlns:p14="http://schemas.microsoft.com/office/powerpoint/2010/main" val="332972293"/>
              </p:ext>
            </p:extLst>
          </p:nvPr>
        </p:nvGraphicFramePr>
        <p:xfrm>
          <a:off x="643120" y="1371596"/>
          <a:ext cx="10685665" cy="4681608"/>
        </p:xfrm>
        <a:graphic>
          <a:graphicData uri="http://schemas.openxmlformats.org/drawingml/2006/table">
            <a:tbl>
              <a:tblPr firstRow="1" bandRow="1">
                <a:tableStyleId>{5C22544A-7EE6-4342-B048-85BDC9FD1C3A}</a:tableStyleId>
              </a:tblPr>
              <a:tblGrid>
                <a:gridCol w="1905296">
                  <a:extLst>
                    <a:ext uri="{9D8B030D-6E8A-4147-A177-3AD203B41FA5}">
                      <a16:colId xmlns:a16="http://schemas.microsoft.com/office/drawing/2014/main" val="2463013358"/>
                    </a:ext>
                  </a:extLst>
                </a:gridCol>
                <a:gridCol w="8780369">
                  <a:extLst>
                    <a:ext uri="{9D8B030D-6E8A-4147-A177-3AD203B41FA5}">
                      <a16:colId xmlns:a16="http://schemas.microsoft.com/office/drawing/2014/main" val="2924376709"/>
                    </a:ext>
                  </a:extLst>
                </a:gridCol>
              </a:tblGrid>
              <a:tr h="585201">
                <a:tc>
                  <a:txBody>
                    <a:bodyPr/>
                    <a:lstStyle/>
                    <a:p>
                      <a:pPr algn="ctr"/>
                      <a:r>
                        <a:rPr lang="tr-TR" sz="2800" dirty="0"/>
                        <a:t>Sembol</a:t>
                      </a:r>
                    </a:p>
                  </a:txBody>
                  <a:tcPr/>
                </a:tc>
                <a:tc>
                  <a:txBody>
                    <a:bodyPr/>
                    <a:lstStyle/>
                    <a:p>
                      <a:r>
                        <a:rPr lang="tr-TR" sz="2800" dirty="0"/>
                        <a:t>Anlamı</a:t>
                      </a:r>
                    </a:p>
                  </a:txBody>
                  <a:tcPr/>
                </a:tc>
                <a:extLst>
                  <a:ext uri="{0D108BD9-81ED-4DB2-BD59-A6C34878D82A}">
                    <a16:rowId xmlns:a16="http://schemas.microsoft.com/office/drawing/2014/main" val="707016820"/>
                  </a:ext>
                </a:extLst>
              </a:tr>
              <a:tr h="585201">
                <a:tc>
                  <a:txBody>
                    <a:bodyPr/>
                    <a:lstStyle/>
                    <a:p>
                      <a:pPr lvl="0" algn="ctr">
                        <a:buNone/>
                      </a:pPr>
                      <a:r>
                        <a:rPr lang="tr-TR" sz="2400" b="1" i="0" u="none" strike="noStrike" noProof="0" dirty="0" err="1" smtClean="0">
                          <a:latin typeface="Calibri"/>
                        </a:rPr>
                        <a:t>X</a:t>
                      </a:r>
                      <a:r>
                        <a:rPr lang="tr-TR" sz="2400" b="1" i="0" u="none" strike="noStrike" baseline="-25000" noProof="0" dirty="0" err="1" smtClean="0">
                          <a:latin typeface="Calibri"/>
                        </a:rPr>
                        <a:t>i</a:t>
                      </a:r>
                      <a:endParaRPr lang="tr-TR" sz="2400" b="1" dirty="0"/>
                    </a:p>
                  </a:txBody>
                  <a:tcPr/>
                </a:tc>
                <a:tc>
                  <a:txBody>
                    <a:bodyPr/>
                    <a:lstStyle/>
                    <a:p>
                      <a:r>
                        <a:rPr lang="tr-TR" sz="2400" dirty="0"/>
                        <a:t>X değişkeninden i. bireyin aldığı puan</a:t>
                      </a:r>
                    </a:p>
                  </a:txBody>
                  <a:tcPr/>
                </a:tc>
                <a:extLst>
                  <a:ext uri="{0D108BD9-81ED-4DB2-BD59-A6C34878D82A}">
                    <a16:rowId xmlns:a16="http://schemas.microsoft.com/office/drawing/2014/main" val="2041942222"/>
                  </a:ext>
                </a:extLst>
              </a:tr>
              <a:tr h="585201">
                <a:tc>
                  <a:txBody>
                    <a:bodyPr/>
                    <a:lstStyle/>
                    <a:p>
                      <a:pPr lvl="0" algn="ctr">
                        <a:buNone/>
                      </a:pPr>
                      <a:r>
                        <a:rPr lang="tr-TR" sz="2400" b="1" dirty="0" smtClean="0"/>
                        <a:t>Y</a:t>
                      </a:r>
                      <a:r>
                        <a:rPr kumimoji="0" lang="tr-TR" sz="2400" b="1" i="0" u="none" strike="noStrike" kern="1200" cap="none" spc="0" normalizeH="0" baseline="-25000" noProof="0" dirty="0" smtClean="0">
                          <a:ln>
                            <a:noFill/>
                          </a:ln>
                          <a:solidFill>
                            <a:prstClr val="black"/>
                          </a:solidFill>
                          <a:effectLst/>
                          <a:uLnTx/>
                          <a:uFillTx/>
                          <a:latin typeface="+mn-lt"/>
                          <a:ea typeface="+mn-ea"/>
                          <a:cs typeface="+mn-cs"/>
                        </a:rPr>
                        <a:t>i</a:t>
                      </a:r>
                      <a:endParaRPr lang="tr-TR" sz="2400" b="1" dirty="0"/>
                    </a:p>
                  </a:txBody>
                  <a:tcPr/>
                </a:tc>
                <a:tc>
                  <a:txBody>
                    <a:bodyPr/>
                    <a:lstStyle/>
                    <a:p>
                      <a:pPr lvl="0">
                        <a:buNone/>
                      </a:pPr>
                      <a:r>
                        <a:rPr lang="tr-TR" sz="2400" dirty="0"/>
                        <a:t>Y değişkeninden i. bireyin aldığı puan</a:t>
                      </a:r>
                    </a:p>
                  </a:txBody>
                  <a:tcPr/>
                </a:tc>
                <a:extLst>
                  <a:ext uri="{0D108BD9-81ED-4DB2-BD59-A6C34878D82A}">
                    <a16:rowId xmlns:a16="http://schemas.microsoft.com/office/drawing/2014/main" val="3286709652"/>
                  </a:ext>
                </a:extLst>
              </a:tr>
              <a:tr h="585201">
                <a:tc>
                  <a:txBody>
                    <a:bodyPr/>
                    <a:lstStyle/>
                    <a:p>
                      <a:pPr algn="ctr"/>
                      <a:r>
                        <a:rPr lang="tr-TR" sz="2400" b="1" dirty="0" smtClean="0"/>
                        <a:t>x̄</a:t>
                      </a:r>
                      <a:endParaRPr lang="tr-TR" sz="2400" b="1" dirty="0"/>
                    </a:p>
                  </a:txBody>
                  <a:tcPr/>
                </a:tc>
                <a:tc>
                  <a:txBody>
                    <a:bodyPr/>
                    <a:lstStyle/>
                    <a:p>
                      <a:r>
                        <a:rPr lang="tr-TR" sz="2400"/>
                        <a:t>X değişkeni için aritmetik ortalama</a:t>
                      </a:r>
                    </a:p>
                  </a:txBody>
                  <a:tcPr/>
                </a:tc>
                <a:extLst>
                  <a:ext uri="{0D108BD9-81ED-4DB2-BD59-A6C34878D82A}">
                    <a16:rowId xmlns:a16="http://schemas.microsoft.com/office/drawing/2014/main" val="1730565761"/>
                  </a:ext>
                </a:extLst>
              </a:tr>
              <a:tr h="585201">
                <a:tc>
                  <a:txBody>
                    <a:bodyPr/>
                    <a:lstStyle/>
                    <a:p>
                      <a:pPr lvl="0" algn="ctr">
                        <a:buNone/>
                      </a:pPr>
                      <a:r>
                        <a:rPr lang="tr-TR" sz="2400" b="1" i="0" u="none" strike="noStrike" noProof="0" dirty="0">
                          <a:latin typeface="Calibri"/>
                        </a:rPr>
                        <a:t>Σ</a:t>
                      </a:r>
                      <a:endParaRPr lang="tr-TR" sz="2400" b="1" dirty="0"/>
                    </a:p>
                  </a:txBody>
                  <a:tcPr/>
                </a:tc>
                <a:tc>
                  <a:txBody>
                    <a:bodyPr/>
                    <a:lstStyle/>
                    <a:p>
                      <a:r>
                        <a:rPr lang="tr-TR" sz="2400" dirty="0"/>
                        <a:t>Bir veri seti için toplama işareti</a:t>
                      </a:r>
                    </a:p>
                  </a:txBody>
                  <a:tcPr/>
                </a:tc>
                <a:extLst>
                  <a:ext uri="{0D108BD9-81ED-4DB2-BD59-A6C34878D82A}">
                    <a16:rowId xmlns:a16="http://schemas.microsoft.com/office/drawing/2014/main" val="1810894560"/>
                  </a:ext>
                </a:extLst>
              </a:tr>
              <a:tr h="585201">
                <a:tc>
                  <a:txBody>
                    <a:bodyPr/>
                    <a:lstStyle/>
                    <a:p>
                      <a:pPr algn="ctr"/>
                      <a:r>
                        <a:rPr lang="tr-TR" sz="2400" b="1" dirty="0" smtClean="0"/>
                        <a:t>N</a:t>
                      </a:r>
                      <a:endParaRPr lang="tr-TR" sz="2400" b="1" dirty="0"/>
                    </a:p>
                  </a:txBody>
                  <a:tcPr/>
                </a:tc>
                <a:tc>
                  <a:txBody>
                    <a:bodyPr/>
                    <a:lstStyle/>
                    <a:p>
                      <a:r>
                        <a:rPr lang="tr-TR" sz="2400" dirty="0"/>
                        <a:t>Toplam veri (öğrenci) sayısı</a:t>
                      </a:r>
                    </a:p>
                  </a:txBody>
                  <a:tcPr/>
                </a:tc>
                <a:extLst>
                  <a:ext uri="{0D108BD9-81ED-4DB2-BD59-A6C34878D82A}">
                    <a16:rowId xmlns:a16="http://schemas.microsoft.com/office/drawing/2014/main" val="4160506002"/>
                  </a:ext>
                </a:extLst>
              </a:tr>
              <a:tr h="585201">
                <a:tc>
                  <a:txBody>
                    <a:bodyPr/>
                    <a:lstStyle/>
                    <a:p>
                      <a:pPr algn="ctr"/>
                      <a:r>
                        <a:rPr lang="tr-TR" sz="2400" b="1" dirty="0" smtClean="0"/>
                        <a:t>r</a:t>
                      </a:r>
                      <a:endParaRPr lang="tr-TR" sz="2400" b="1" dirty="0"/>
                    </a:p>
                  </a:txBody>
                  <a:tcPr/>
                </a:tc>
                <a:tc>
                  <a:txBody>
                    <a:bodyPr/>
                    <a:lstStyle/>
                    <a:p>
                      <a:r>
                        <a:rPr lang="tr-TR" sz="2400" dirty="0" smtClean="0"/>
                        <a:t>Korelasyon katsayısı</a:t>
                      </a:r>
                      <a:endParaRPr lang="tr-TR" sz="2400" dirty="0"/>
                    </a:p>
                  </a:txBody>
                  <a:tcPr/>
                </a:tc>
                <a:extLst>
                  <a:ext uri="{0D108BD9-81ED-4DB2-BD59-A6C34878D82A}">
                    <a16:rowId xmlns:a16="http://schemas.microsoft.com/office/drawing/2014/main" val="1953610665"/>
                  </a:ext>
                </a:extLst>
              </a:tr>
              <a:tr h="585201">
                <a:tc>
                  <a:txBody>
                    <a:bodyPr/>
                    <a:lstStyle/>
                    <a:p>
                      <a:pPr algn="ctr"/>
                      <a:r>
                        <a:rPr lang="tr-TR" sz="2400" b="1" dirty="0" smtClean="0"/>
                        <a:t>S</a:t>
                      </a:r>
                      <a:endParaRPr lang="tr-TR" sz="2400" b="1" dirty="0"/>
                    </a:p>
                  </a:txBody>
                  <a:tcPr/>
                </a:tc>
                <a:tc>
                  <a:txBody>
                    <a:bodyPr/>
                    <a:lstStyle/>
                    <a:p>
                      <a:r>
                        <a:rPr lang="tr-TR" sz="2400" dirty="0" smtClean="0"/>
                        <a:t>Standart sapma</a:t>
                      </a:r>
                      <a:endParaRPr lang="tr-TR" sz="2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61950383"/>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7A283C-E670-4810-B291-5283F622DE8F}"/>
              </a:ext>
            </a:extLst>
          </p:cNvPr>
          <p:cNvSpPr>
            <a:spLocks noGrp="1"/>
          </p:cNvSpPr>
          <p:nvPr>
            <p:ph type="title"/>
          </p:nvPr>
        </p:nvSpPr>
        <p:spPr/>
        <p:txBody>
          <a:bodyPr/>
          <a:lstStyle/>
          <a:p>
            <a:r>
              <a:rPr lang="tr-TR" b="1" dirty="0">
                <a:latin typeface="AR CENA" panose="02000000000000000000" pitchFamily="2" charset="0"/>
                <a:cs typeface="Calibri Light"/>
              </a:rPr>
              <a:t>Yayılma Ölçüleri (Değişim Ölçüleri)</a:t>
            </a:r>
            <a:endParaRPr lang="tr-TR" b="1" dirty="0">
              <a:latin typeface="AR CENA" panose="02000000000000000000" pitchFamily="2" charset="0"/>
            </a:endParaRPr>
          </a:p>
        </p:txBody>
      </p:sp>
      <p:sp>
        <p:nvSpPr>
          <p:cNvPr id="3" name="İçerik Yer Tutucusu 2">
            <a:extLst>
              <a:ext uri="{FF2B5EF4-FFF2-40B4-BE49-F238E27FC236}">
                <a16:creationId xmlns:a16="http://schemas.microsoft.com/office/drawing/2014/main" id="{8210E17A-017A-4E08-8ACE-1C9CF57EA788}"/>
              </a:ext>
            </a:extLst>
          </p:cNvPr>
          <p:cNvSpPr>
            <a:spLocks noGrp="1"/>
          </p:cNvSpPr>
          <p:nvPr>
            <p:ph idx="1"/>
          </p:nvPr>
        </p:nvSpPr>
        <p:spPr>
          <a:xfrm>
            <a:off x="838200" y="1515909"/>
            <a:ext cx="10515600" cy="4351338"/>
          </a:xfrm>
        </p:spPr>
        <p:txBody>
          <a:bodyPr vert="horz" lIns="91440" tIns="45720" rIns="91440" bIns="45720" rtlCol="0" anchor="t">
            <a:normAutofit/>
          </a:bodyPr>
          <a:lstStyle/>
          <a:p>
            <a:r>
              <a:rPr lang="tr-TR" dirty="0" smtClean="0">
                <a:cs typeface="Calibri"/>
              </a:rPr>
              <a:t>Ölçümlerin (puanların) </a:t>
            </a:r>
            <a:r>
              <a:rPr lang="tr-TR" dirty="0">
                <a:cs typeface="Calibri"/>
              </a:rPr>
              <a:t>homojenliğini veya </a:t>
            </a:r>
            <a:r>
              <a:rPr lang="tr-TR" dirty="0" smtClean="0">
                <a:cs typeface="Calibri"/>
              </a:rPr>
              <a:t>puanların ortalamadan </a:t>
            </a:r>
            <a:r>
              <a:rPr lang="tr-TR" dirty="0">
                <a:cs typeface="Calibri"/>
              </a:rPr>
              <a:t>ne kadar </a:t>
            </a:r>
            <a:r>
              <a:rPr lang="tr-TR" dirty="0" smtClean="0">
                <a:cs typeface="Calibri"/>
              </a:rPr>
              <a:t>uzaklığa yayıldığını ifade etmede </a:t>
            </a:r>
            <a:r>
              <a:rPr lang="tr-TR" dirty="0">
                <a:cs typeface="Calibri"/>
              </a:rPr>
              <a:t>kullanılan istatistiksel teknikler yayılma veya değişim ölçüleri olarak bilinir. </a:t>
            </a:r>
            <a:endParaRPr lang="tr-TR" dirty="0" smtClean="0">
              <a:cs typeface="Calibri"/>
            </a:endParaRPr>
          </a:p>
          <a:p>
            <a:r>
              <a:rPr lang="tr-TR" dirty="0" smtClean="0">
                <a:cs typeface="Calibri"/>
              </a:rPr>
              <a:t>Çokça </a:t>
            </a:r>
            <a:r>
              <a:rPr lang="tr-TR" dirty="0">
                <a:cs typeface="Calibri"/>
              </a:rPr>
              <a:t>kullanılan yayılma ölçüleri </a:t>
            </a:r>
            <a:r>
              <a:rPr lang="tr-TR" dirty="0" err="1">
                <a:cs typeface="Calibri"/>
              </a:rPr>
              <a:t>ranj</a:t>
            </a:r>
            <a:r>
              <a:rPr lang="tr-TR" dirty="0">
                <a:cs typeface="Calibri"/>
              </a:rPr>
              <a:t>, çeyrek sapma ve standart sapmadır</a:t>
            </a:r>
            <a:r>
              <a:rPr lang="tr-TR" dirty="0" smtClean="0">
                <a:cs typeface="Calibri"/>
              </a:rPr>
              <a:t>.</a:t>
            </a:r>
          </a:p>
          <a:p>
            <a:pPr>
              <a:buFont typeface="Wingdings" pitchFamily="2" charset="2"/>
              <a:buChar char="Ø"/>
            </a:pPr>
            <a:r>
              <a:rPr lang="tr-TR" sz="3600" dirty="0" smtClean="0">
                <a:solidFill>
                  <a:srgbClr val="FF0000"/>
                </a:solidFill>
              </a:rPr>
              <a:t>Ranj (Dizi genişliği)</a:t>
            </a:r>
          </a:p>
          <a:p>
            <a:pPr>
              <a:buFont typeface="Wingdings" pitchFamily="2" charset="2"/>
              <a:buChar char="Ø"/>
            </a:pPr>
            <a:r>
              <a:rPr lang="tr-TR" sz="3600" dirty="0" smtClean="0">
                <a:solidFill>
                  <a:srgbClr val="FF0000"/>
                </a:solidFill>
              </a:rPr>
              <a:t>Çeyrek Sapma (Çeyrek Kayma)</a:t>
            </a:r>
          </a:p>
          <a:p>
            <a:pPr>
              <a:buFont typeface="Wingdings" pitchFamily="2" charset="2"/>
              <a:buChar char="Ø"/>
            </a:pPr>
            <a:r>
              <a:rPr lang="tr-TR" sz="3600" dirty="0" smtClean="0">
                <a:solidFill>
                  <a:srgbClr val="FF0000"/>
                </a:solidFill>
              </a:rPr>
              <a:t>Standart Sapma</a:t>
            </a:r>
          </a:p>
        </p:txBody>
      </p:sp>
    </p:spTree>
    <p:extLst>
      <p:ext uri="{BB962C8B-B14F-4D97-AF65-F5344CB8AC3E}">
        <p14:creationId xmlns:p14="http://schemas.microsoft.com/office/powerpoint/2010/main" val="2446998993"/>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68396" y="181393"/>
            <a:ext cx="10561173" cy="6017032"/>
          </a:xfrm>
          <a:prstGeom prst="rect">
            <a:avLst/>
          </a:prstGeom>
        </p:spPr>
        <p:txBody>
          <a:bodyPr wrap="square">
            <a:spAutoFit/>
          </a:bodyPr>
          <a:lstStyle/>
          <a:p>
            <a:pPr algn="ctr" fontAlgn="base">
              <a:spcBef>
                <a:spcPct val="0"/>
              </a:spcBef>
              <a:spcAft>
                <a:spcPct val="0"/>
              </a:spcAft>
            </a:pPr>
            <a:r>
              <a:rPr lang="tr-TR" sz="2400" b="1" dirty="0" smtClean="0">
                <a:solidFill>
                  <a:srgbClr val="FF0000"/>
                </a:solidFill>
                <a:latin typeface="Arial" pitchFamily="34" charset="0"/>
              </a:rPr>
              <a:t>Değişim-Yayılma </a:t>
            </a:r>
            <a:r>
              <a:rPr lang="tr-TR" sz="2400" b="1" dirty="0">
                <a:solidFill>
                  <a:srgbClr val="FF0000"/>
                </a:solidFill>
                <a:latin typeface="Arial" pitchFamily="34" charset="0"/>
              </a:rPr>
              <a:t>Ölçüleri Neden Gerekli? </a:t>
            </a:r>
            <a:endParaRPr lang="tr-TR" sz="2400" b="1" dirty="0" smtClean="0">
              <a:solidFill>
                <a:srgbClr val="FF0000"/>
              </a:solidFill>
              <a:latin typeface="Arial" pitchFamily="34" charset="0"/>
            </a:endParaRPr>
          </a:p>
          <a:p>
            <a:pPr fontAlgn="base">
              <a:spcBef>
                <a:spcPct val="0"/>
              </a:spcBef>
              <a:spcAft>
                <a:spcPct val="0"/>
              </a:spcAft>
            </a:pPr>
            <a:endParaRPr lang="tr-TR" dirty="0">
              <a:solidFill>
                <a:prstClr val="black"/>
              </a:solidFill>
              <a:latin typeface="Arial" pitchFamily="34" charset="0"/>
            </a:endParaRPr>
          </a:p>
          <a:p>
            <a:pPr fontAlgn="base">
              <a:spcBef>
                <a:spcPts val="600"/>
              </a:spcBef>
              <a:spcAft>
                <a:spcPts val="600"/>
              </a:spcAft>
            </a:pPr>
            <a:r>
              <a:rPr lang="tr-TR" sz="2400" dirty="0" smtClean="0">
                <a:solidFill>
                  <a:prstClr val="black"/>
                </a:solidFill>
                <a:latin typeface="Arial" pitchFamily="34" charset="0"/>
              </a:rPr>
              <a:t>1. Merkezî </a:t>
            </a:r>
            <a:r>
              <a:rPr lang="tr-TR" sz="2400" dirty="0">
                <a:solidFill>
                  <a:prstClr val="black"/>
                </a:solidFill>
                <a:latin typeface="Arial" pitchFamily="34" charset="0"/>
              </a:rPr>
              <a:t>eğilim ölçüleri, puanların </a:t>
            </a:r>
            <a:r>
              <a:rPr lang="tr-TR" sz="2400" dirty="0" smtClean="0">
                <a:solidFill>
                  <a:prstClr val="black"/>
                </a:solidFill>
                <a:latin typeface="Arial" pitchFamily="34" charset="0"/>
              </a:rPr>
              <a:t>dağılım özelliğini göstermede yetersiz </a:t>
            </a:r>
            <a:r>
              <a:rPr lang="tr-TR" sz="2400" dirty="0">
                <a:solidFill>
                  <a:prstClr val="black"/>
                </a:solidFill>
                <a:latin typeface="Arial" pitchFamily="34" charset="0"/>
              </a:rPr>
              <a:t>kalmaktadır. </a:t>
            </a:r>
            <a:endParaRPr lang="tr-TR" sz="2400" dirty="0" smtClean="0">
              <a:solidFill>
                <a:prstClr val="black"/>
              </a:solidFill>
              <a:latin typeface="Arial" pitchFamily="34" charset="0"/>
            </a:endParaRPr>
          </a:p>
          <a:p>
            <a:pPr fontAlgn="base">
              <a:spcBef>
                <a:spcPts val="600"/>
              </a:spcBef>
              <a:spcAft>
                <a:spcPts val="600"/>
              </a:spcAft>
            </a:pPr>
            <a:r>
              <a:rPr lang="tr-TR" sz="2400" dirty="0" smtClean="0">
                <a:solidFill>
                  <a:prstClr val="black"/>
                </a:solidFill>
                <a:latin typeface="Arial" pitchFamily="34" charset="0"/>
              </a:rPr>
              <a:t>2</a:t>
            </a:r>
            <a:r>
              <a:rPr lang="tr-TR" sz="2400" dirty="0">
                <a:solidFill>
                  <a:prstClr val="black"/>
                </a:solidFill>
                <a:latin typeface="Arial" pitchFamily="34" charset="0"/>
              </a:rPr>
              <a:t>. İki ya da daha çok grubun belli bir değişkene ilişkin ölçümlerini </a:t>
            </a:r>
            <a:r>
              <a:rPr lang="tr-TR" sz="2400" dirty="0" smtClean="0">
                <a:solidFill>
                  <a:prstClr val="black"/>
                </a:solidFill>
                <a:latin typeface="Arial" pitchFamily="34" charset="0"/>
              </a:rPr>
              <a:t>(puanlarını) karşılaştırmak</a:t>
            </a:r>
            <a:r>
              <a:rPr lang="tr-TR" sz="2400" dirty="0">
                <a:solidFill>
                  <a:prstClr val="black"/>
                </a:solidFill>
                <a:latin typeface="Arial" pitchFamily="34" charset="0"/>
              </a:rPr>
              <a:t>, salt ortalama ölçüleriyle mümkün değildir. </a:t>
            </a:r>
            <a:endParaRPr lang="tr-TR" sz="2400" dirty="0" smtClean="0">
              <a:solidFill>
                <a:prstClr val="black"/>
              </a:solidFill>
              <a:latin typeface="Arial" pitchFamily="34" charset="0"/>
            </a:endParaRPr>
          </a:p>
          <a:p>
            <a:pPr algn="just" fontAlgn="base">
              <a:spcBef>
                <a:spcPts val="600"/>
              </a:spcBef>
              <a:spcAft>
                <a:spcPts val="600"/>
              </a:spcAft>
            </a:pPr>
            <a:r>
              <a:rPr lang="tr-TR" sz="2400" dirty="0" smtClean="0">
                <a:solidFill>
                  <a:srgbClr val="FF0000"/>
                </a:solidFill>
                <a:latin typeface="Arial" pitchFamily="34" charset="0"/>
              </a:rPr>
              <a:t>Örneğin: </a:t>
            </a:r>
            <a:r>
              <a:rPr lang="tr-TR" sz="2400" dirty="0" smtClean="0">
                <a:solidFill>
                  <a:prstClr val="black"/>
                </a:solidFill>
                <a:latin typeface="Arial" pitchFamily="34" charset="0"/>
              </a:rPr>
              <a:t>İki farklı </a:t>
            </a:r>
            <a:r>
              <a:rPr lang="tr-TR" sz="2400" dirty="0">
                <a:solidFill>
                  <a:prstClr val="black"/>
                </a:solidFill>
                <a:latin typeface="Arial" pitchFamily="34" charset="0"/>
              </a:rPr>
              <a:t>grubun </a:t>
            </a:r>
            <a:r>
              <a:rPr lang="tr-TR" sz="2400" dirty="0" smtClean="0">
                <a:solidFill>
                  <a:prstClr val="black"/>
                </a:solidFill>
                <a:latin typeface="Arial" pitchFamily="34" charset="0"/>
              </a:rPr>
              <a:t>sınav puanlarının ortalaması 60 </a:t>
            </a:r>
            <a:r>
              <a:rPr lang="tr-TR" sz="2400" dirty="0">
                <a:solidFill>
                  <a:prstClr val="black"/>
                </a:solidFill>
                <a:latin typeface="Arial" pitchFamily="34" charset="0"/>
              </a:rPr>
              <a:t>olsun. Bu </a:t>
            </a:r>
            <a:r>
              <a:rPr lang="tr-TR" sz="2400" dirty="0" smtClean="0">
                <a:solidFill>
                  <a:prstClr val="black"/>
                </a:solidFill>
                <a:latin typeface="Arial" pitchFamily="34" charset="0"/>
              </a:rPr>
              <a:t>ortalama en </a:t>
            </a:r>
            <a:r>
              <a:rPr lang="tr-TR" sz="2400" dirty="0">
                <a:solidFill>
                  <a:prstClr val="black"/>
                </a:solidFill>
                <a:latin typeface="Arial" pitchFamily="34" charset="0"/>
              </a:rPr>
              <a:t>yüksek ve </a:t>
            </a:r>
            <a:r>
              <a:rPr lang="tr-TR" sz="2400" dirty="0" smtClean="0">
                <a:solidFill>
                  <a:prstClr val="black"/>
                </a:solidFill>
                <a:latin typeface="Arial" pitchFamily="34" charset="0"/>
              </a:rPr>
              <a:t>en düşük </a:t>
            </a:r>
            <a:r>
              <a:rPr lang="tr-TR" sz="2400" dirty="0">
                <a:solidFill>
                  <a:prstClr val="black"/>
                </a:solidFill>
                <a:latin typeface="Arial" pitchFamily="34" charset="0"/>
              </a:rPr>
              <a:t>puan ile ilgili bir şeyler söylemek için </a:t>
            </a:r>
            <a:r>
              <a:rPr lang="tr-TR" sz="2400" dirty="0" smtClean="0">
                <a:solidFill>
                  <a:prstClr val="black"/>
                </a:solidFill>
                <a:latin typeface="Arial" pitchFamily="34" charset="0"/>
              </a:rPr>
              <a:t>yeterli değildir. İşte ortalaması aynı olan </a:t>
            </a:r>
            <a:r>
              <a:rPr lang="tr-TR" sz="2400" dirty="0">
                <a:solidFill>
                  <a:prstClr val="black"/>
                </a:solidFill>
                <a:latin typeface="Arial" pitchFamily="34" charset="0"/>
              </a:rPr>
              <a:t>iki gruptan hangisinin </a:t>
            </a:r>
            <a:r>
              <a:rPr lang="tr-TR" sz="2400" dirty="0" smtClean="0">
                <a:solidFill>
                  <a:prstClr val="black"/>
                </a:solidFill>
                <a:latin typeface="Arial" pitchFamily="34" charset="0"/>
              </a:rPr>
              <a:t>puanlarının ortalamadan daha çok farklılaştığını, hangi grubun puanlarının daha homojen ya da heterojen olduğunu </a:t>
            </a:r>
            <a:r>
              <a:rPr lang="tr-TR" sz="2400" dirty="0">
                <a:solidFill>
                  <a:prstClr val="black"/>
                </a:solidFill>
                <a:latin typeface="Arial" pitchFamily="34" charset="0"/>
              </a:rPr>
              <a:t>anlamak için değişkenlik ölçülerine ihtiyaç </a:t>
            </a:r>
            <a:r>
              <a:rPr lang="tr-TR" sz="2400" dirty="0" smtClean="0">
                <a:solidFill>
                  <a:prstClr val="black"/>
                </a:solidFill>
                <a:latin typeface="Arial" pitchFamily="34" charset="0"/>
              </a:rPr>
              <a:t>vardır</a:t>
            </a:r>
          </a:p>
          <a:p>
            <a:pPr algn="just" fontAlgn="base">
              <a:spcBef>
                <a:spcPts val="600"/>
              </a:spcBef>
              <a:spcAft>
                <a:spcPts val="600"/>
              </a:spcAft>
            </a:pPr>
            <a:r>
              <a:rPr lang="tr-TR" sz="2400" b="1" u="sng" dirty="0" smtClean="0">
                <a:solidFill>
                  <a:prstClr val="black"/>
                </a:solidFill>
                <a:latin typeface="Arial" pitchFamily="34" charset="0"/>
              </a:rPr>
              <a:t>Örneğin, Ölçme ve Değerlendirme Dersinin;</a:t>
            </a:r>
          </a:p>
          <a:p>
            <a:pPr lvl="0">
              <a:spcBef>
                <a:spcPts val="600"/>
              </a:spcBef>
              <a:spcAft>
                <a:spcPts val="600"/>
              </a:spcAft>
            </a:pPr>
            <a:r>
              <a:rPr lang="tr-TR" sz="2000" b="1" dirty="0" smtClean="0">
                <a:solidFill>
                  <a:prstClr val="black"/>
                </a:solidFill>
                <a:latin typeface="Arial" pitchFamily="34" charset="0"/>
              </a:rPr>
              <a:t>A Şubesi Puanları: 50, 50, 60, 60, 60, 60, 60, 60, 70, 70     (N= 10 ve  </a:t>
            </a:r>
            <a:r>
              <a:rPr lang="tr-TR" sz="2400" b="1" dirty="0" smtClean="0">
                <a:solidFill>
                  <a:prstClr val="black"/>
                </a:solidFill>
                <a:latin typeface="Calibri"/>
              </a:rPr>
              <a:t>X̄</a:t>
            </a:r>
            <a:r>
              <a:rPr lang="tr-TR" sz="2000" b="1" dirty="0" smtClean="0">
                <a:solidFill>
                  <a:prstClr val="black"/>
                </a:solidFill>
                <a:latin typeface="Arial" pitchFamily="34" charset="0"/>
              </a:rPr>
              <a:t>=60;      S= 6,7)</a:t>
            </a:r>
          </a:p>
          <a:p>
            <a:pPr algn="just" fontAlgn="base">
              <a:spcBef>
                <a:spcPts val="600"/>
              </a:spcBef>
              <a:spcAft>
                <a:spcPts val="600"/>
              </a:spcAft>
            </a:pPr>
            <a:r>
              <a:rPr lang="tr-TR" sz="2000" b="1" dirty="0" smtClean="0">
                <a:solidFill>
                  <a:prstClr val="black"/>
                </a:solidFill>
                <a:latin typeface="Arial" pitchFamily="34" charset="0"/>
              </a:rPr>
              <a:t>B Şubesi Puanları: 20, 30, 40, 50, 60, 60, 70, 80, 90, 100   (N= 10 ve </a:t>
            </a:r>
            <a:r>
              <a:rPr lang="tr-TR" sz="2000" b="1" dirty="0">
                <a:solidFill>
                  <a:prstClr val="black"/>
                </a:solidFill>
                <a:latin typeface="Arial" pitchFamily="34" charset="0"/>
              </a:rPr>
              <a:t> </a:t>
            </a:r>
            <a:r>
              <a:rPr lang="tr-TR" sz="2400" b="1" dirty="0">
                <a:solidFill>
                  <a:prstClr val="black"/>
                </a:solidFill>
                <a:latin typeface="Calibri"/>
              </a:rPr>
              <a:t>X̄</a:t>
            </a:r>
            <a:r>
              <a:rPr lang="tr-TR" sz="2000" b="1" dirty="0" smtClean="0">
                <a:solidFill>
                  <a:prstClr val="black"/>
                </a:solidFill>
                <a:latin typeface="Arial" pitchFamily="34" charset="0"/>
              </a:rPr>
              <a:t>=60;     	S= 25,8)</a:t>
            </a:r>
            <a:endParaRPr lang="tr-TR" sz="2000" b="1" dirty="0">
              <a:solidFill>
                <a:prstClr val="black"/>
              </a:solidFill>
              <a:latin typeface="Arial" pitchFamily="34" charset="0"/>
            </a:endParaRPr>
          </a:p>
        </p:txBody>
      </p:sp>
    </p:spTree>
    <p:extLst>
      <p:ext uri="{BB962C8B-B14F-4D97-AF65-F5344CB8AC3E}">
        <p14:creationId xmlns:p14="http://schemas.microsoft.com/office/powerpoint/2010/main" val="1116910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59704" y="138641"/>
            <a:ext cx="9652000" cy="501041"/>
          </a:xfrm>
        </p:spPr>
        <p:txBody>
          <a:bodyPr>
            <a:noAutofit/>
          </a:bodyPr>
          <a:lstStyle/>
          <a:p>
            <a:pPr algn="ctr"/>
            <a:r>
              <a:rPr lang="tr-TR" sz="3600" dirty="0" smtClean="0"/>
              <a:t>İSTATİSİKSEL TEKNİKLER</a:t>
            </a:r>
            <a:endParaRPr lang="tr-TR" sz="3600" dirty="0"/>
          </a:p>
        </p:txBody>
      </p:sp>
      <p:sp>
        <p:nvSpPr>
          <p:cNvPr id="2" name="İçerik Yer Tutucusu 1"/>
          <p:cNvSpPr>
            <a:spLocks noGrp="1"/>
          </p:cNvSpPr>
          <p:nvPr>
            <p:ph idx="1"/>
          </p:nvPr>
        </p:nvSpPr>
        <p:spPr>
          <a:xfrm>
            <a:off x="609600" y="620688"/>
            <a:ext cx="10688877" cy="5817690"/>
          </a:xfrm>
        </p:spPr>
        <p:txBody>
          <a:bodyPr/>
          <a:lstStyle/>
          <a:p>
            <a:pPr marL="0" indent="0">
              <a:buNone/>
            </a:pPr>
            <a:endParaRPr lang="tr-TR" dirty="0" smtClean="0"/>
          </a:p>
          <a:p>
            <a:pPr>
              <a:buFont typeface="Wingdings" panose="05000000000000000000" pitchFamily="2" charset="2"/>
              <a:buChar char="Ø"/>
            </a:pPr>
            <a:r>
              <a:rPr lang="tr-TR" dirty="0" smtClean="0"/>
              <a:t>Medyan(ortanca)</a:t>
            </a:r>
          </a:p>
          <a:p>
            <a:pPr>
              <a:buFont typeface="Wingdings" panose="05000000000000000000" pitchFamily="2" charset="2"/>
              <a:buChar char="Ø"/>
            </a:pPr>
            <a:r>
              <a:rPr lang="tr-TR" dirty="0" err="1" smtClean="0"/>
              <a:t>Mod</a:t>
            </a:r>
            <a:r>
              <a:rPr lang="tr-TR" dirty="0" smtClean="0"/>
              <a:t>(tepe değer)</a:t>
            </a:r>
          </a:p>
          <a:p>
            <a:pPr marL="0" indent="0">
              <a:buNone/>
            </a:pPr>
            <a:endParaRPr lang="tr-TR" dirty="0"/>
          </a:p>
          <a:p>
            <a:pPr marL="0" indent="0">
              <a:buNone/>
            </a:pPr>
            <a:r>
              <a:rPr lang="tr-TR" dirty="0" smtClean="0"/>
              <a:t>                                    </a:t>
            </a:r>
          </a:p>
          <a:p>
            <a:pPr marL="0" indent="0">
              <a:buNone/>
            </a:pPr>
            <a:r>
              <a:rPr lang="tr-TR" dirty="0" smtClean="0"/>
              <a:t>                                     </a:t>
            </a:r>
            <a:endParaRPr lang="tr-TR" dirty="0"/>
          </a:p>
          <a:p>
            <a:pPr marL="0" indent="0">
              <a:buNone/>
            </a:pPr>
            <a:r>
              <a:rPr lang="tr-TR" dirty="0" smtClean="0"/>
              <a:t>                                     </a:t>
            </a:r>
          </a:p>
          <a:p>
            <a:pPr marL="0" indent="0">
              <a:buNone/>
            </a:pPr>
            <a:endParaRPr lang="tr-TR" dirty="0"/>
          </a:p>
          <a:p>
            <a:pPr marL="0" indent="0">
              <a:buNone/>
            </a:pPr>
            <a:endParaRPr lang="tr-TR" dirty="0" smtClean="0"/>
          </a:p>
          <a:p>
            <a:pPr marL="0" indent="0">
              <a:buNone/>
            </a:pPr>
            <a:r>
              <a:rPr lang="tr-TR" dirty="0" smtClean="0"/>
              <a:t>                                      </a:t>
            </a: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p:txBody>
      </p:sp>
      <p:sp>
        <p:nvSpPr>
          <p:cNvPr id="4" name="Akış Çizelgesi: İşlem 3"/>
          <p:cNvSpPr/>
          <p:nvPr/>
        </p:nvSpPr>
        <p:spPr>
          <a:xfrm>
            <a:off x="527959" y="764707"/>
            <a:ext cx="4608511"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MERKEZİ YIĞILMA  ÖLÇÜLERİ </a:t>
            </a:r>
          </a:p>
          <a:p>
            <a:pPr algn="ctr" defTabSz="914116"/>
            <a:r>
              <a:rPr lang="tr-TR" sz="2000" b="1" dirty="0">
                <a:solidFill>
                  <a:prstClr val="white"/>
                </a:solidFill>
              </a:rPr>
              <a:t>(VASAT ÖLÇÜLERİ)</a:t>
            </a:r>
          </a:p>
        </p:txBody>
      </p:sp>
      <p:sp>
        <p:nvSpPr>
          <p:cNvPr id="5" name="Akış Çizelgesi: İşlem 4"/>
          <p:cNvSpPr/>
          <p:nvPr/>
        </p:nvSpPr>
        <p:spPr>
          <a:xfrm>
            <a:off x="5615947" y="764707"/>
            <a:ext cx="5184576"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YAYILMA ÖLÇÜLERİ</a:t>
            </a:r>
          </a:p>
          <a:p>
            <a:pPr algn="ctr" defTabSz="914116"/>
            <a:r>
              <a:rPr lang="tr-TR" sz="2000" b="1" dirty="0">
                <a:solidFill>
                  <a:prstClr val="white"/>
                </a:solidFill>
              </a:rPr>
              <a:t>(DEĞİŞİM ÖLÇÜLERİ)</a:t>
            </a:r>
          </a:p>
        </p:txBody>
      </p:sp>
      <p:sp>
        <p:nvSpPr>
          <p:cNvPr id="9" name="Yuvarlatılmış Çapraz Köşeli Dikdörtgen 8"/>
          <p:cNvSpPr/>
          <p:nvPr/>
        </p:nvSpPr>
        <p:spPr>
          <a:xfrm>
            <a:off x="527384" y="2780928"/>
            <a:ext cx="4608509"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MOD (</a:t>
            </a:r>
            <a:r>
              <a:rPr lang="tr-TR" b="1" dirty="0">
                <a:solidFill>
                  <a:prstClr val="black"/>
                </a:solidFill>
              </a:rPr>
              <a:t>TEPE DEĞER) </a:t>
            </a:r>
          </a:p>
        </p:txBody>
      </p:sp>
      <p:sp>
        <p:nvSpPr>
          <p:cNvPr id="10" name="Yuvarlatılmış Çapraz Köşeli Dikdörtgen 9"/>
          <p:cNvSpPr/>
          <p:nvPr/>
        </p:nvSpPr>
        <p:spPr>
          <a:xfrm>
            <a:off x="527384" y="4005064"/>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MEDYAN (</a:t>
            </a:r>
            <a:r>
              <a:rPr lang="tr-TR" b="1" dirty="0">
                <a:solidFill>
                  <a:prstClr val="black"/>
                </a:solidFill>
              </a:rPr>
              <a:t>ORTANCA)</a:t>
            </a:r>
          </a:p>
        </p:txBody>
      </p:sp>
      <p:sp>
        <p:nvSpPr>
          <p:cNvPr id="11" name="Yuvarlatılmış Çapraz Köşeli Dikdörtgen 10"/>
          <p:cNvSpPr/>
          <p:nvPr/>
        </p:nvSpPr>
        <p:spPr>
          <a:xfrm>
            <a:off x="527384" y="5229200"/>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ARİTMETİK </a:t>
            </a:r>
            <a:r>
              <a:rPr lang="tr-TR" b="1" dirty="0">
                <a:solidFill>
                  <a:prstClr val="black"/>
                </a:solidFill>
              </a:rPr>
              <a:t>ORTALAMA</a:t>
            </a:r>
          </a:p>
          <a:p>
            <a:pPr algn="ctr" defTabSz="914116"/>
            <a:endParaRPr lang="tr-TR" dirty="0">
              <a:solidFill>
                <a:prstClr val="black"/>
              </a:solidFill>
            </a:endParaRPr>
          </a:p>
        </p:txBody>
      </p:sp>
      <p:sp>
        <p:nvSpPr>
          <p:cNvPr id="12" name="Yuvarlatılmış Çapraz Köşeli Dikdörtgen 11"/>
          <p:cNvSpPr/>
          <p:nvPr/>
        </p:nvSpPr>
        <p:spPr>
          <a:xfrm>
            <a:off x="5807969" y="2780928"/>
            <a:ext cx="4992555" cy="648072"/>
          </a:xfrm>
          <a:prstGeom prst="round2DiagRect">
            <a:avLst/>
          </a:prstGeom>
          <a:solidFill>
            <a:srgbClr val="FFC000"/>
          </a:solidFill>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2800" b="1" dirty="0" smtClean="0">
                <a:solidFill>
                  <a:prstClr val="black"/>
                </a:solidFill>
              </a:rPr>
              <a:t>RANJ (DİZİ GENİŞLİĞİ)</a:t>
            </a:r>
            <a:endParaRPr lang="tr-TR" sz="2800" b="1" dirty="0">
              <a:solidFill>
                <a:prstClr val="black"/>
              </a:solidFill>
            </a:endParaRPr>
          </a:p>
        </p:txBody>
      </p:sp>
      <p:sp>
        <p:nvSpPr>
          <p:cNvPr id="13" name="Yuvarlatılmış Çapraz Köşeli Dikdörtgen 12"/>
          <p:cNvSpPr/>
          <p:nvPr/>
        </p:nvSpPr>
        <p:spPr>
          <a:xfrm>
            <a:off x="5807969" y="4005064"/>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ÇEYREK SAPMA(Q)</a:t>
            </a:r>
          </a:p>
        </p:txBody>
      </p:sp>
      <p:sp>
        <p:nvSpPr>
          <p:cNvPr id="14" name="Yuvarlatılmış Çapraz Köşeli Dikdörtgen 13"/>
          <p:cNvSpPr/>
          <p:nvPr/>
        </p:nvSpPr>
        <p:spPr>
          <a:xfrm>
            <a:off x="5807969" y="5229200"/>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STANDART SAPMA</a:t>
            </a:r>
          </a:p>
        </p:txBody>
      </p:sp>
    </p:spTree>
    <p:extLst>
      <p:ext uri="{BB962C8B-B14F-4D97-AF65-F5344CB8AC3E}">
        <p14:creationId xmlns:p14="http://schemas.microsoft.com/office/powerpoint/2010/main" val="3910249525"/>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Çentikli Sağ Ok"/>
          <p:cNvSpPr/>
          <p:nvPr>
            <p:custDataLst>
              <p:tags r:id="rId1"/>
            </p:custDataLst>
          </p:nvPr>
        </p:nvSpPr>
        <p:spPr>
          <a:xfrm>
            <a:off x="693720" y="1113408"/>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6" name="15 Dikdörtgen"/>
          <p:cNvSpPr/>
          <p:nvPr/>
        </p:nvSpPr>
        <p:spPr>
          <a:xfrm>
            <a:off x="1355834" y="1052739"/>
            <a:ext cx="10836165" cy="5909310"/>
          </a:xfrm>
          <a:prstGeom prst="rect">
            <a:avLst/>
          </a:prstGeom>
        </p:spPr>
        <p:txBody>
          <a:bodyPr wrap="square">
            <a:spAutoFit/>
          </a:bodyPr>
          <a:lstStyle/>
          <a:p>
            <a:pPr fontAlgn="base">
              <a:spcBef>
                <a:spcPct val="0"/>
              </a:spcBef>
              <a:spcAft>
                <a:spcPts val="600"/>
              </a:spcAft>
            </a:pPr>
            <a:r>
              <a:rPr lang="tr-TR" sz="2400" dirty="0">
                <a:solidFill>
                  <a:prstClr val="black"/>
                </a:solidFill>
                <a:latin typeface="Arial" pitchFamily="34" charset="0"/>
              </a:rPr>
              <a:t>Ranj, </a:t>
            </a:r>
            <a:r>
              <a:rPr lang="tr-TR" sz="2400" dirty="0">
                <a:solidFill>
                  <a:srgbClr val="FF0000"/>
                </a:solidFill>
                <a:latin typeface="Arial" pitchFamily="34" charset="0"/>
              </a:rPr>
              <a:t>en yüksek </a:t>
            </a:r>
            <a:r>
              <a:rPr lang="tr-TR" sz="2400" dirty="0">
                <a:solidFill>
                  <a:prstClr val="black"/>
                </a:solidFill>
                <a:latin typeface="Arial" pitchFamily="34" charset="0"/>
              </a:rPr>
              <a:t>puanla </a:t>
            </a:r>
            <a:r>
              <a:rPr lang="tr-TR" sz="2400" dirty="0">
                <a:solidFill>
                  <a:srgbClr val="FF0000"/>
                </a:solidFill>
                <a:latin typeface="Arial" pitchFamily="34" charset="0"/>
              </a:rPr>
              <a:t>en düşük </a:t>
            </a:r>
            <a:r>
              <a:rPr lang="tr-TR" sz="2400" dirty="0">
                <a:solidFill>
                  <a:prstClr val="black"/>
                </a:solidFill>
                <a:latin typeface="Arial" pitchFamily="34" charset="0"/>
              </a:rPr>
              <a:t>puan arasındaki </a:t>
            </a:r>
            <a:r>
              <a:rPr lang="tr-TR" sz="2400" dirty="0">
                <a:solidFill>
                  <a:srgbClr val="FF0000"/>
                </a:solidFill>
                <a:latin typeface="Arial" pitchFamily="34" charset="0"/>
              </a:rPr>
              <a:t>farktır</a:t>
            </a:r>
            <a:r>
              <a:rPr lang="tr-TR" sz="2400" dirty="0" smtClean="0">
                <a:solidFill>
                  <a:srgbClr val="FF0000"/>
                </a:solidFill>
                <a:latin typeface="Arial" pitchFamily="34" charset="0"/>
              </a:rPr>
              <a:t>.</a:t>
            </a:r>
          </a:p>
          <a:p>
            <a:pPr fontAlgn="base">
              <a:spcBef>
                <a:spcPct val="0"/>
              </a:spcBef>
              <a:spcAft>
                <a:spcPts val="600"/>
              </a:spcAft>
            </a:pPr>
            <a:r>
              <a:rPr lang="tr-TR" sz="2400" dirty="0" smtClean="0">
                <a:solidFill>
                  <a:prstClr val="black"/>
                </a:solidFill>
                <a:latin typeface="Arial" pitchFamily="34" charset="0"/>
              </a:rPr>
              <a:t>Ranj </a:t>
            </a:r>
            <a:r>
              <a:rPr lang="tr-TR" sz="2400" dirty="0">
                <a:solidFill>
                  <a:prstClr val="black"/>
                </a:solidFill>
                <a:latin typeface="Arial" pitchFamily="34" charset="0"/>
              </a:rPr>
              <a:t>sadece maksimum ve minimum değerlerden </a:t>
            </a:r>
            <a:r>
              <a:rPr lang="tr-TR" sz="2400" dirty="0" smtClean="0">
                <a:solidFill>
                  <a:prstClr val="black"/>
                </a:solidFill>
                <a:latin typeface="Arial" pitchFamily="34" charset="0"/>
              </a:rPr>
              <a:t>etkilenir, </a:t>
            </a:r>
            <a:r>
              <a:rPr lang="tr-TR" sz="2400" dirty="0">
                <a:solidFill>
                  <a:prstClr val="black"/>
                </a:solidFill>
                <a:latin typeface="Arial" pitchFamily="34" charset="0"/>
              </a:rPr>
              <a:t>aradaki diğer ölçümlerin </a:t>
            </a:r>
            <a:r>
              <a:rPr lang="tr-TR" sz="2400" dirty="0" smtClean="0">
                <a:solidFill>
                  <a:prstClr val="black"/>
                </a:solidFill>
                <a:latin typeface="Arial" pitchFamily="34" charset="0"/>
              </a:rPr>
              <a:t>(puanların) </a:t>
            </a:r>
            <a:r>
              <a:rPr lang="tr-TR" sz="2400" dirty="0" err="1" smtClean="0">
                <a:solidFill>
                  <a:prstClr val="black"/>
                </a:solidFill>
                <a:latin typeface="Arial" pitchFamily="34" charset="0"/>
              </a:rPr>
              <a:t>ranj</a:t>
            </a:r>
            <a:r>
              <a:rPr lang="tr-TR" sz="2400" dirty="0" smtClean="0">
                <a:solidFill>
                  <a:prstClr val="black"/>
                </a:solidFill>
                <a:latin typeface="Arial" pitchFamily="34" charset="0"/>
              </a:rPr>
              <a:t> </a:t>
            </a:r>
            <a:r>
              <a:rPr lang="tr-TR" sz="2400" dirty="0">
                <a:solidFill>
                  <a:prstClr val="black"/>
                </a:solidFill>
                <a:latin typeface="Arial" pitchFamily="34" charset="0"/>
              </a:rPr>
              <a:t>üzerinde hiç bir etkisi yoktur. </a:t>
            </a:r>
            <a:endParaRPr lang="tr-TR" sz="2400" dirty="0" smtClean="0">
              <a:solidFill>
                <a:prstClr val="black"/>
              </a:solidFill>
              <a:latin typeface="Arial" pitchFamily="34" charset="0"/>
            </a:endParaRPr>
          </a:p>
          <a:p>
            <a:pPr fontAlgn="base">
              <a:spcBef>
                <a:spcPct val="0"/>
              </a:spcBef>
              <a:spcAft>
                <a:spcPts val="600"/>
              </a:spcAft>
            </a:pPr>
            <a:r>
              <a:rPr lang="tr-TR" sz="2400" dirty="0" smtClean="0">
                <a:solidFill>
                  <a:prstClr val="black"/>
                </a:solidFill>
                <a:latin typeface="Arial" pitchFamily="34" charset="0"/>
              </a:rPr>
              <a:t>Aşağıdaki iki </a:t>
            </a:r>
            <a:r>
              <a:rPr lang="tr-TR" sz="2400" dirty="0">
                <a:solidFill>
                  <a:prstClr val="black"/>
                </a:solidFill>
                <a:latin typeface="Arial" pitchFamily="34" charset="0"/>
              </a:rPr>
              <a:t>veri çok farklı olmasına rağmen aynı </a:t>
            </a:r>
            <a:r>
              <a:rPr lang="tr-TR" sz="2400" dirty="0" err="1">
                <a:solidFill>
                  <a:prstClr val="black"/>
                </a:solidFill>
                <a:latin typeface="Arial" pitchFamily="34" charset="0"/>
              </a:rPr>
              <a:t>ranj</a:t>
            </a:r>
            <a:r>
              <a:rPr lang="tr-TR" sz="2400" dirty="0">
                <a:solidFill>
                  <a:prstClr val="black"/>
                </a:solidFill>
                <a:latin typeface="Arial" pitchFamily="34" charset="0"/>
              </a:rPr>
              <a:t> değerine </a:t>
            </a:r>
            <a:r>
              <a:rPr lang="tr-TR" sz="2400" dirty="0" smtClean="0">
                <a:solidFill>
                  <a:prstClr val="black"/>
                </a:solidFill>
                <a:latin typeface="Arial" pitchFamily="34" charset="0"/>
              </a:rPr>
              <a:t>sahip olabilir. Ayrıca </a:t>
            </a:r>
            <a:r>
              <a:rPr lang="tr-TR" sz="2400" dirty="0" err="1" smtClean="0">
                <a:solidFill>
                  <a:prstClr val="black"/>
                </a:solidFill>
                <a:latin typeface="Arial" pitchFamily="34" charset="0"/>
              </a:rPr>
              <a:t>ranj</a:t>
            </a:r>
            <a:r>
              <a:rPr lang="tr-TR" sz="2400" dirty="0" smtClean="0">
                <a:solidFill>
                  <a:prstClr val="black"/>
                </a:solidFill>
                <a:latin typeface="Arial" pitchFamily="34" charset="0"/>
              </a:rPr>
              <a:t> uç değerlerden fazlasıyla etkilenir.</a:t>
            </a:r>
          </a:p>
          <a:p>
            <a:r>
              <a:rPr lang="tr-TR" sz="2400" u="sng" dirty="0" err="1" smtClean="0">
                <a:solidFill>
                  <a:prstClr val="black"/>
                </a:solidFill>
                <a:latin typeface="Arial" pitchFamily="34" charset="0"/>
              </a:rPr>
              <a:t>E.Ölçme</a:t>
            </a:r>
            <a:r>
              <a:rPr lang="tr-TR" sz="2400" u="sng" dirty="0" smtClean="0">
                <a:solidFill>
                  <a:prstClr val="black"/>
                </a:solidFill>
                <a:latin typeface="Arial" pitchFamily="34" charset="0"/>
              </a:rPr>
              <a:t> </a:t>
            </a:r>
            <a:r>
              <a:rPr lang="tr-TR" sz="2400" u="sng" dirty="0">
                <a:solidFill>
                  <a:prstClr val="black"/>
                </a:solidFill>
                <a:latin typeface="Arial" pitchFamily="34" charset="0"/>
              </a:rPr>
              <a:t>ve Değerlendirme Dersinin;</a:t>
            </a:r>
          </a:p>
          <a:p>
            <a:pPr lvl="0"/>
            <a:r>
              <a:rPr lang="tr-TR" sz="2400" dirty="0" smtClean="0">
                <a:solidFill>
                  <a:prstClr val="black"/>
                </a:solidFill>
                <a:latin typeface="Arial" pitchFamily="34" charset="0"/>
              </a:rPr>
              <a:t>A </a:t>
            </a:r>
            <a:r>
              <a:rPr lang="tr-TR" sz="2400" dirty="0">
                <a:solidFill>
                  <a:prstClr val="black"/>
                </a:solidFill>
                <a:latin typeface="Arial" pitchFamily="34" charset="0"/>
              </a:rPr>
              <a:t>Şubesi : </a:t>
            </a:r>
            <a:r>
              <a:rPr lang="tr-TR" sz="2400" b="1" dirty="0">
                <a:solidFill>
                  <a:prstClr val="black"/>
                </a:solidFill>
                <a:latin typeface="Arial" pitchFamily="34" charset="0"/>
              </a:rPr>
              <a:t>50, 50, 60, 60, 60, 60, 60, 60, 70, 70     </a:t>
            </a:r>
            <a:r>
              <a:rPr lang="tr-TR" sz="2400" dirty="0">
                <a:solidFill>
                  <a:prstClr val="black"/>
                </a:solidFill>
                <a:latin typeface="Arial" pitchFamily="34" charset="0"/>
              </a:rPr>
              <a:t>(N= 10; ve </a:t>
            </a:r>
            <a:r>
              <a:rPr lang="tr-TR" sz="2800" dirty="0">
                <a:solidFill>
                  <a:prstClr val="black"/>
                </a:solidFill>
                <a:latin typeface="Calibri"/>
              </a:rPr>
              <a:t>X̄</a:t>
            </a:r>
            <a:r>
              <a:rPr lang="tr-TR" sz="2400" dirty="0">
                <a:solidFill>
                  <a:prstClr val="black"/>
                </a:solidFill>
                <a:latin typeface="Arial" pitchFamily="34" charset="0"/>
              </a:rPr>
              <a:t>=60;  </a:t>
            </a:r>
            <a:r>
              <a:rPr lang="tr-TR" sz="2400" b="1" dirty="0">
                <a:solidFill>
                  <a:prstClr val="black"/>
                </a:solidFill>
                <a:latin typeface="Arial" pitchFamily="34" charset="0"/>
              </a:rPr>
              <a:t>R= 20</a:t>
            </a:r>
            <a:r>
              <a:rPr lang="tr-TR" sz="2400" dirty="0">
                <a:solidFill>
                  <a:prstClr val="black"/>
                </a:solidFill>
                <a:latin typeface="Arial" pitchFamily="34" charset="0"/>
              </a:rPr>
              <a:t>)</a:t>
            </a:r>
          </a:p>
          <a:p>
            <a:pPr algn="just" fontAlgn="base">
              <a:lnSpc>
                <a:spcPct val="150000"/>
              </a:lnSpc>
              <a:spcBef>
                <a:spcPct val="0"/>
              </a:spcBef>
              <a:spcAft>
                <a:spcPct val="0"/>
              </a:spcAft>
            </a:pPr>
            <a:r>
              <a:rPr lang="tr-TR" sz="2400" dirty="0">
                <a:solidFill>
                  <a:prstClr val="black"/>
                </a:solidFill>
                <a:latin typeface="Arial" pitchFamily="34" charset="0"/>
              </a:rPr>
              <a:t>B Şubesi : </a:t>
            </a:r>
            <a:r>
              <a:rPr lang="tr-TR" sz="2400" b="1" dirty="0">
                <a:solidFill>
                  <a:prstClr val="black"/>
                </a:solidFill>
                <a:latin typeface="Arial" pitchFamily="34" charset="0"/>
              </a:rPr>
              <a:t>20, 30, 40, 50, 60, 60, 70, 80, 90, 100   </a:t>
            </a:r>
            <a:r>
              <a:rPr lang="tr-TR" sz="2400" dirty="0">
                <a:solidFill>
                  <a:prstClr val="black"/>
                </a:solidFill>
                <a:latin typeface="Arial" pitchFamily="34" charset="0"/>
              </a:rPr>
              <a:t>(N= 10 ve  </a:t>
            </a:r>
            <a:r>
              <a:rPr lang="tr-TR" sz="2800" dirty="0">
                <a:solidFill>
                  <a:prstClr val="black"/>
                </a:solidFill>
                <a:latin typeface="Calibri"/>
              </a:rPr>
              <a:t>X̄</a:t>
            </a:r>
            <a:r>
              <a:rPr lang="tr-TR" sz="2400" dirty="0">
                <a:solidFill>
                  <a:prstClr val="black"/>
                </a:solidFill>
                <a:latin typeface="Arial" pitchFamily="34" charset="0"/>
              </a:rPr>
              <a:t>=60;  </a:t>
            </a:r>
            <a:r>
              <a:rPr lang="tr-TR" sz="2400" b="1" dirty="0">
                <a:solidFill>
                  <a:prstClr val="black"/>
                </a:solidFill>
                <a:latin typeface="Arial" pitchFamily="34" charset="0"/>
              </a:rPr>
              <a:t>R= 80</a:t>
            </a:r>
            <a:r>
              <a:rPr lang="tr-TR" sz="2400" dirty="0">
                <a:solidFill>
                  <a:prstClr val="black"/>
                </a:solidFill>
                <a:latin typeface="Arial" pitchFamily="34" charset="0"/>
              </a:rPr>
              <a:t>)</a:t>
            </a:r>
          </a:p>
          <a:p>
            <a:pPr fontAlgn="base">
              <a:spcBef>
                <a:spcPct val="0"/>
              </a:spcBef>
              <a:spcAft>
                <a:spcPct val="0"/>
              </a:spcAft>
            </a:pPr>
            <a:endParaRPr lang="tr-TR" sz="2400" dirty="0">
              <a:solidFill>
                <a:prstClr val="black"/>
              </a:solidFill>
              <a:latin typeface="Arial" pitchFamily="34" charset="0"/>
            </a:endParaRPr>
          </a:p>
          <a:p>
            <a:pPr fontAlgn="base">
              <a:spcBef>
                <a:spcPct val="0"/>
              </a:spcBef>
              <a:spcAft>
                <a:spcPct val="0"/>
              </a:spcAft>
            </a:pPr>
            <a:r>
              <a:rPr lang="tr-TR" sz="2400" dirty="0" smtClean="0">
                <a:solidFill>
                  <a:prstClr val="black"/>
                </a:solidFill>
                <a:latin typeface="Arial" pitchFamily="34" charset="0"/>
              </a:rPr>
              <a:t>1.Grup puanları: </a:t>
            </a:r>
            <a:r>
              <a:rPr lang="tr-TR" sz="2400" b="1" dirty="0" smtClean="0">
                <a:solidFill>
                  <a:prstClr val="black"/>
                </a:solidFill>
                <a:latin typeface="Arial" pitchFamily="34" charset="0"/>
              </a:rPr>
              <a:t>10</a:t>
            </a:r>
            <a:r>
              <a:rPr lang="tr-TR" sz="2400" dirty="0" smtClean="0">
                <a:solidFill>
                  <a:prstClr val="black"/>
                </a:solidFill>
                <a:latin typeface="Arial" pitchFamily="34" charset="0"/>
              </a:rPr>
              <a:t>, 21, 35, 40, 50, 53, 65, 80, </a:t>
            </a:r>
            <a:r>
              <a:rPr lang="tr-TR" sz="2400" b="1" dirty="0">
                <a:solidFill>
                  <a:prstClr val="black"/>
                </a:solidFill>
                <a:latin typeface="Arial" pitchFamily="34" charset="0"/>
              </a:rPr>
              <a:t>93</a:t>
            </a:r>
            <a:r>
              <a:rPr lang="tr-TR" sz="2400" dirty="0">
                <a:solidFill>
                  <a:prstClr val="black"/>
                </a:solidFill>
                <a:latin typeface="Arial" pitchFamily="34" charset="0"/>
              </a:rPr>
              <a:t> </a:t>
            </a:r>
            <a:r>
              <a:rPr lang="tr-TR" sz="2400" dirty="0" smtClean="0">
                <a:solidFill>
                  <a:prstClr val="black"/>
                </a:solidFill>
                <a:latin typeface="Arial" pitchFamily="34" charset="0"/>
              </a:rPr>
              <a:t>	Ranj1</a:t>
            </a:r>
            <a:r>
              <a:rPr lang="tr-TR" sz="2400" dirty="0">
                <a:solidFill>
                  <a:prstClr val="black"/>
                </a:solidFill>
                <a:latin typeface="Arial" pitchFamily="34" charset="0"/>
              </a:rPr>
              <a:t>= 83 </a:t>
            </a:r>
          </a:p>
          <a:p>
            <a:pPr fontAlgn="base">
              <a:spcBef>
                <a:spcPct val="0"/>
              </a:spcBef>
              <a:spcAft>
                <a:spcPts val="600"/>
              </a:spcAft>
            </a:pPr>
            <a:r>
              <a:rPr lang="tr-TR" sz="2400" dirty="0" smtClean="0">
                <a:solidFill>
                  <a:prstClr val="black"/>
                </a:solidFill>
                <a:latin typeface="Arial" pitchFamily="34" charset="0"/>
              </a:rPr>
              <a:t>2.Grup puanları</a:t>
            </a:r>
            <a:r>
              <a:rPr lang="tr-TR" sz="2400" dirty="0">
                <a:solidFill>
                  <a:prstClr val="black"/>
                </a:solidFill>
                <a:latin typeface="Arial" pitchFamily="34" charset="0"/>
              </a:rPr>
              <a:t>: </a:t>
            </a:r>
            <a:r>
              <a:rPr lang="tr-TR" sz="2400" b="1" dirty="0" smtClean="0">
                <a:solidFill>
                  <a:prstClr val="black"/>
                </a:solidFill>
                <a:latin typeface="Arial" pitchFamily="34" charset="0"/>
              </a:rPr>
              <a:t>50</a:t>
            </a:r>
            <a:r>
              <a:rPr lang="tr-TR" sz="2400" dirty="0" smtClean="0">
                <a:solidFill>
                  <a:prstClr val="black"/>
                </a:solidFill>
                <a:latin typeface="Arial" pitchFamily="34" charset="0"/>
              </a:rPr>
              <a:t>, 50, 53, 55, 60, 62, 65, 70, </a:t>
            </a:r>
            <a:r>
              <a:rPr lang="tr-TR" sz="2400" b="1" dirty="0" smtClean="0">
                <a:solidFill>
                  <a:prstClr val="black"/>
                </a:solidFill>
                <a:latin typeface="Arial" pitchFamily="34" charset="0"/>
              </a:rPr>
              <a:t>70</a:t>
            </a:r>
            <a:r>
              <a:rPr lang="tr-TR" sz="2400" dirty="0" smtClean="0">
                <a:solidFill>
                  <a:prstClr val="black"/>
                </a:solidFill>
                <a:latin typeface="Arial" pitchFamily="34" charset="0"/>
              </a:rPr>
              <a:t> 	Ranj2= 20</a:t>
            </a:r>
            <a:endParaRPr lang="tr-TR" sz="2400" b="1" dirty="0" smtClean="0">
              <a:solidFill>
                <a:srgbClr val="FF0000"/>
              </a:solidFill>
              <a:latin typeface="Arial" pitchFamily="34" charset="0"/>
            </a:endParaRPr>
          </a:p>
          <a:p>
            <a:pPr fontAlgn="base">
              <a:spcBef>
                <a:spcPct val="0"/>
              </a:spcBef>
              <a:spcAft>
                <a:spcPct val="0"/>
              </a:spcAft>
            </a:pPr>
            <a:r>
              <a:rPr lang="tr-TR" sz="2400" dirty="0" smtClean="0">
                <a:solidFill>
                  <a:prstClr val="black"/>
                </a:solidFill>
                <a:latin typeface="Arial" pitchFamily="34" charset="0"/>
              </a:rPr>
              <a:t>3.Grup </a:t>
            </a:r>
            <a:r>
              <a:rPr lang="tr-TR" sz="2400" dirty="0">
                <a:solidFill>
                  <a:prstClr val="black"/>
                </a:solidFill>
                <a:latin typeface="Arial" pitchFamily="34" charset="0"/>
              </a:rPr>
              <a:t>puanları: </a:t>
            </a:r>
            <a:r>
              <a:rPr lang="tr-TR" sz="2400" b="1" dirty="0" smtClean="0">
                <a:solidFill>
                  <a:prstClr val="black"/>
                </a:solidFill>
                <a:latin typeface="Arial" pitchFamily="34" charset="0"/>
              </a:rPr>
              <a:t>10</a:t>
            </a:r>
            <a:r>
              <a:rPr lang="tr-TR" sz="2400" dirty="0" smtClean="0">
                <a:solidFill>
                  <a:prstClr val="black"/>
                </a:solidFill>
                <a:latin typeface="Arial" pitchFamily="34" charset="0"/>
              </a:rPr>
              <a:t>, 50</a:t>
            </a:r>
            <a:r>
              <a:rPr lang="tr-TR" sz="2400" dirty="0">
                <a:solidFill>
                  <a:prstClr val="black"/>
                </a:solidFill>
                <a:latin typeface="Arial" pitchFamily="34" charset="0"/>
              </a:rPr>
              <a:t>, 50, 53, 55, 60, </a:t>
            </a:r>
            <a:r>
              <a:rPr lang="tr-TR" sz="2400" dirty="0" smtClean="0">
                <a:solidFill>
                  <a:prstClr val="black"/>
                </a:solidFill>
                <a:latin typeface="Arial" pitchFamily="34" charset="0"/>
              </a:rPr>
              <a:t>65</a:t>
            </a:r>
            <a:r>
              <a:rPr lang="tr-TR" sz="2400" dirty="0">
                <a:solidFill>
                  <a:prstClr val="black"/>
                </a:solidFill>
                <a:latin typeface="Arial" pitchFamily="34" charset="0"/>
              </a:rPr>
              <a:t>, 70, </a:t>
            </a:r>
            <a:r>
              <a:rPr lang="tr-TR" sz="2400" b="1" dirty="0" smtClean="0">
                <a:solidFill>
                  <a:prstClr val="black"/>
                </a:solidFill>
                <a:latin typeface="Arial" pitchFamily="34" charset="0"/>
              </a:rPr>
              <a:t>100</a:t>
            </a:r>
            <a:r>
              <a:rPr lang="tr-TR" sz="2400" dirty="0" smtClean="0">
                <a:solidFill>
                  <a:prstClr val="black"/>
                </a:solidFill>
                <a:latin typeface="Arial" pitchFamily="34" charset="0"/>
              </a:rPr>
              <a:t> </a:t>
            </a:r>
            <a:r>
              <a:rPr lang="tr-TR" sz="2400" dirty="0">
                <a:solidFill>
                  <a:prstClr val="black"/>
                </a:solidFill>
                <a:latin typeface="Arial" pitchFamily="34" charset="0"/>
              </a:rPr>
              <a:t>	</a:t>
            </a:r>
            <a:r>
              <a:rPr lang="tr-TR" sz="2400" dirty="0" smtClean="0">
                <a:solidFill>
                  <a:prstClr val="black"/>
                </a:solidFill>
                <a:latin typeface="Arial" pitchFamily="34" charset="0"/>
              </a:rPr>
              <a:t>Ranj3= 90</a:t>
            </a:r>
          </a:p>
          <a:p>
            <a:pPr fontAlgn="base">
              <a:spcBef>
                <a:spcPct val="0"/>
              </a:spcBef>
              <a:spcAft>
                <a:spcPct val="0"/>
              </a:spcAft>
            </a:pPr>
            <a:endParaRPr lang="tr-TR" sz="2400" b="1" dirty="0">
              <a:solidFill>
                <a:srgbClr val="FF0000"/>
              </a:solidFill>
              <a:latin typeface="Arial" pitchFamily="34" charset="0"/>
            </a:endParaRPr>
          </a:p>
          <a:p>
            <a:pPr fontAlgn="base">
              <a:spcBef>
                <a:spcPct val="0"/>
              </a:spcBef>
              <a:spcAft>
                <a:spcPct val="0"/>
              </a:spcAft>
            </a:pPr>
            <a:endParaRPr lang="tr-TR" sz="2400" dirty="0">
              <a:solidFill>
                <a:prstClr val="black"/>
              </a:solidFill>
              <a:latin typeface="Arial" pitchFamily="34" charset="0"/>
            </a:endParaRPr>
          </a:p>
        </p:txBody>
      </p:sp>
      <p:sp>
        <p:nvSpPr>
          <p:cNvPr id="5" name="4 Dikdörtgen"/>
          <p:cNvSpPr/>
          <p:nvPr/>
        </p:nvSpPr>
        <p:spPr>
          <a:xfrm>
            <a:off x="974877" y="372404"/>
            <a:ext cx="10096571" cy="461665"/>
          </a:xfrm>
          <a:prstGeom prst="rect">
            <a:avLst/>
          </a:prstGeom>
        </p:spPr>
        <p:txBody>
          <a:bodyPr wrap="square">
            <a:spAutoFit/>
          </a:bodyPr>
          <a:lstStyle/>
          <a:p>
            <a:pPr fontAlgn="base">
              <a:spcBef>
                <a:spcPct val="0"/>
              </a:spcBef>
              <a:spcAft>
                <a:spcPct val="0"/>
              </a:spcAft>
            </a:pPr>
            <a:r>
              <a:rPr lang="tr-TR" sz="2400" b="1" dirty="0" smtClean="0">
                <a:solidFill>
                  <a:srgbClr val="C00000"/>
                </a:solidFill>
                <a:latin typeface="Arial" pitchFamily="34" charset="0"/>
              </a:rPr>
              <a:t>RANJ (DİZİ GENİŞLİĞİ)</a:t>
            </a:r>
          </a:p>
        </p:txBody>
      </p:sp>
      <p:sp>
        <p:nvSpPr>
          <p:cNvPr id="9" name="8 Çentikli Sağ Ok"/>
          <p:cNvSpPr/>
          <p:nvPr>
            <p:custDataLst>
              <p:tags r:id="rId2"/>
            </p:custDataLst>
          </p:nvPr>
        </p:nvSpPr>
        <p:spPr>
          <a:xfrm>
            <a:off x="722666" y="1607061"/>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3" name="8 Çentikli Sağ Ok"/>
          <p:cNvSpPr/>
          <p:nvPr>
            <p:custDataLst>
              <p:tags r:id="rId3"/>
            </p:custDataLst>
          </p:nvPr>
        </p:nvSpPr>
        <p:spPr>
          <a:xfrm>
            <a:off x="689125" y="2313385"/>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Tree>
    <p:extLst>
      <p:ext uri="{BB962C8B-B14F-4D97-AF65-F5344CB8AC3E}">
        <p14:creationId xmlns:p14="http://schemas.microsoft.com/office/powerpoint/2010/main" val="17763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lide(fromBottom)">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lide(fromBottom)">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P spid="5" grpId="0"/>
      <p:bldP spid="9"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8A3815-F4F3-4817-9888-DF6A1A02D8F7}"/>
              </a:ext>
            </a:extLst>
          </p:cNvPr>
          <p:cNvSpPr>
            <a:spLocks noGrp="1"/>
          </p:cNvSpPr>
          <p:nvPr>
            <p:ph type="title"/>
          </p:nvPr>
        </p:nvSpPr>
        <p:spPr/>
        <p:txBody>
          <a:bodyPr/>
          <a:lstStyle/>
          <a:p>
            <a:r>
              <a:rPr lang="tr-TR" b="1" dirty="0">
                <a:solidFill>
                  <a:srgbClr val="FF0000"/>
                </a:solidFill>
                <a:latin typeface="AR CENA" panose="02000000000000000000" pitchFamily="2" charset="0"/>
                <a:cs typeface="Calibri Light"/>
              </a:rPr>
              <a:t>Ranj</a:t>
            </a:r>
            <a:endParaRPr lang="tr-TR" b="1" dirty="0">
              <a:solidFill>
                <a:srgbClr val="FF0000"/>
              </a:solidFill>
              <a:latin typeface="AR CENA" panose="02000000000000000000" pitchFamily="2" charset="0"/>
            </a:endParaRPr>
          </a:p>
        </p:txBody>
      </p:sp>
      <p:sp>
        <p:nvSpPr>
          <p:cNvPr id="3" name="İçerik Yer Tutucusu 2">
            <a:extLst>
              <a:ext uri="{FF2B5EF4-FFF2-40B4-BE49-F238E27FC236}">
                <a16:creationId xmlns:a16="http://schemas.microsoft.com/office/drawing/2014/main" id="{8A7C8A54-D4DB-4019-B6A6-5E74114C2AF0}"/>
              </a:ext>
            </a:extLst>
          </p:cNvPr>
          <p:cNvSpPr>
            <a:spLocks noGrp="1"/>
          </p:cNvSpPr>
          <p:nvPr>
            <p:ph idx="1"/>
          </p:nvPr>
        </p:nvSpPr>
        <p:spPr/>
        <p:txBody>
          <a:bodyPr vert="horz" lIns="91440" tIns="45720" rIns="91440" bIns="45720" rtlCol="0" anchor="t">
            <a:normAutofit/>
          </a:bodyPr>
          <a:lstStyle/>
          <a:p>
            <a:r>
              <a:rPr lang="tr-TR" sz="3200" dirty="0" smtClean="0">
                <a:cs typeface="Calibri"/>
              </a:rPr>
              <a:t>Ranjın hesaplanmasında </a:t>
            </a:r>
            <a:r>
              <a:rPr lang="tr-TR" sz="3200" dirty="0">
                <a:cs typeface="Calibri"/>
              </a:rPr>
              <a:t>sadece iki ekstrem </a:t>
            </a:r>
            <a:r>
              <a:rPr lang="tr-TR" sz="3200" dirty="0" smtClean="0">
                <a:cs typeface="Calibri"/>
              </a:rPr>
              <a:t>(uç) puana </a:t>
            </a:r>
            <a:r>
              <a:rPr lang="tr-TR" sz="3200" dirty="0">
                <a:cs typeface="Calibri"/>
              </a:rPr>
              <a:t>dayalı bir yayılma ölçüsünün hesaplanması söz konusudur </a:t>
            </a:r>
            <a:r>
              <a:rPr lang="tr-TR" sz="3200" dirty="0" smtClean="0">
                <a:cs typeface="Calibri"/>
              </a:rPr>
              <a:t>ki, </a:t>
            </a:r>
            <a:r>
              <a:rPr lang="tr-TR" sz="3200" dirty="0">
                <a:cs typeface="Calibri"/>
              </a:rPr>
              <a:t>bu da ranjın güvenilir bir yayılma ölçüsü olmamasının gerekçesidir. </a:t>
            </a:r>
            <a:endParaRPr lang="tr-TR" sz="3200" dirty="0" smtClean="0">
              <a:cs typeface="Calibri"/>
            </a:endParaRPr>
          </a:p>
          <a:p>
            <a:r>
              <a:rPr lang="tr-TR" sz="3200" dirty="0" smtClean="0">
                <a:cs typeface="Calibri"/>
              </a:rPr>
              <a:t>Ekstrem </a:t>
            </a:r>
            <a:r>
              <a:rPr lang="tr-TR" sz="3200" dirty="0">
                <a:cs typeface="Calibri"/>
              </a:rPr>
              <a:t>(uç) değerler ranjın değerini  etkilemektedir.</a:t>
            </a:r>
          </a:p>
          <a:p>
            <a:pPr marL="0" indent="0">
              <a:buNone/>
            </a:pPr>
            <a:r>
              <a:rPr lang="tr-TR" sz="3200" dirty="0">
                <a:cs typeface="Calibri"/>
              </a:rPr>
              <a:t>  </a:t>
            </a:r>
            <a:r>
              <a:rPr lang="tr-TR" sz="3200" dirty="0" smtClean="0">
                <a:cs typeface="Calibri"/>
              </a:rPr>
              <a:t> Örneğin</a:t>
            </a:r>
            <a:r>
              <a:rPr lang="tr-TR" sz="3200" dirty="0">
                <a:cs typeface="Calibri"/>
              </a:rPr>
              <a:t>;"6, 5, 5, </a:t>
            </a:r>
            <a:r>
              <a:rPr lang="tr-TR" sz="3200" dirty="0" smtClean="0">
                <a:cs typeface="Calibri"/>
              </a:rPr>
              <a:t>4, </a:t>
            </a:r>
            <a:r>
              <a:rPr lang="tr-TR" sz="3200" dirty="0">
                <a:cs typeface="Calibri"/>
              </a:rPr>
              <a:t>1" verileri için </a:t>
            </a:r>
            <a:r>
              <a:rPr lang="tr-TR" sz="3200" dirty="0" err="1">
                <a:cs typeface="Calibri"/>
              </a:rPr>
              <a:t>ranj</a:t>
            </a:r>
            <a:r>
              <a:rPr lang="tr-TR" sz="3200" dirty="0">
                <a:cs typeface="Calibri"/>
              </a:rPr>
              <a:t> 5'tir. </a:t>
            </a:r>
            <a:endParaRPr lang="tr-TR" sz="3200" dirty="0" smtClean="0">
              <a:cs typeface="Calibri"/>
            </a:endParaRPr>
          </a:p>
          <a:p>
            <a:pPr marL="0" indent="0">
              <a:buNone/>
            </a:pPr>
            <a:r>
              <a:rPr lang="tr-TR" sz="3200" dirty="0" smtClean="0">
                <a:cs typeface="Calibri"/>
              </a:rPr>
              <a:t>Bu </a:t>
            </a:r>
            <a:r>
              <a:rPr lang="tr-TR" sz="3200" dirty="0">
                <a:cs typeface="Calibri"/>
              </a:rPr>
              <a:t>puanlara 15 </a:t>
            </a:r>
            <a:r>
              <a:rPr lang="tr-TR" sz="3200" dirty="0" smtClean="0">
                <a:cs typeface="Calibri"/>
              </a:rPr>
              <a:t>puan alan </a:t>
            </a:r>
            <a:r>
              <a:rPr lang="tr-TR" sz="3200" dirty="0">
                <a:cs typeface="Calibri"/>
              </a:rPr>
              <a:t>çok başarılı bir öğrencinin puanı eklendiğinde ranjın değeri önemli ölçüde artar:</a:t>
            </a:r>
          </a:p>
          <a:p>
            <a:pPr marL="0" indent="0">
              <a:buNone/>
            </a:pPr>
            <a:r>
              <a:rPr lang="tr-TR" sz="3200" dirty="0" smtClean="0">
                <a:cs typeface="Calibri"/>
              </a:rPr>
              <a:t>  "</a:t>
            </a:r>
            <a:r>
              <a:rPr lang="tr-TR" sz="3200" dirty="0">
                <a:cs typeface="Calibri"/>
              </a:rPr>
              <a:t>15, 6, 5, 5, </a:t>
            </a:r>
            <a:r>
              <a:rPr lang="tr-TR" sz="3200" dirty="0" smtClean="0">
                <a:cs typeface="Calibri"/>
              </a:rPr>
              <a:t>4, 1</a:t>
            </a:r>
            <a:r>
              <a:rPr lang="tr-TR" sz="3200" dirty="0">
                <a:cs typeface="Calibri"/>
              </a:rPr>
              <a:t>" puanlarına ait </a:t>
            </a:r>
            <a:r>
              <a:rPr lang="tr-TR" sz="3200" dirty="0" err="1">
                <a:cs typeface="Calibri"/>
              </a:rPr>
              <a:t>ranj</a:t>
            </a:r>
            <a:r>
              <a:rPr lang="tr-TR" sz="3200" dirty="0">
                <a:cs typeface="Calibri"/>
              </a:rPr>
              <a:t>: (15-1</a:t>
            </a:r>
            <a:r>
              <a:rPr lang="tr-TR" sz="3200" dirty="0" smtClean="0">
                <a:cs typeface="Calibri"/>
              </a:rPr>
              <a:t>)= </a:t>
            </a:r>
            <a:r>
              <a:rPr lang="tr-TR" sz="3200" dirty="0">
                <a:cs typeface="Calibri"/>
              </a:rPr>
              <a:t>14 olur.</a:t>
            </a:r>
          </a:p>
        </p:txBody>
      </p:sp>
    </p:spTree>
    <p:extLst>
      <p:ext uri="{BB962C8B-B14F-4D97-AF65-F5344CB8AC3E}">
        <p14:creationId xmlns:p14="http://schemas.microsoft.com/office/powerpoint/2010/main" val="3573768538"/>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cstate="print"/>
          <a:srcRect l="5357" t="18926" r="6250" b="5369"/>
          <a:stretch>
            <a:fillRect/>
          </a:stretch>
        </p:blipFill>
        <p:spPr bwMode="auto">
          <a:xfrm>
            <a:off x="1333487" y="673516"/>
            <a:ext cx="5973576" cy="1900683"/>
          </a:xfrm>
          <a:prstGeom prst="rect">
            <a:avLst/>
          </a:prstGeom>
          <a:noFill/>
          <a:ln w="9525">
            <a:noFill/>
            <a:miter lim="800000"/>
            <a:headEnd/>
            <a:tailEnd/>
          </a:ln>
          <a:effectLst/>
        </p:spPr>
      </p:pic>
      <p:sp>
        <p:nvSpPr>
          <p:cNvPr id="5" name="4 Dikdörtgen"/>
          <p:cNvSpPr/>
          <p:nvPr/>
        </p:nvSpPr>
        <p:spPr>
          <a:xfrm>
            <a:off x="1190601" y="2747942"/>
            <a:ext cx="10477573" cy="830997"/>
          </a:xfrm>
          <a:prstGeom prst="rect">
            <a:avLst/>
          </a:prstGeom>
        </p:spPr>
        <p:txBody>
          <a:bodyPr wrap="square">
            <a:spAutoFit/>
          </a:bodyPr>
          <a:lstStyle/>
          <a:p>
            <a:pPr fontAlgn="base">
              <a:spcBef>
                <a:spcPct val="0"/>
              </a:spcBef>
              <a:spcAft>
                <a:spcPct val="0"/>
              </a:spcAft>
            </a:pPr>
            <a:r>
              <a:rPr lang="tr-TR" sz="2400" b="1" dirty="0" smtClean="0">
                <a:solidFill>
                  <a:prstClr val="black"/>
                </a:solidFill>
                <a:latin typeface="Arial" pitchFamily="34" charset="0"/>
              </a:rPr>
              <a:t>Grafikte I, II, III numarayla gösterilen üç puan dağılımı için aşağıdaki ifadelerden hangisi doğrudur?</a:t>
            </a:r>
          </a:p>
        </p:txBody>
      </p:sp>
      <p:sp>
        <p:nvSpPr>
          <p:cNvPr id="7" name="6 Dikdörtgen"/>
          <p:cNvSpPr/>
          <p:nvPr/>
        </p:nvSpPr>
        <p:spPr>
          <a:xfrm>
            <a:off x="1333487" y="3926424"/>
            <a:ext cx="10191800" cy="1938992"/>
          </a:xfrm>
          <a:prstGeom prst="rect">
            <a:avLst/>
          </a:prstGeom>
        </p:spPr>
        <p:txBody>
          <a:bodyPr wrap="square">
            <a:spAutoFit/>
          </a:bodyPr>
          <a:lstStyle/>
          <a:p>
            <a:pPr fontAlgn="base">
              <a:spcBef>
                <a:spcPct val="0"/>
              </a:spcBef>
              <a:spcAft>
                <a:spcPct val="0"/>
              </a:spcAft>
            </a:pPr>
            <a:r>
              <a:rPr lang="tr-TR" sz="2400" b="1" dirty="0" smtClean="0">
                <a:solidFill>
                  <a:prstClr val="black"/>
                </a:solidFill>
                <a:latin typeface="Arial" pitchFamily="34" charset="0"/>
              </a:rPr>
              <a:t>A) </a:t>
            </a:r>
            <a:r>
              <a:rPr lang="tr-TR" sz="2400" dirty="0" smtClean="0">
                <a:solidFill>
                  <a:prstClr val="black"/>
                </a:solidFill>
                <a:latin typeface="Arial" pitchFamily="34" charset="0"/>
              </a:rPr>
              <a:t>Ranj ve medyan değerleri aynıdır.</a:t>
            </a:r>
          </a:p>
          <a:p>
            <a:pPr fontAlgn="base">
              <a:spcBef>
                <a:spcPct val="0"/>
              </a:spcBef>
              <a:spcAft>
                <a:spcPct val="0"/>
              </a:spcAft>
            </a:pPr>
            <a:r>
              <a:rPr lang="tr-TR" sz="2400" b="1" dirty="0" smtClean="0">
                <a:solidFill>
                  <a:prstClr val="black"/>
                </a:solidFill>
                <a:latin typeface="Arial" pitchFamily="34" charset="0"/>
              </a:rPr>
              <a:t>B) </a:t>
            </a:r>
            <a:r>
              <a:rPr lang="tr-TR" sz="2400" dirty="0" smtClean="0">
                <a:solidFill>
                  <a:prstClr val="black"/>
                </a:solidFill>
                <a:latin typeface="Arial" pitchFamily="34" charset="0"/>
              </a:rPr>
              <a:t>Ranj değerleri aynı, </a:t>
            </a:r>
            <a:r>
              <a:rPr lang="tr-TR" sz="2400" dirty="0" err="1" smtClean="0">
                <a:solidFill>
                  <a:prstClr val="black"/>
                </a:solidFill>
                <a:latin typeface="Arial" pitchFamily="34" charset="0"/>
              </a:rPr>
              <a:t>mod</a:t>
            </a:r>
            <a:r>
              <a:rPr lang="tr-TR" sz="2400" dirty="0" smtClean="0">
                <a:solidFill>
                  <a:prstClr val="black"/>
                </a:solidFill>
                <a:latin typeface="Arial" pitchFamily="34" charset="0"/>
              </a:rPr>
              <a:t> değerleri farklıdır.</a:t>
            </a:r>
          </a:p>
          <a:p>
            <a:pPr fontAlgn="base">
              <a:spcBef>
                <a:spcPct val="0"/>
              </a:spcBef>
              <a:spcAft>
                <a:spcPct val="0"/>
              </a:spcAft>
            </a:pPr>
            <a:r>
              <a:rPr lang="tr-TR" sz="2400" b="1" dirty="0" smtClean="0">
                <a:solidFill>
                  <a:prstClr val="black"/>
                </a:solidFill>
                <a:latin typeface="Arial" pitchFamily="34" charset="0"/>
              </a:rPr>
              <a:t>C) </a:t>
            </a:r>
            <a:r>
              <a:rPr lang="tr-TR" sz="2400" dirty="0" smtClean="0">
                <a:solidFill>
                  <a:prstClr val="black"/>
                </a:solidFill>
                <a:latin typeface="Arial" pitchFamily="34" charset="0"/>
              </a:rPr>
              <a:t>Ranj değerleri farklı, </a:t>
            </a:r>
            <a:r>
              <a:rPr lang="tr-TR" sz="2400" dirty="0" err="1" smtClean="0">
                <a:solidFill>
                  <a:prstClr val="black"/>
                </a:solidFill>
                <a:latin typeface="Arial" pitchFamily="34" charset="0"/>
              </a:rPr>
              <a:t>mod</a:t>
            </a:r>
            <a:r>
              <a:rPr lang="tr-TR" sz="2400" dirty="0" smtClean="0">
                <a:solidFill>
                  <a:prstClr val="black"/>
                </a:solidFill>
                <a:latin typeface="Arial" pitchFamily="34" charset="0"/>
              </a:rPr>
              <a:t> değerleri aynıdır.</a:t>
            </a:r>
          </a:p>
          <a:p>
            <a:pPr fontAlgn="base">
              <a:spcBef>
                <a:spcPct val="0"/>
              </a:spcBef>
              <a:spcAft>
                <a:spcPct val="0"/>
              </a:spcAft>
            </a:pPr>
            <a:r>
              <a:rPr lang="tr-TR" sz="2400" b="1" dirty="0" smtClean="0">
                <a:solidFill>
                  <a:prstClr val="black"/>
                </a:solidFill>
                <a:latin typeface="Arial" pitchFamily="34" charset="0"/>
              </a:rPr>
              <a:t>D) </a:t>
            </a:r>
            <a:r>
              <a:rPr lang="tr-TR" sz="2400" dirty="0" smtClean="0">
                <a:solidFill>
                  <a:prstClr val="black"/>
                </a:solidFill>
                <a:latin typeface="Arial" pitchFamily="34" charset="0"/>
              </a:rPr>
              <a:t>Ranj değerleri farklı, medyan değerleri aynıdır.</a:t>
            </a:r>
          </a:p>
          <a:p>
            <a:pPr fontAlgn="base">
              <a:spcBef>
                <a:spcPct val="0"/>
              </a:spcBef>
              <a:spcAft>
                <a:spcPct val="0"/>
              </a:spcAft>
            </a:pPr>
            <a:r>
              <a:rPr lang="tr-TR" sz="2400" b="1" dirty="0" smtClean="0">
                <a:solidFill>
                  <a:prstClr val="black"/>
                </a:solidFill>
                <a:latin typeface="Arial" pitchFamily="34" charset="0"/>
              </a:rPr>
              <a:t>E) </a:t>
            </a:r>
            <a:r>
              <a:rPr lang="tr-TR" sz="2400" dirty="0" smtClean="0">
                <a:solidFill>
                  <a:prstClr val="black"/>
                </a:solidFill>
                <a:latin typeface="Arial" pitchFamily="34" charset="0"/>
              </a:rPr>
              <a:t>Ranj ve </a:t>
            </a:r>
            <a:r>
              <a:rPr lang="tr-TR" sz="2400" dirty="0" err="1" smtClean="0">
                <a:solidFill>
                  <a:prstClr val="black"/>
                </a:solidFill>
                <a:latin typeface="Arial" pitchFamily="34" charset="0"/>
              </a:rPr>
              <a:t>mod</a:t>
            </a:r>
            <a:r>
              <a:rPr lang="tr-TR" sz="2400" dirty="0" smtClean="0">
                <a:solidFill>
                  <a:prstClr val="black"/>
                </a:solidFill>
                <a:latin typeface="Arial" pitchFamily="34" charset="0"/>
              </a:rPr>
              <a:t> değerleri aynıdır.</a:t>
            </a:r>
          </a:p>
        </p:txBody>
      </p:sp>
      <p:sp>
        <p:nvSpPr>
          <p:cNvPr id="2" name="Metin kutusu 1"/>
          <p:cNvSpPr txBox="1"/>
          <p:nvPr/>
        </p:nvSpPr>
        <p:spPr>
          <a:xfrm>
            <a:off x="1002889" y="176981"/>
            <a:ext cx="6518787" cy="461665"/>
          </a:xfrm>
          <a:prstGeom prst="rect">
            <a:avLst/>
          </a:prstGeom>
          <a:noFill/>
        </p:spPr>
        <p:txBody>
          <a:bodyPr wrap="square" rtlCol="0">
            <a:spAutoFit/>
          </a:bodyPr>
          <a:lstStyle/>
          <a:p>
            <a:r>
              <a:rPr lang="tr-TR" sz="2400" b="1" dirty="0" err="1" smtClean="0">
                <a:latin typeface="Arial" panose="020B0604020202020204" pitchFamily="34" charset="0"/>
                <a:cs typeface="Arial" panose="020B0604020202020204" pitchFamily="34" charset="0"/>
              </a:rPr>
              <a:t>Ranj</a:t>
            </a:r>
            <a:r>
              <a:rPr lang="tr-TR" sz="2400" b="1" dirty="0" smtClean="0">
                <a:latin typeface="Arial" panose="020B0604020202020204" pitchFamily="34" charset="0"/>
                <a:cs typeface="Arial" panose="020B0604020202020204" pitchFamily="34" charset="0"/>
              </a:rPr>
              <a:t> ve </a:t>
            </a:r>
            <a:r>
              <a:rPr lang="tr-TR" sz="2400" b="1" dirty="0" err="1" smtClean="0">
                <a:latin typeface="Arial" panose="020B0604020202020204" pitchFamily="34" charset="0"/>
                <a:cs typeface="Arial" panose="020B0604020202020204" pitchFamily="34" charset="0"/>
              </a:rPr>
              <a:t>mod</a:t>
            </a:r>
            <a:r>
              <a:rPr lang="tr-TR" sz="2400" b="1" dirty="0" smtClean="0">
                <a:latin typeface="Arial" panose="020B0604020202020204" pitchFamily="34" charset="0"/>
                <a:cs typeface="Arial" panose="020B0604020202020204" pitchFamily="34" charset="0"/>
              </a:rPr>
              <a:t> ile ilgili bir soru:</a:t>
            </a:r>
            <a:endParaRPr lang="tr-T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381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fade">
                                      <p:cBhvr>
                                        <p:cTn id="7" dur="500"/>
                                        <p:tgtEl>
                                          <p:spTgt spid="126978"/>
                                        </p:tgtEl>
                                      </p:cBhvr>
                                    </p:animEffect>
                                    <p:anim calcmode="lin" valueType="num">
                                      <p:cBhvr>
                                        <p:cTn id="8" dur="500" fill="hold"/>
                                        <p:tgtEl>
                                          <p:spTgt spid="126978"/>
                                        </p:tgtEl>
                                        <p:attrNameLst>
                                          <p:attrName>ppt_x</p:attrName>
                                        </p:attrNameLst>
                                      </p:cBhvr>
                                      <p:tavLst>
                                        <p:tav tm="0">
                                          <p:val>
                                            <p:strVal val="#ppt_x"/>
                                          </p:val>
                                        </p:tav>
                                        <p:tav tm="100000">
                                          <p:val>
                                            <p:strVal val="#ppt_x"/>
                                          </p:val>
                                        </p:tav>
                                      </p:tavLst>
                                    </p:anim>
                                    <p:anim calcmode="lin" valueType="num">
                                      <p:cBhvr>
                                        <p:cTn id="9" dur="500" fill="hold"/>
                                        <p:tgtEl>
                                          <p:spTgt spid="1269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59704" y="138641"/>
            <a:ext cx="9652000" cy="501041"/>
          </a:xfrm>
        </p:spPr>
        <p:txBody>
          <a:bodyPr>
            <a:noAutofit/>
          </a:bodyPr>
          <a:lstStyle/>
          <a:p>
            <a:pPr algn="ctr"/>
            <a:r>
              <a:rPr lang="tr-TR" sz="3600" dirty="0" smtClean="0"/>
              <a:t>İSTATİSİKSEL TEKNİKLER</a:t>
            </a:r>
            <a:endParaRPr lang="tr-TR" sz="3600" dirty="0"/>
          </a:p>
        </p:txBody>
      </p:sp>
      <p:sp>
        <p:nvSpPr>
          <p:cNvPr id="2" name="İçerik Yer Tutucusu 1"/>
          <p:cNvSpPr>
            <a:spLocks noGrp="1"/>
          </p:cNvSpPr>
          <p:nvPr>
            <p:ph idx="1"/>
          </p:nvPr>
        </p:nvSpPr>
        <p:spPr>
          <a:xfrm>
            <a:off x="609600" y="620688"/>
            <a:ext cx="10688877" cy="5817690"/>
          </a:xfrm>
        </p:spPr>
        <p:txBody>
          <a:bodyPr/>
          <a:lstStyle/>
          <a:p>
            <a:pPr marL="0" indent="0">
              <a:buNone/>
            </a:pPr>
            <a:endParaRPr lang="tr-TR" dirty="0" smtClean="0"/>
          </a:p>
          <a:p>
            <a:pPr>
              <a:buFont typeface="Wingdings" panose="05000000000000000000" pitchFamily="2" charset="2"/>
              <a:buChar char="Ø"/>
            </a:pPr>
            <a:r>
              <a:rPr lang="tr-TR" dirty="0" smtClean="0"/>
              <a:t>Medyan(ortanca)</a:t>
            </a:r>
          </a:p>
          <a:p>
            <a:pPr>
              <a:buFont typeface="Wingdings" panose="05000000000000000000" pitchFamily="2" charset="2"/>
              <a:buChar char="Ø"/>
            </a:pPr>
            <a:r>
              <a:rPr lang="tr-TR" dirty="0" err="1" smtClean="0"/>
              <a:t>Mod</a:t>
            </a:r>
            <a:r>
              <a:rPr lang="tr-TR" dirty="0" smtClean="0"/>
              <a:t>(tepe değer)</a:t>
            </a:r>
          </a:p>
          <a:p>
            <a:pPr marL="0" indent="0">
              <a:buNone/>
            </a:pPr>
            <a:endParaRPr lang="tr-TR" dirty="0"/>
          </a:p>
          <a:p>
            <a:pPr marL="0" indent="0">
              <a:buNone/>
            </a:pPr>
            <a:r>
              <a:rPr lang="tr-TR" dirty="0" smtClean="0"/>
              <a:t>                                    </a:t>
            </a:r>
          </a:p>
          <a:p>
            <a:pPr marL="0" indent="0">
              <a:buNone/>
            </a:pPr>
            <a:r>
              <a:rPr lang="tr-TR" dirty="0" smtClean="0"/>
              <a:t>                                     </a:t>
            </a:r>
            <a:endParaRPr lang="tr-TR" dirty="0"/>
          </a:p>
          <a:p>
            <a:pPr marL="0" indent="0">
              <a:buNone/>
            </a:pPr>
            <a:r>
              <a:rPr lang="tr-TR" dirty="0" smtClean="0"/>
              <a:t>                                     </a:t>
            </a:r>
          </a:p>
          <a:p>
            <a:pPr marL="0" indent="0">
              <a:buNone/>
            </a:pPr>
            <a:endParaRPr lang="tr-TR" dirty="0"/>
          </a:p>
          <a:p>
            <a:pPr marL="0" indent="0">
              <a:buNone/>
            </a:pPr>
            <a:endParaRPr lang="tr-TR" dirty="0" smtClean="0"/>
          </a:p>
          <a:p>
            <a:pPr marL="0" indent="0">
              <a:buNone/>
            </a:pPr>
            <a:r>
              <a:rPr lang="tr-TR" dirty="0" smtClean="0"/>
              <a:t>                                      </a:t>
            </a: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p:txBody>
      </p:sp>
      <p:sp>
        <p:nvSpPr>
          <p:cNvPr id="4" name="Akış Çizelgesi: İşlem 3"/>
          <p:cNvSpPr/>
          <p:nvPr/>
        </p:nvSpPr>
        <p:spPr>
          <a:xfrm>
            <a:off x="527959" y="764707"/>
            <a:ext cx="4608511"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MERKEZİ YIĞILMA  ÖLÇÜLERİ </a:t>
            </a:r>
          </a:p>
          <a:p>
            <a:pPr algn="ctr" defTabSz="914116"/>
            <a:r>
              <a:rPr lang="tr-TR" sz="2000" b="1" dirty="0">
                <a:solidFill>
                  <a:prstClr val="white"/>
                </a:solidFill>
              </a:rPr>
              <a:t>(VASAT ÖLÇÜLERİ)</a:t>
            </a:r>
          </a:p>
        </p:txBody>
      </p:sp>
      <p:sp>
        <p:nvSpPr>
          <p:cNvPr id="5" name="Akış Çizelgesi: İşlem 4"/>
          <p:cNvSpPr/>
          <p:nvPr/>
        </p:nvSpPr>
        <p:spPr>
          <a:xfrm>
            <a:off x="5615947" y="764707"/>
            <a:ext cx="5184576"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YAYILMA ÖLÇÜLERİ</a:t>
            </a:r>
          </a:p>
          <a:p>
            <a:pPr algn="ctr" defTabSz="914116"/>
            <a:r>
              <a:rPr lang="tr-TR" sz="2000" b="1" dirty="0">
                <a:solidFill>
                  <a:prstClr val="white"/>
                </a:solidFill>
              </a:rPr>
              <a:t>(DEĞİŞİM ÖLÇÜLERİ)</a:t>
            </a:r>
          </a:p>
        </p:txBody>
      </p:sp>
      <p:sp>
        <p:nvSpPr>
          <p:cNvPr id="9" name="Yuvarlatılmış Çapraz Köşeli Dikdörtgen 8"/>
          <p:cNvSpPr/>
          <p:nvPr/>
        </p:nvSpPr>
        <p:spPr>
          <a:xfrm>
            <a:off x="527384" y="2780928"/>
            <a:ext cx="4608509"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MOD (</a:t>
            </a:r>
            <a:r>
              <a:rPr lang="tr-TR" b="1" dirty="0">
                <a:solidFill>
                  <a:prstClr val="black"/>
                </a:solidFill>
              </a:rPr>
              <a:t>TEPE DEĞER) </a:t>
            </a:r>
          </a:p>
        </p:txBody>
      </p:sp>
      <p:sp>
        <p:nvSpPr>
          <p:cNvPr id="10" name="Yuvarlatılmış Çapraz Köşeli Dikdörtgen 9"/>
          <p:cNvSpPr/>
          <p:nvPr/>
        </p:nvSpPr>
        <p:spPr>
          <a:xfrm>
            <a:off x="527384" y="4005064"/>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MEDYAN (</a:t>
            </a:r>
            <a:r>
              <a:rPr lang="tr-TR" b="1" dirty="0">
                <a:solidFill>
                  <a:prstClr val="black"/>
                </a:solidFill>
              </a:rPr>
              <a:t>ORTANCA)</a:t>
            </a:r>
          </a:p>
        </p:txBody>
      </p:sp>
      <p:sp>
        <p:nvSpPr>
          <p:cNvPr id="11" name="Yuvarlatılmış Çapraz Köşeli Dikdörtgen 10"/>
          <p:cNvSpPr/>
          <p:nvPr/>
        </p:nvSpPr>
        <p:spPr>
          <a:xfrm>
            <a:off x="527384" y="5229200"/>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ARİTMETİK </a:t>
            </a:r>
            <a:r>
              <a:rPr lang="tr-TR" b="1" dirty="0">
                <a:solidFill>
                  <a:prstClr val="black"/>
                </a:solidFill>
              </a:rPr>
              <a:t>ORTALAMA</a:t>
            </a:r>
          </a:p>
          <a:p>
            <a:pPr algn="ctr" defTabSz="914116"/>
            <a:endParaRPr lang="tr-TR" dirty="0">
              <a:solidFill>
                <a:prstClr val="black"/>
              </a:solidFill>
            </a:endParaRPr>
          </a:p>
        </p:txBody>
      </p:sp>
      <p:sp>
        <p:nvSpPr>
          <p:cNvPr id="12" name="Yuvarlatılmış Çapraz Köşeli Dikdörtgen 11"/>
          <p:cNvSpPr/>
          <p:nvPr/>
        </p:nvSpPr>
        <p:spPr>
          <a:xfrm>
            <a:off x="5807969" y="2780928"/>
            <a:ext cx="4992555"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RANJ (DİZİ GENİŞLİĞİ)</a:t>
            </a:r>
            <a:endParaRPr lang="tr-TR" b="1" dirty="0">
              <a:solidFill>
                <a:prstClr val="black"/>
              </a:solidFill>
            </a:endParaRPr>
          </a:p>
        </p:txBody>
      </p:sp>
      <p:sp>
        <p:nvSpPr>
          <p:cNvPr id="13" name="Yuvarlatılmış Çapraz Köşeli Dikdörtgen 12"/>
          <p:cNvSpPr/>
          <p:nvPr/>
        </p:nvSpPr>
        <p:spPr>
          <a:xfrm>
            <a:off x="5807969" y="4005064"/>
            <a:ext cx="4992555" cy="576064"/>
          </a:xfrm>
          <a:prstGeom prst="round2DiagRect">
            <a:avLst/>
          </a:prstGeom>
          <a:solidFill>
            <a:srgbClr val="FFC000"/>
          </a:solidFill>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2800" b="1" dirty="0">
                <a:solidFill>
                  <a:prstClr val="black"/>
                </a:solidFill>
              </a:rPr>
              <a:t>ÇEYREK </a:t>
            </a:r>
            <a:r>
              <a:rPr lang="tr-TR" sz="2800" b="1" dirty="0" smtClean="0">
                <a:solidFill>
                  <a:prstClr val="black"/>
                </a:solidFill>
              </a:rPr>
              <a:t>SAPMA (</a:t>
            </a:r>
            <a:r>
              <a:rPr lang="tr-TR" sz="2800" b="1" dirty="0">
                <a:solidFill>
                  <a:prstClr val="black"/>
                </a:solidFill>
              </a:rPr>
              <a:t>Q)</a:t>
            </a:r>
          </a:p>
        </p:txBody>
      </p:sp>
      <p:sp>
        <p:nvSpPr>
          <p:cNvPr id="14" name="Yuvarlatılmış Çapraz Köşeli Dikdörtgen 13"/>
          <p:cNvSpPr/>
          <p:nvPr/>
        </p:nvSpPr>
        <p:spPr>
          <a:xfrm>
            <a:off x="5807969" y="5229200"/>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STANDART SAPMA</a:t>
            </a:r>
          </a:p>
        </p:txBody>
      </p:sp>
    </p:spTree>
    <p:extLst>
      <p:ext uri="{BB962C8B-B14F-4D97-AF65-F5344CB8AC3E}">
        <p14:creationId xmlns:p14="http://schemas.microsoft.com/office/powerpoint/2010/main" val="2624694953"/>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ADF737-729A-44F1-BAED-EB24B434F5EE}"/>
              </a:ext>
            </a:extLst>
          </p:cNvPr>
          <p:cNvSpPr>
            <a:spLocks noGrp="1"/>
          </p:cNvSpPr>
          <p:nvPr>
            <p:ph type="title"/>
          </p:nvPr>
        </p:nvSpPr>
        <p:spPr>
          <a:xfrm>
            <a:off x="825843" y="838"/>
            <a:ext cx="10515600" cy="1325563"/>
          </a:xfrm>
        </p:spPr>
        <p:txBody>
          <a:bodyPr/>
          <a:lstStyle/>
          <a:p>
            <a:r>
              <a:rPr lang="tr-TR" dirty="0">
                <a:solidFill>
                  <a:srgbClr val="FF0000"/>
                </a:solidFill>
                <a:latin typeface="AR CENA" panose="02000000000000000000" pitchFamily="2" charset="0"/>
                <a:cs typeface="Calibri Light"/>
              </a:rPr>
              <a:t>Çeyrek Sapma (Q)</a:t>
            </a:r>
            <a:endParaRPr lang="tr-TR" dirty="0">
              <a:solidFill>
                <a:srgbClr val="FF0000"/>
              </a:solidFill>
              <a:latin typeface="AR CENA" panose="02000000000000000000" pitchFamily="2" charset="0"/>
            </a:endParaRPr>
          </a:p>
        </p:txBody>
      </p:sp>
      <p:sp>
        <p:nvSpPr>
          <p:cNvPr id="3" name="İçerik Yer Tutucusu 2">
            <a:extLst>
              <a:ext uri="{FF2B5EF4-FFF2-40B4-BE49-F238E27FC236}">
                <a16:creationId xmlns:a16="http://schemas.microsoft.com/office/drawing/2014/main" id="{568EE1AE-D3E2-47D1-BB94-B44ED26F698F}"/>
              </a:ext>
            </a:extLst>
          </p:cNvPr>
          <p:cNvSpPr>
            <a:spLocks noGrp="1"/>
          </p:cNvSpPr>
          <p:nvPr>
            <p:ph idx="1"/>
          </p:nvPr>
        </p:nvSpPr>
        <p:spPr>
          <a:xfrm>
            <a:off x="628135" y="1257053"/>
            <a:ext cx="10515600" cy="3203736"/>
          </a:xfrm>
        </p:spPr>
        <p:txBody>
          <a:bodyPr vert="horz" lIns="91440" tIns="45720" rIns="91440" bIns="45720" rtlCol="0" anchor="t">
            <a:normAutofit/>
          </a:bodyPr>
          <a:lstStyle/>
          <a:p>
            <a:r>
              <a:rPr lang="tr-TR" dirty="0">
                <a:cs typeface="Calibri"/>
              </a:rPr>
              <a:t>Puanlar küçükten büyüğe doğru sıralandıktan sonra çeyrek sapma aşağıdaki </a:t>
            </a:r>
            <a:r>
              <a:rPr lang="tr-TR" dirty="0" smtClean="0">
                <a:cs typeface="Calibri"/>
              </a:rPr>
              <a:t>formülden faydalanarak </a:t>
            </a:r>
            <a:r>
              <a:rPr lang="tr-TR" dirty="0">
                <a:cs typeface="Calibri"/>
              </a:rPr>
              <a:t>hesaplanabilir.</a:t>
            </a:r>
          </a:p>
          <a:p>
            <a:pPr marL="0" indent="0">
              <a:buNone/>
            </a:pPr>
            <a:r>
              <a:rPr lang="tr-TR" dirty="0">
                <a:cs typeface="Calibri"/>
              </a:rPr>
              <a:t>  </a:t>
            </a:r>
            <a:endParaRPr lang="tr-TR" dirty="0" smtClean="0">
              <a:cs typeface="Calibri"/>
            </a:endParaRPr>
          </a:p>
          <a:p>
            <a:pPr marL="0" indent="0">
              <a:buNone/>
            </a:pPr>
            <a:endParaRPr lang="tr-TR" dirty="0">
              <a:cs typeface="Calibri"/>
            </a:endParaRPr>
          </a:p>
          <a:p>
            <a:pPr marL="0" indent="0">
              <a:buNone/>
            </a:pPr>
            <a:r>
              <a:rPr lang="tr-TR" dirty="0" smtClean="0"/>
              <a:t>Q</a:t>
            </a:r>
            <a:r>
              <a:rPr lang="tr-TR" baseline="-25000" dirty="0" smtClean="0"/>
              <a:t>3</a:t>
            </a:r>
            <a:r>
              <a:rPr lang="tr-TR" dirty="0" smtClean="0">
                <a:cs typeface="Calibri"/>
              </a:rPr>
              <a:t>: </a:t>
            </a:r>
            <a:r>
              <a:rPr lang="tr-TR" dirty="0">
                <a:cs typeface="Calibri"/>
              </a:rPr>
              <a:t>75. Yüzdeliğe ait puan (üçüncü çeyrek puanı)</a:t>
            </a:r>
          </a:p>
          <a:p>
            <a:pPr marL="0" indent="0">
              <a:buNone/>
            </a:pPr>
            <a:r>
              <a:rPr lang="tr-TR" dirty="0"/>
              <a:t>Q</a:t>
            </a:r>
            <a:r>
              <a:rPr lang="tr-TR" baseline="-25000" dirty="0"/>
              <a:t>1 </a:t>
            </a:r>
            <a:r>
              <a:rPr lang="tr-TR" dirty="0" smtClean="0">
                <a:cs typeface="Calibri"/>
              </a:rPr>
              <a:t>: </a:t>
            </a:r>
            <a:r>
              <a:rPr lang="tr-TR" dirty="0">
                <a:cs typeface="Calibri"/>
              </a:rPr>
              <a:t>25. Yüzdeliğe ait puan (birinci çeyrek </a:t>
            </a:r>
            <a:r>
              <a:rPr lang="tr-TR" dirty="0" smtClean="0">
                <a:cs typeface="Calibri"/>
              </a:rPr>
              <a:t>puanı)</a:t>
            </a:r>
            <a:endParaRPr lang="tr-TR" dirty="0">
              <a:cs typeface="Calibri"/>
            </a:endParaRPr>
          </a:p>
        </p:txBody>
      </p:sp>
      <p:pic>
        <p:nvPicPr>
          <p:cNvPr id="4" name="Resim 4" descr="metin içeren bir resim&#10;&#10;Çok yüksek güvenilirlikle oluşturulmuş açıklama">
            <a:extLst>
              <a:ext uri="{FF2B5EF4-FFF2-40B4-BE49-F238E27FC236}">
                <a16:creationId xmlns:a16="http://schemas.microsoft.com/office/drawing/2014/main" id="{CDFDBDEF-4827-4968-9614-A7503E752221}"/>
              </a:ext>
            </a:extLst>
          </p:cNvPr>
          <p:cNvPicPr>
            <a:picLocks noChangeAspect="1"/>
          </p:cNvPicPr>
          <p:nvPr/>
        </p:nvPicPr>
        <p:blipFill rotWithShape="1">
          <a:blip r:embed="rId2"/>
          <a:srcRect l="2564" t="66929" r="70710" b="22703"/>
          <a:stretch/>
        </p:blipFill>
        <p:spPr>
          <a:xfrm>
            <a:off x="1083679" y="2061799"/>
            <a:ext cx="3899132" cy="1137143"/>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388" y="4557765"/>
            <a:ext cx="9078101" cy="13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587396" y="4514362"/>
            <a:ext cx="576775" cy="369332"/>
          </a:xfrm>
          <a:prstGeom prst="rect">
            <a:avLst/>
          </a:prstGeom>
          <a:noFill/>
        </p:spPr>
        <p:txBody>
          <a:bodyPr wrap="square" rtlCol="0">
            <a:spAutoFit/>
          </a:bodyPr>
          <a:lstStyle/>
          <a:p>
            <a:r>
              <a:rPr lang="tr-TR" b="1" dirty="0" smtClean="0"/>
              <a:t>Q1</a:t>
            </a:r>
            <a:endParaRPr lang="tr-TR" b="1" dirty="0"/>
          </a:p>
        </p:txBody>
      </p:sp>
      <p:sp>
        <p:nvSpPr>
          <p:cNvPr id="7" name="Metin kutusu 6"/>
          <p:cNvSpPr txBox="1"/>
          <p:nvPr/>
        </p:nvSpPr>
        <p:spPr>
          <a:xfrm>
            <a:off x="7312912" y="4557346"/>
            <a:ext cx="576775" cy="369332"/>
          </a:xfrm>
          <a:prstGeom prst="rect">
            <a:avLst/>
          </a:prstGeom>
          <a:noFill/>
        </p:spPr>
        <p:txBody>
          <a:bodyPr wrap="square" rtlCol="0">
            <a:spAutoFit/>
          </a:bodyPr>
          <a:lstStyle/>
          <a:p>
            <a:r>
              <a:rPr lang="tr-TR" b="1" dirty="0" smtClean="0"/>
              <a:t>Q3</a:t>
            </a:r>
            <a:endParaRPr lang="tr-TR" b="1" dirty="0"/>
          </a:p>
        </p:txBody>
      </p:sp>
      <p:sp>
        <p:nvSpPr>
          <p:cNvPr id="6" name="Metin kutusu 5"/>
          <p:cNvSpPr txBox="1"/>
          <p:nvPr/>
        </p:nvSpPr>
        <p:spPr>
          <a:xfrm>
            <a:off x="5219116" y="4544059"/>
            <a:ext cx="1055077" cy="369332"/>
          </a:xfrm>
          <a:prstGeom prst="rect">
            <a:avLst/>
          </a:prstGeom>
          <a:noFill/>
        </p:spPr>
        <p:txBody>
          <a:bodyPr wrap="square" rtlCol="0">
            <a:spAutoFit/>
          </a:bodyPr>
          <a:lstStyle/>
          <a:p>
            <a:r>
              <a:rPr lang="tr-TR" b="1" dirty="0" smtClean="0"/>
              <a:t>Ortanca</a:t>
            </a:r>
            <a:endParaRPr lang="tr-TR" b="1" dirty="0"/>
          </a:p>
        </p:txBody>
      </p:sp>
      <p:sp>
        <p:nvSpPr>
          <p:cNvPr id="9" name="Metin kutusu 8"/>
          <p:cNvSpPr txBox="1"/>
          <p:nvPr/>
        </p:nvSpPr>
        <p:spPr>
          <a:xfrm>
            <a:off x="3033248" y="5380084"/>
            <a:ext cx="1336429" cy="369332"/>
          </a:xfrm>
          <a:prstGeom prst="rect">
            <a:avLst/>
          </a:prstGeom>
          <a:noFill/>
        </p:spPr>
        <p:txBody>
          <a:bodyPr wrap="square" rtlCol="0">
            <a:spAutoFit/>
          </a:bodyPr>
          <a:lstStyle/>
          <a:p>
            <a:r>
              <a:rPr lang="tr-TR" b="1" dirty="0" smtClean="0"/>
              <a:t>25.Yüzdelik</a:t>
            </a:r>
            <a:endParaRPr lang="tr-TR" b="1" dirty="0"/>
          </a:p>
        </p:txBody>
      </p:sp>
      <p:sp>
        <p:nvSpPr>
          <p:cNvPr id="10" name="Metin kutusu 9"/>
          <p:cNvSpPr txBox="1"/>
          <p:nvPr/>
        </p:nvSpPr>
        <p:spPr>
          <a:xfrm>
            <a:off x="6829180" y="5380084"/>
            <a:ext cx="1336429" cy="369332"/>
          </a:xfrm>
          <a:prstGeom prst="rect">
            <a:avLst/>
          </a:prstGeom>
          <a:noFill/>
        </p:spPr>
        <p:txBody>
          <a:bodyPr wrap="square" rtlCol="0">
            <a:spAutoFit/>
          </a:bodyPr>
          <a:lstStyle/>
          <a:p>
            <a:r>
              <a:rPr lang="tr-TR" b="1" dirty="0" smtClean="0"/>
              <a:t>75.Yüzdelik</a:t>
            </a:r>
            <a:endParaRPr lang="tr-TR" b="1" dirty="0"/>
          </a:p>
        </p:txBody>
      </p:sp>
      <p:sp>
        <p:nvSpPr>
          <p:cNvPr id="11" name="Metin kutusu 10"/>
          <p:cNvSpPr txBox="1"/>
          <p:nvPr/>
        </p:nvSpPr>
        <p:spPr>
          <a:xfrm>
            <a:off x="5078440" y="5347818"/>
            <a:ext cx="1336429" cy="369332"/>
          </a:xfrm>
          <a:prstGeom prst="rect">
            <a:avLst/>
          </a:prstGeom>
          <a:noFill/>
        </p:spPr>
        <p:txBody>
          <a:bodyPr wrap="square" rtlCol="0">
            <a:spAutoFit/>
          </a:bodyPr>
          <a:lstStyle/>
          <a:p>
            <a:r>
              <a:rPr lang="tr-TR" b="1" dirty="0" smtClean="0"/>
              <a:t>50.Yüzdelik</a:t>
            </a:r>
            <a:endParaRPr lang="tr-TR" b="1" dirty="0"/>
          </a:p>
        </p:txBody>
      </p:sp>
    </p:spTree>
    <p:extLst>
      <p:ext uri="{BB962C8B-B14F-4D97-AF65-F5344CB8AC3E}">
        <p14:creationId xmlns:p14="http://schemas.microsoft.com/office/powerpoint/2010/main" val="90622037"/>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Dikdörtgen"/>
          <p:cNvSpPr/>
          <p:nvPr/>
        </p:nvSpPr>
        <p:spPr>
          <a:xfrm>
            <a:off x="979472" y="1053058"/>
            <a:ext cx="10911784" cy="3046988"/>
          </a:xfrm>
          <a:prstGeom prst="rect">
            <a:avLst/>
          </a:prstGeom>
        </p:spPr>
        <p:txBody>
          <a:bodyPr wrap="square">
            <a:spAutoFit/>
          </a:bodyPr>
          <a:lstStyle/>
          <a:p>
            <a:pPr fontAlgn="base">
              <a:spcBef>
                <a:spcPct val="0"/>
              </a:spcBef>
              <a:spcAft>
                <a:spcPct val="0"/>
              </a:spcAft>
            </a:pPr>
            <a:r>
              <a:rPr lang="tr-TR" sz="2400" dirty="0" smtClean="0">
                <a:solidFill>
                  <a:prstClr val="black"/>
                </a:solidFill>
                <a:latin typeface="Arial" pitchFamily="34" charset="0"/>
              </a:rPr>
              <a:t>Çeyrek sapma, ranjın uç değerlerden etkilenmesi sınırlılığını gideren bir değişim ölçüsüdür. </a:t>
            </a:r>
          </a:p>
          <a:p>
            <a:pPr fontAlgn="base">
              <a:spcBef>
                <a:spcPct val="0"/>
              </a:spcBef>
              <a:spcAft>
                <a:spcPct val="0"/>
              </a:spcAft>
            </a:pPr>
            <a:r>
              <a:rPr lang="tr-TR" sz="2400" dirty="0" smtClean="0">
                <a:solidFill>
                  <a:prstClr val="black"/>
                </a:solidFill>
                <a:latin typeface="Arial" pitchFamily="34" charset="0"/>
              </a:rPr>
              <a:t>Ranj </a:t>
            </a:r>
            <a:r>
              <a:rPr lang="tr-TR" sz="2400" dirty="0">
                <a:solidFill>
                  <a:prstClr val="black"/>
                </a:solidFill>
                <a:latin typeface="Arial" pitchFamily="34" charset="0"/>
              </a:rPr>
              <a:t>gibi dağılımın iki değeri üzerine odaklanır, ancak %25’lik kısımlardaki uç değerler hesaba katılmadığından ranja göre daha kararlıdır.</a:t>
            </a:r>
          </a:p>
          <a:p>
            <a:pPr fontAlgn="base">
              <a:spcBef>
                <a:spcPct val="0"/>
              </a:spcBef>
              <a:spcAft>
                <a:spcPct val="0"/>
              </a:spcAft>
            </a:pPr>
            <a:endParaRPr lang="tr-TR" sz="2400" dirty="0">
              <a:solidFill>
                <a:prstClr val="black"/>
              </a:solidFill>
              <a:latin typeface="Arial" pitchFamily="34" charset="0"/>
            </a:endParaRPr>
          </a:p>
          <a:p>
            <a:pPr fontAlgn="base">
              <a:spcBef>
                <a:spcPct val="0"/>
              </a:spcBef>
              <a:spcAft>
                <a:spcPct val="0"/>
              </a:spcAft>
            </a:pPr>
            <a:r>
              <a:rPr lang="tr-TR" sz="2400" dirty="0" smtClean="0">
                <a:solidFill>
                  <a:prstClr val="black"/>
                </a:solidFill>
                <a:latin typeface="Arial" pitchFamily="34" charset="0"/>
              </a:rPr>
              <a:t>Ölçme </a:t>
            </a:r>
            <a:r>
              <a:rPr lang="tr-TR" sz="2400" dirty="0">
                <a:solidFill>
                  <a:prstClr val="black"/>
                </a:solidFill>
                <a:latin typeface="Arial" pitchFamily="34" charset="0"/>
              </a:rPr>
              <a:t>sonuçlarına ilişkin </a:t>
            </a:r>
            <a:r>
              <a:rPr lang="tr-TR" sz="2400" b="1" dirty="0">
                <a:solidFill>
                  <a:srgbClr val="FF0000"/>
                </a:solidFill>
                <a:latin typeface="Arial" pitchFamily="34" charset="0"/>
              </a:rPr>
              <a:t>dağılımın normal olmadığı </a:t>
            </a:r>
            <a:r>
              <a:rPr lang="tr-TR" sz="2400" dirty="0">
                <a:solidFill>
                  <a:prstClr val="black"/>
                </a:solidFill>
                <a:latin typeface="Arial" pitchFamily="34" charset="0"/>
              </a:rPr>
              <a:t>durumlarda ve merkezi eğilim ölçüsü olarak </a:t>
            </a:r>
            <a:r>
              <a:rPr lang="tr-TR" sz="2400" b="1" dirty="0">
                <a:solidFill>
                  <a:srgbClr val="FF0000"/>
                </a:solidFill>
                <a:latin typeface="Arial" pitchFamily="34" charset="0"/>
              </a:rPr>
              <a:t>ortanca kullanıldığı durumlarda</a:t>
            </a:r>
            <a:r>
              <a:rPr lang="tr-TR" sz="2400" dirty="0">
                <a:solidFill>
                  <a:prstClr val="black"/>
                </a:solidFill>
                <a:latin typeface="Arial" pitchFamily="34" charset="0"/>
              </a:rPr>
              <a:t>, </a:t>
            </a:r>
            <a:r>
              <a:rPr lang="tr-TR" sz="2400" dirty="0" smtClean="0">
                <a:solidFill>
                  <a:prstClr val="black"/>
                </a:solidFill>
                <a:latin typeface="Arial" pitchFamily="34" charset="0"/>
              </a:rPr>
              <a:t>önerilen bir değişim ölçüsü olmakla birlikte standart bir değer olmadığı için yorumlanması güçtür.</a:t>
            </a:r>
            <a:endParaRPr lang="tr-TR" sz="2400" dirty="0">
              <a:solidFill>
                <a:srgbClr val="FF0000"/>
              </a:solidFill>
              <a:latin typeface="Arial" pitchFamily="34" charset="0"/>
            </a:endParaRPr>
          </a:p>
        </p:txBody>
      </p:sp>
      <p:sp>
        <p:nvSpPr>
          <p:cNvPr id="5" name="4 Dikdörtgen"/>
          <p:cNvSpPr/>
          <p:nvPr/>
        </p:nvSpPr>
        <p:spPr>
          <a:xfrm>
            <a:off x="974877" y="372354"/>
            <a:ext cx="10096571" cy="461665"/>
          </a:xfrm>
          <a:prstGeom prst="rect">
            <a:avLst/>
          </a:prstGeom>
        </p:spPr>
        <p:txBody>
          <a:bodyPr wrap="square">
            <a:spAutoFit/>
          </a:bodyPr>
          <a:lstStyle/>
          <a:p>
            <a:pPr fontAlgn="base">
              <a:spcBef>
                <a:spcPct val="0"/>
              </a:spcBef>
              <a:spcAft>
                <a:spcPct val="0"/>
              </a:spcAft>
            </a:pPr>
            <a:r>
              <a:rPr lang="tr-TR" sz="2400" b="1" dirty="0" smtClean="0">
                <a:solidFill>
                  <a:srgbClr val="C00000"/>
                </a:solidFill>
                <a:latin typeface="Arial" pitchFamily="34" charset="0"/>
              </a:rPr>
              <a:t>ÇEYREK SAPMA</a:t>
            </a:r>
          </a:p>
        </p:txBody>
      </p:sp>
      <p:pic>
        <p:nvPicPr>
          <p:cNvPr id="200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4077717"/>
            <a:ext cx="63246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979473" y="5373861"/>
            <a:ext cx="10685147" cy="1138773"/>
          </a:xfrm>
          <a:prstGeom prst="rect">
            <a:avLst/>
          </a:prstGeom>
        </p:spPr>
        <p:txBody>
          <a:bodyPr wrap="square">
            <a:spAutoFit/>
          </a:bodyPr>
          <a:lstStyle/>
          <a:p>
            <a:pPr fontAlgn="base">
              <a:spcBef>
                <a:spcPct val="0"/>
              </a:spcBef>
              <a:spcAft>
                <a:spcPct val="0"/>
              </a:spcAft>
            </a:pPr>
            <a:r>
              <a:rPr lang="tr-TR" sz="2400" dirty="0">
                <a:solidFill>
                  <a:prstClr val="black"/>
                </a:solidFill>
                <a:latin typeface="Arial" pitchFamily="34" charset="0"/>
              </a:rPr>
              <a:t>Çeyrek sapma, birinci ve üçüncü çeyreğin farkının yarısı, diğer bir ifadeyle, 75. </a:t>
            </a:r>
            <a:r>
              <a:rPr lang="tr-TR" sz="2400" dirty="0" smtClean="0">
                <a:solidFill>
                  <a:prstClr val="black"/>
                </a:solidFill>
                <a:latin typeface="Arial" pitchFamily="34" charset="0"/>
              </a:rPr>
              <a:t>yüzdelik değeri ile 25</a:t>
            </a:r>
            <a:r>
              <a:rPr lang="tr-TR" sz="2400" dirty="0">
                <a:solidFill>
                  <a:prstClr val="black"/>
                </a:solidFill>
                <a:latin typeface="Arial" pitchFamily="34" charset="0"/>
              </a:rPr>
              <a:t>. </a:t>
            </a:r>
            <a:r>
              <a:rPr lang="tr-TR" sz="2400" dirty="0" smtClean="0">
                <a:solidFill>
                  <a:prstClr val="black"/>
                </a:solidFill>
                <a:latin typeface="Arial" pitchFamily="34" charset="0"/>
              </a:rPr>
              <a:t>yüzdelik değerinin </a:t>
            </a:r>
            <a:r>
              <a:rPr lang="tr-TR" sz="2400" dirty="0">
                <a:solidFill>
                  <a:prstClr val="black"/>
                </a:solidFill>
                <a:latin typeface="Arial" pitchFamily="34" charset="0"/>
              </a:rPr>
              <a:t>farkının </a:t>
            </a:r>
            <a:r>
              <a:rPr lang="tr-TR" sz="2400" dirty="0" smtClean="0">
                <a:solidFill>
                  <a:prstClr val="black"/>
                </a:solidFill>
                <a:latin typeface="Arial" pitchFamily="34" charset="0"/>
              </a:rPr>
              <a:t>yarısıdır.</a:t>
            </a:r>
          </a:p>
          <a:p>
            <a:pPr fontAlgn="base">
              <a:spcBef>
                <a:spcPct val="0"/>
              </a:spcBef>
              <a:spcAft>
                <a:spcPct val="0"/>
              </a:spcAft>
            </a:pPr>
            <a:endParaRPr lang="tr-TR" sz="2000" dirty="0">
              <a:solidFill>
                <a:prstClr val="black"/>
              </a:solidFill>
              <a:latin typeface="Arial" pitchFamily="34" charset="0"/>
            </a:endParaRPr>
          </a:p>
        </p:txBody>
      </p:sp>
    </p:spTree>
    <p:extLst>
      <p:ext uri="{BB962C8B-B14F-4D97-AF65-F5344CB8AC3E}">
        <p14:creationId xmlns:p14="http://schemas.microsoft.com/office/powerpoint/2010/main" val="213982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par>
                                <p:cTn id="11" presetID="1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lide(fromBottom)">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97" y="308919"/>
            <a:ext cx="1243089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275439" y="6586151"/>
            <a:ext cx="3336324" cy="444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0293181" y="4855346"/>
            <a:ext cx="1898819" cy="492443"/>
          </a:xfrm>
          <a:prstGeom prst="rect">
            <a:avLst/>
          </a:prstGeom>
          <a:noFill/>
        </p:spPr>
        <p:txBody>
          <a:bodyPr wrap="square" rtlCol="0">
            <a:spAutoFit/>
          </a:bodyPr>
          <a:lstStyle/>
          <a:p>
            <a:r>
              <a:rPr lang="tr-TR" sz="2600" dirty="0" smtClean="0"/>
              <a:t>Ortancadır.</a:t>
            </a:r>
            <a:endParaRPr lang="tr-TR" dirty="0"/>
          </a:p>
        </p:txBody>
      </p:sp>
    </p:spTree>
    <p:extLst>
      <p:ext uri="{BB962C8B-B14F-4D97-AF65-F5344CB8AC3E}">
        <p14:creationId xmlns:p14="http://schemas.microsoft.com/office/powerpoint/2010/main" val="263942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rgbClr val="FF0000"/>
                </a:solidFill>
                <a:effectLst>
                  <a:outerShdw blurRad="38100" dist="38100" dir="2700000" algn="tl">
                    <a:srgbClr val="000000">
                      <a:alpha val="43137"/>
                    </a:srgbClr>
                  </a:outerShdw>
                </a:effectLst>
                <a:latin typeface="Franklin Gothic Book"/>
              </a:rPr>
              <a:t>Frekans Tabloları</a:t>
            </a:r>
            <a:endParaRPr lang="tr-TR" dirty="0"/>
          </a:p>
        </p:txBody>
      </p:sp>
      <p:sp>
        <p:nvSpPr>
          <p:cNvPr id="3" name="İçerik Yer Tutucusu 2"/>
          <p:cNvSpPr>
            <a:spLocks noGrp="1"/>
          </p:cNvSpPr>
          <p:nvPr>
            <p:ph idx="1"/>
          </p:nvPr>
        </p:nvSpPr>
        <p:spPr>
          <a:xfrm>
            <a:off x="675966" y="1810877"/>
            <a:ext cx="10515600" cy="4351338"/>
          </a:xfrm>
        </p:spPr>
        <p:txBody>
          <a:bodyPr>
            <a:noAutofit/>
          </a:bodyPr>
          <a:lstStyle/>
          <a:p>
            <a:pPr marL="384048" lvl="0" indent="-384048" algn="just" defTabSz="685800">
              <a:lnSpc>
                <a:spcPct val="100000"/>
              </a:lnSpc>
              <a:spcBef>
                <a:spcPts val="1200"/>
              </a:spcBef>
              <a:spcAft>
                <a:spcPts val="200"/>
              </a:spcAft>
              <a:buFont typeface="Franklin Gothic Book" panose="020B0503020102020204" pitchFamily="34" charset="0"/>
              <a:buChar char="■"/>
            </a:pPr>
            <a:r>
              <a:rPr lang="tr-TR" sz="2400" dirty="0">
                <a:solidFill>
                  <a:prstClr val="black"/>
                </a:solidFill>
                <a:latin typeface="Arial" panose="020B0604020202020204" pitchFamily="34" charset="0"/>
                <a:cs typeface="Arial" pitchFamily="34" charset="0"/>
              </a:rPr>
              <a:t>Frekans tablolarında ölçme sonuçlarıyla ilgili olarak temelde </a:t>
            </a:r>
            <a:r>
              <a:rPr lang="tr-TR" sz="2400" dirty="0" smtClean="0">
                <a:solidFill>
                  <a:prstClr val="black"/>
                </a:solidFill>
                <a:latin typeface="Arial" pitchFamily="34" charset="0"/>
                <a:cs typeface="Arial" pitchFamily="34" charset="0"/>
              </a:rPr>
              <a:t>dört </a:t>
            </a:r>
            <a:r>
              <a:rPr lang="tr-TR" sz="2400" dirty="0">
                <a:solidFill>
                  <a:prstClr val="black"/>
                </a:solidFill>
                <a:latin typeface="Arial" pitchFamily="34" charset="0"/>
                <a:cs typeface="Arial" pitchFamily="34" charset="0"/>
              </a:rPr>
              <a:t>bilgi yer alır. </a:t>
            </a:r>
          </a:p>
          <a:p>
            <a:pPr marL="457200" lvl="0" indent="-457200" algn="just" defTabSz="685800">
              <a:lnSpc>
                <a:spcPct val="100000"/>
              </a:lnSpc>
              <a:spcBef>
                <a:spcPts val="1200"/>
              </a:spcBef>
              <a:spcAft>
                <a:spcPts val="200"/>
              </a:spcAft>
              <a:buFont typeface="Franklin Gothic Book" panose="020B0503020102020204" pitchFamily="34" charset="0"/>
              <a:buAutoNum type="arabicParenR"/>
            </a:pPr>
            <a:r>
              <a:rPr lang="tr-TR" sz="2400" b="1" dirty="0">
                <a:solidFill>
                  <a:srgbClr val="FF0000"/>
                </a:solidFill>
                <a:latin typeface="Arial" pitchFamily="34" charset="0"/>
                <a:cs typeface="Arial" pitchFamily="34" charset="0"/>
              </a:rPr>
              <a:t>Frekans (f) : </a:t>
            </a:r>
            <a:r>
              <a:rPr lang="tr-TR" sz="2400" dirty="0">
                <a:solidFill>
                  <a:prstClr val="black"/>
                </a:solidFill>
                <a:latin typeface="Arial" pitchFamily="34" charset="0"/>
                <a:cs typeface="Arial" pitchFamily="34" charset="0"/>
              </a:rPr>
              <a:t>Ölçme sonuçlarının gözlenme sıklığı, tekrar sayısı</a:t>
            </a:r>
          </a:p>
          <a:p>
            <a:pPr marL="457200" lvl="0" indent="-457200" algn="just" defTabSz="685800">
              <a:lnSpc>
                <a:spcPct val="100000"/>
              </a:lnSpc>
              <a:spcBef>
                <a:spcPts val="1200"/>
              </a:spcBef>
              <a:spcAft>
                <a:spcPts val="200"/>
              </a:spcAft>
              <a:buFont typeface="Franklin Gothic Book" panose="020B0503020102020204" pitchFamily="34" charset="0"/>
              <a:buAutoNum type="arabicParenR"/>
            </a:pPr>
            <a:r>
              <a:rPr lang="tr-TR" sz="2400" b="1" dirty="0">
                <a:solidFill>
                  <a:srgbClr val="FF0000"/>
                </a:solidFill>
                <a:latin typeface="Arial" pitchFamily="34" charset="0"/>
                <a:cs typeface="Arial" pitchFamily="34" charset="0"/>
              </a:rPr>
              <a:t>Yığılmalı (</a:t>
            </a:r>
            <a:r>
              <a:rPr lang="tr-TR" sz="2400" b="1" dirty="0" smtClean="0">
                <a:solidFill>
                  <a:srgbClr val="FF0000"/>
                </a:solidFill>
                <a:latin typeface="Arial" pitchFamily="34" charset="0"/>
                <a:cs typeface="Arial" pitchFamily="34" charset="0"/>
              </a:rPr>
              <a:t>toplamlı - kümülatif) </a:t>
            </a:r>
            <a:r>
              <a:rPr lang="tr-TR" sz="2400" b="1" dirty="0">
                <a:solidFill>
                  <a:srgbClr val="FF0000"/>
                </a:solidFill>
                <a:latin typeface="Arial" pitchFamily="34" charset="0"/>
                <a:cs typeface="Arial" pitchFamily="34" charset="0"/>
              </a:rPr>
              <a:t>frekans (𝒕𝒇): </a:t>
            </a:r>
            <a:r>
              <a:rPr lang="tr-TR" sz="2400" dirty="0">
                <a:solidFill>
                  <a:prstClr val="black"/>
                </a:solidFill>
                <a:latin typeface="Arial" pitchFamily="34" charset="0"/>
                <a:cs typeface="Arial" pitchFamily="34" charset="0"/>
              </a:rPr>
              <a:t>Sıralı olarak verilen frekansların bir öncesi ile toplamı alınarak belirlenir.</a:t>
            </a:r>
          </a:p>
          <a:p>
            <a:pPr marL="457200" lvl="0" indent="-457200" algn="just" defTabSz="685800">
              <a:lnSpc>
                <a:spcPct val="100000"/>
              </a:lnSpc>
              <a:spcBef>
                <a:spcPts val="1200"/>
              </a:spcBef>
              <a:spcAft>
                <a:spcPts val="200"/>
              </a:spcAft>
              <a:buFont typeface="Franklin Gothic Book" panose="020B0503020102020204" pitchFamily="34" charset="0"/>
              <a:buAutoNum type="arabicParenR"/>
            </a:pPr>
            <a:r>
              <a:rPr lang="tr-TR" sz="2400" b="1" dirty="0">
                <a:solidFill>
                  <a:srgbClr val="FF0000"/>
                </a:solidFill>
                <a:latin typeface="Arial" pitchFamily="34" charset="0"/>
                <a:cs typeface="Arial" pitchFamily="34" charset="0"/>
              </a:rPr>
              <a:t>Yüzde (%): </a:t>
            </a:r>
            <a:r>
              <a:rPr lang="tr-TR" sz="2400" dirty="0" smtClean="0">
                <a:solidFill>
                  <a:prstClr val="black"/>
                </a:solidFill>
                <a:latin typeface="Arial" pitchFamily="34" charset="0"/>
                <a:cs typeface="Arial" pitchFamily="34" charset="0"/>
              </a:rPr>
              <a:t>Ölçme sonuçlarının </a:t>
            </a:r>
            <a:r>
              <a:rPr lang="tr-TR" sz="2400" dirty="0">
                <a:solidFill>
                  <a:prstClr val="black"/>
                </a:solidFill>
                <a:latin typeface="Arial" pitchFamily="34" charset="0"/>
                <a:cs typeface="Arial" pitchFamily="34" charset="0"/>
              </a:rPr>
              <a:t>görülme sıklığının (f) yüzdesini ifade eder.</a:t>
            </a:r>
          </a:p>
          <a:p>
            <a:pPr marL="457200" lvl="0" indent="-457200" algn="just" defTabSz="685800">
              <a:lnSpc>
                <a:spcPct val="100000"/>
              </a:lnSpc>
              <a:spcBef>
                <a:spcPts val="1200"/>
              </a:spcBef>
              <a:spcAft>
                <a:spcPts val="200"/>
              </a:spcAft>
              <a:buFont typeface="Franklin Gothic Book" panose="020B0503020102020204" pitchFamily="34" charset="0"/>
              <a:buAutoNum type="arabicParenR"/>
            </a:pPr>
            <a:r>
              <a:rPr lang="tr-TR" sz="2400" b="1" dirty="0">
                <a:solidFill>
                  <a:srgbClr val="FF0000"/>
                </a:solidFill>
                <a:latin typeface="Arial" pitchFamily="34" charset="0"/>
                <a:cs typeface="Arial" pitchFamily="34" charset="0"/>
              </a:rPr>
              <a:t>Yığılmalı (</a:t>
            </a:r>
            <a:r>
              <a:rPr lang="tr-TR" sz="2400" b="1" dirty="0" smtClean="0">
                <a:solidFill>
                  <a:srgbClr val="FF0000"/>
                </a:solidFill>
                <a:latin typeface="Arial" pitchFamily="34" charset="0"/>
                <a:cs typeface="Arial" pitchFamily="34" charset="0"/>
              </a:rPr>
              <a:t>toplamlı - kümülatif) </a:t>
            </a:r>
            <a:r>
              <a:rPr lang="tr-TR" sz="2400" b="1" dirty="0">
                <a:solidFill>
                  <a:srgbClr val="FF0000"/>
                </a:solidFill>
                <a:latin typeface="Arial" pitchFamily="34" charset="0"/>
                <a:cs typeface="Arial" pitchFamily="34" charset="0"/>
              </a:rPr>
              <a:t>yüzde (𝒕%): </a:t>
            </a:r>
            <a:r>
              <a:rPr lang="tr-TR" sz="2400" dirty="0">
                <a:solidFill>
                  <a:prstClr val="black"/>
                </a:solidFill>
                <a:latin typeface="Arial" pitchFamily="34" charset="0"/>
                <a:cs typeface="Arial" pitchFamily="34" charset="0"/>
              </a:rPr>
              <a:t>Sıralı olarak verilen yüzdelerin bir öncesi ile toplamı alınarak belirlenir.</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2962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6" y="0"/>
            <a:ext cx="1175127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936207" y="3261892"/>
            <a:ext cx="1500676" cy="492443"/>
          </a:xfrm>
          <a:prstGeom prst="rect">
            <a:avLst/>
          </a:prstGeom>
          <a:noFill/>
        </p:spPr>
        <p:txBody>
          <a:bodyPr wrap="square" rtlCol="0">
            <a:spAutoFit/>
          </a:bodyPr>
          <a:lstStyle/>
          <a:p>
            <a:r>
              <a:rPr lang="tr-TR" sz="2600" dirty="0" smtClean="0"/>
              <a:t>(N=19)</a:t>
            </a:r>
            <a:endParaRPr lang="tr-TR" sz="2600" dirty="0"/>
          </a:p>
        </p:txBody>
      </p:sp>
      <p:sp>
        <p:nvSpPr>
          <p:cNvPr id="5" name="Dikdörtgen 4"/>
          <p:cNvSpPr/>
          <p:nvPr/>
        </p:nvSpPr>
        <p:spPr>
          <a:xfrm>
            <a:off x="605469" y="1153551"/>
            <a:ext cx="10508567" cy="731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43137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4E87D0A-5480-48B9-A28B-8F076497D88B}"/>
              </a:ext>
            </a:extLst>
          </p:cNvPr>
          <p:cNvSpPr>
            <a:spLocks noGrp="1"/>
          </p:cNvSpPr>
          <p:nvPr>
            <p:ph sz="half" idx="1"/>
          </p:nvPr>
        </p:nvSpPr>
        <p:spPr>
          <a:xfrm>
            <a:off x="1034212" y="297271"/>
            <a:ext cx="10330543" cy="1257209"/>
          </a:xfrm>
        </p:spPr>
        <p:txBody>
          <a:bodyPr vert="horz" lIns="91440" tIns="45720" rIns="91440" bIns="45720" rtlCol="0" anchor="t">
            <a:normAutofit/>
          </a:bodyPr>
          <a:lstStyle/>
          <a:p>
            <a:r>
              <a:rPr lang="tr-TR" b="1" dirty="0" smtClean="0">
                <a:cs typeface="Calibri"/>
              </a:rPr>
              <a:t>Örnek</a:t>
            </a:r>
            <a:r>
              <a:rPr lang="tr-TR" b="1" dirty="0">
                <a:cs typeface="Calibri"/>
              </a:rPr>
              <a:t>: </a:t>
            </a:r>
            <a:r>
              <a:rPr lang="tr-TR" dirty="0">
                <a:cs typeface="Calibri"/>
              </a:rPr>
              <a:t>20 öğrencinin bir sınavdan aldığı puanların küçükten büyüğe doğru sıralanışı aşağıdaki gibi </a:t>
            </a:r>
            <a:r>
              <a:rPr lang="tr-TR" dirty="0" smtClean="0">
                <a:cs typeface="Calibri"/>
              </a:rPr>
              <a:t>olsun. (N=20)</a:t>
            </a:r>
            <a:endParaRPr lang="tr-TR" dirty="0">
              <a:cs typeface="Calibri"/>
            </a:endParaRPr>
          </a:p>
          <a:p>
            <a:pPr marL="0" indent="0">
              <a:buNone/>
            </a:pPr>
            <a:endParaRPr lang="tr-TR" dirty="0">
              <a:cs typeface="Calibri"/>
            </a:endParaRPr>
          </a:p>
        </p:txBody>
      </p:sp>
      <p:sp>
        <p:nvSpPr>
          <p:cNvPr id="6" name="5 İçerik Yer Tutucusu"/>
          <p:cNvSpPr>
            <a:spLocks noGrp="1"/>
          </p:cNvSpPr>
          <p:nvPr>
            <p:ph sz="half" idx="2"/>
          </p:nvPr>
        </p:nvSpPr>
        <p:spPr>
          <a:xfrm>
            <a:off x="5029201" y="1411627"/>
            <a:ext cx="6635931" cy="3384897"/>
          </a:xfrm>
        </p:spPr>
        <p:txBody>
          <a:bodyPr>
            <a:normAutofit/>
          </a:bodyPr>
          <a:lstStyle/>
          <a:p>
            <a:r>
              <a:rPr lang="tr-TR" dirty="0" smtClean="0"/>
              <a:t>Yandaki puanlara ait çeyrek sapma hesaplanırken öncelikle 25. ve 75. yüzdeliğe ait puanlar bulunmalıdır. </a:t>
            </a:r>
          </a:p>
          <a:p>
            <a:r>
              <a:rPr lang="tr-TR" dirty="0" smtClean="0"/>
              <a:t>Daha sonra bu değerler eşitliğe yazılarak çeyrek sapma hesaplanır. </a:t>
            </a:r>
          </a:p>
          <a:p>
            <a:pPr>
              <a:buNone/>
            </a:pPr>
            <a:r>
              <a:rPr lang="tr-TR" dirty="0" smtClean="0"/>
              <a:t>     </a:t>
            </a:r>
          </a:p>
          <a:p>
            <a:pPr>
              <a:buNone/>
            </a:pPr>
            <a:r>
              <a:rPr lang="tr-TR" dirty="0" smtClean="0"/>
              <a:t> Örneğimiz için;</a:t>
            </a:r>
          </a:p>
        </p:txBody>
      </p:sp>
      <p:graphicFrame>
        <p:nvGraphicFramePr>
          <p:cNvPr id="4" name="3 İçerik Yer Tutucusu"/>
          <p:cNvGraphicFramePr>
            <a:graphicFrameLocks/>
          </p:cNvGraphicFramePr>
          <p:nvPr>
            <p:extLst>
              <p:ext uri="{D42A27DB-BD31-4B8C-83A1-F6EECF244321}">
                <p14:modId xmlns:p14="http://schemas.microsoft.com/office/powerpoint/2010/main" val="4280571681"/>
              </p:ext>
            </p:extLst>
          </p:nvPr>
        </p:nvGraphicFramePr>
        <p:xfrm>
          <a:off x="1184599" y="1654676"/>
          <a:ext cx="3331028" cy="2625635"/>
        </p:xfrm>
        <a:graphic>
          <a:graphicData uri="http://schemas.openxmlformats.org/drawingml/2006/table">
            <a:tbl>
              <a:tblPr firstRow="1" bandRow="1">
                <a:tableStyleId>{5C22544A-7EE6-4342-B048-85BDC9FD1C3A}</a:tableStyleId>
              </a:tblPr>
              <a:tblGrid>
                <a:gridCol w="832757">
                  <a:extLst>
                    <a:ext uri="{9D8B030D-6E8A-4147-A177-3AD203B41FA5}">
                      <a16:colId xmlns:a16="http://schemas.microsoft.com/office/drawing/2014/main" val="20000"/>
                    </a:ext>
                  </a:extLst>
                </a:gridCol>
                <a:gridCol w="832757">
                  <a:extLst>
                    <a:ext uri="{9D8B030D-6E8A-4147-A177-3AD203B41FA5}">
                      <a16:colId xmlns:a16="http://schemas.microsoft.com/office/drawing/2014/main" val="20001"/>
                    </a:ext>
                  </a:extLst>
                </a:gridCol>
                <a:gridCol w="832757">
                  <a:extLst>
                    <a:ext uri="{9D8B030D-6E8A-4147-A177-3AD203B41FA5}">
                      <a16:colId xmlns:a16="http://schemas.microsoft.com/office/drawing/2014/main" val="20002"/>
                    </a:ext>
                  </a:extLst>
                </a:gridCol>
                <a:gridCol w="832757">
                  <a:extLst>
                    <a:ext uri="{9D8B030D-6E8A-4147-A177-3AD203B41FA5}">
                      <a16:colId xmlns:a16="http://schemas.microsoft.com/office/drawing/2014/main" val="20003"/>
                    </a:ext>
                  </a:extLst>
                </a:gridCol>
              </a:tblGrid>
              <a:tr h="525127">
                <a:tc>
                  <a:txBody>
                    <a:bodyPr/>
                    <a:lstStyle/>
                    <a:p>
                      <a:pPr algn="ctr"/>
                      <a:r>
                        <a:rPr lang="tr-TR" sz="2400" dirty="0" smtClean="0"/>
                        <a:t>15</a:t>
                      </a:r>
                      <a:endParaRPr lang="tr-TR" sz="2400" dirty="0"/>
                    </a:p>
                  </a:txBody>
                  <a:tcPr/>
                </a:tc>
                <a:tc>
                  <a:txBody>
                    <a:bodyPr/>
                    <a:lstStyle/>
                    <a:p>
                      <a:pPr algn="ctr"/>
                      <a:r>
                        <a:rPr lang="tr-TR" sz="2400" dirty="0" smtClean="0"/>
                        <a:t>30</a:t>
                      </a:r>
                      <a:endParaRPr lang="tr-TR" sz="2400" dirty="0"/>
                    </a:p>
                  </a:txBody>
                  <a:tcPr/>
                </a:tc>
                <a:tc>
                  <a:txBody>
                    <a:bodyPr/>
                    <a:lstStyle/>
                    <a:p>
                      <a:pPr algn="ctr"/>
                      <a:r>
                        <a:rPr lang="tr-TR" sz="2400" dirty="0" smtClean="0"/>
                        <a:t>50</a:t>
                      </a:r>
                      <a:endParaRPr lang="tr-TR" sz="2400" dirty="0"/>
                    </a:p>
                  </a:txBody>
                  <a:tcPr/>
                </a:tc>
                <a:tc>
                  <a:txBody>
                    <a:bodyPr/>
                    <a:lstStyle/>
                    <a:p>
                      <a:pPr algn="ctr"/>
                      <a:r>
                        <a:rPr lang="tr-TR" sz="2400" dirty="0" smtClean="0"/>
                        <a:t>70</a:t>
                      </a:r>
                      <a:endParaRPr lang="tr-TR" sz="2400" dirty="0"/>
                    </a:p>
                  </a:txBody>
                  <a:tcPr/>
                </a:tc>
                <a:extLst>
                  <a:ext uri="{0D108BD9-81ED-4DB2-BD59-A6C34878D82A}">
                    <a16:rowId xmlns:a16="http://schemas.microsoft.com/office/drawing/2014/main" val="10000"/>
                  </a:ext>
                </a:extLst>
              </a:tr>
              <a:tr h="525127">
                <a:tc>
                  <a:txBody>
                    <a:bodyPr/>
                    <a:lstStyle/>
                    <a:p>
                      <a:pPr algn="ctr"/>
                      <a:r>
                        <a:rPr lang="tr-TR" sz="2400" dirty="0" smtClean="0"/>
                        <a:t>17</a:t>
                      </a:r>
                      <a:endParaRPr lang="tr-TR" sz="2400" dirty="0"/>
                    </a:p>
                  </a:txBody>
                  <a:tcPr/>
                </a:tc>
                <a:tc>
                  <a:txBody>
                    <a:bodyPr/>
                    <a:lstStyle/>
                    <a:p>
                      <a:pPr algn="ctr"/>
                      <a:r>
                        <a:rPr lang="tr-TR" sz="2400" dirty="0" smtClean="0"/>
                        <a:t>33</a:t>
                      </a:r>
                      <a:endParaRPr lang="tr-TR" sz="2400" dirty="0"/>
                    </a:p>
                  </a:txBody>
                  <a:tcPr/>
                </a:tc>
                <a:tc>
                  <a:txBody>
                    <a:bodyPr/>
                    <a:lstStyle/>
                    <a:p>
                      <a:pPr algn="ctr"/>
                      <a:r>
                        <a:rPr lang="tr-TR" sz="2400" dirty="0" smtClean="0"/>
                        <a:t>55</a:t>
                      </a:r>
                      <a:endParaRPr lang="tr-TR" sz="2400" dirty="0"/>
                    </a:p>
                  </a:txBody>
                  <a:tcPr/>
                </a:tc>
                <a:tc>
                  <a:txBody>
                    <a:bodyPr/>
                    <a:lstStyle/>
                    <a:p>
                      <a:pPr algn="ctr"/>
                      <a:r>
                        <a:rPr lang="tr-TR" sz="2400" dirty="0" smtClean="0"/>
                        <a:t>73</a:t>
                      </a:r>
                      <a:endParaRPr lang="tr-TR" sz="2400" dirty="0"/>
                    </a:p>
                  </a:txBody>
                  <a:tcPr/>
                </a:tc>
                <a:extLst>
                  <a:ext uri="{0D108BD9-81ED-4DB2-BD59-A6C34878D82A}">
                    <a16:rowId xmlns:a16="http://schemas.microsoft.com/office/drawing/2014/main" val="10001"/>
                  </a:ext>
                </a:extLst>
              </a:tr>
              <a:tr h="525127">
                <a:tc>
                  <a:txBody>
                    <a:bodyPr/>
                    <a:lstStyle/>
                    <a:p>
                      <a:pPr algn="ctr"/>
                      <a:r>
                        <a:rPr lang="tr-TR" sz="2400" dirty="0" smtClean="0"/>
                        <a:t>20</a:t>
                      </a:r>
                      <a:endParaRPr lang="tr-TR" sz="2400" dirty="0"/>
                    </a:p>
                  </a:txBody>
                  <a:tcPr/>
                </a:tc>
                <a:tc>
                  <a:txBody>
                    <a:bodyPr/>
                    <a:lstStyle/>
                    <a:p>
                      <a:pPr algn="ctr"/>
                      <a:r>
                        <a:rPr lang="tr-TR" sz="2400" dirty="0" smtClean="0"/>
                        <a:t>40</a:t>
                      </a:r>
                      <a:endParaRPr lang="tr-TR" sz="2400" dirty="0"/>
                    </a:p>
                  </a:txBody>
                  <a:tcPr/>
                </a:tc>
                <a:tc>
                  <a:txBody>
                    <a:bodyPr/>
                    <a:lstStyle/>
                    <a:p>
                      <a:pPr algn="ctr"/>
                      <a:r>
                        <a:rPr lang="tr-TR" sz="2400" dirty="0" smtClean="0"/>
                        <a:t>57</a:t>
                      </a:r>
                      <a:endParaRPr lang="tr-TR" sz="2400" dirty="0"/>
                    </a:p>
                  </a:txBody>
                  <a:tcPr/>
                </a:tc>
                <a:tc>
                  <a:txBody>
                    <a:bodyPr/>
                    <a:lstStyle/>
                    <a:p>
                      <a:pPr algn="ctr"/>
                      <a:r>
                        <a:rPr lang="tr-TR" sz="2400" dirty="0" smtClean="0"/>
                        <a:t>77</a:t>
                      </a:r>
                      <a:endParaRPr lang="tr-TR" sz="2400" dirty="0"/>
                    </a:p>
                  </a:txBody>
                  <a:tcPr/>
                </a:tc>
                <a:extLst>
                  <a:ext uri="{0D108BD9-81ED-4DB2-BD59-A6C34878D82A}">
                    <a16:rowId xmlns:a16="http://schemas.microsoft.com/office/drawing/2014/main" val="10002"/>
                  </a:ext>
                </a:extLst>
              </a:tr>
              <a:tr h="525127">
                <a:tc>
                  <a:txBody>
                    <a:bodyPr/>
                    <a:lstStyle/>
                    <a:p>
                      <a:pPr algn="ctr"/>
                      <a:r>
                        <a:rPr lang="tr-TR" sz="2400" dirty="0" smtClean="0"/>
                        <a:t>21</a:t>
                      </a:r>
                      <a:endParaRPr lang="tr-TR" sz="2400" dirty="0"/>
                    </a:p>
                  </a:txBody>
                  <a:tcPr/>
                </a:tc>
                <a:tc>
                  <a:txBody>
                    <a:bodyPr/>
                    <a:lstStyle/>
                    <a:p>
                      <a:pPr algn="ctr"/>
                      <a:r>
                        <a:rPr lang="tr-TR" sz="2400" dirty="0" smtClean="0"/>
                        <a:t>43</a:t>
                      </a:r>
                      <a:endParaRPr lang="tr-TR" sz="2400" dirty="0"/>
                    </a:p>
                  </a:txBody>
                  <a:tcPr/>
                </a:tc>
                <a:tc>
                  <a:txBody>
                    <a:bodyPr/>
                    <a:lstStyle/>
                    <a:p>
                      <a:pPr algn="ctr"/>
                      <a:r>
                        <a:rPr lang="tr-TR" sz="2400" dirty="0" smtClean="0"/>
                        <a:t>60</a:t>
                      </a:r>
                      <a:endParaRPr lang="tr-TR" sz="2400" dirty="0"/>
                    </a:p>
                  </a:txBody>
                  <a:tcPr/>
                </a:tc>
                <a:tc>
                  <a:txBody>
                    <a:bodyPr/>
                    <a:lstStyle/>
                    <a:p>
                      <a:pPr algn="ctr"/>
                      <a:r>
                        <a:rPr lang="tr-TR" sz="2400" dirty="0" smtClean="0"/>
                        <a:t>80</a:t>
                      </a:r>
                      <a:endParaRPr lang="tr-TR" sz="2400" dirty="0"/>
                    </a:p>
                  </a:txBody>
                  <a:tcPr/>
                </a:tc>
                <a:extLst>
                  <a:ext uri="{0D108BD9-81ED-4DB2-BD59-A6C34878D82A}">
                    <a16:rowId xmlns:a16="http://schemas.microsoft.com/office/drawing/2014/main" val="10003"/>
                  </a:ext>
                </a:extLst>
              </a:tr>
              <a:tr h="525127">
                <a:tc>
                  <a:txBody>
                    <a:bodyPr/>
                    <a:lstStyle/>
                    <a:p>
                      <a:pPr algn="ctr"/>
                      <a:r>
                        <a:rPr lang="tr-TR" sz="2400" dirty="0" smtClean="0"/>
                        <a:t>25</a:t>
                      </a:r>
                      <a:endParaRPr lang="tr-TR" sz="2400" dirty="0"/>
                    </a:p>
                  </a:txBody>
                  <a:tcPr>
                    <a:solidFill>
                      <a:schemeClr val="accent1"/>
                    </a:solidFill>
                  </a:tcPr>
                </a:tc>
                <a:tc>
                  <a:txBody>
                    <a:bodyPr/>
                    <a:lstStyle/>
                    <a:p>
                      <a:pPr algn="ctr"/>
                      <a:r>
                        <a:rPr lang="tr-TR" sz="2400" dirty="0" smtClean="0"/>
                        <a:t>47</a:t>
                      </a:r>
                      <a:endParaRPr lang="tr-TR" sz="2400" dirty="0"/>
                    </a:p>
                  </a:txBody>
                  <a:tcPr/>
                </a:tc>
                <a:tc>
                  <a:txBody>
                    <a:bodyPr/>
                    <a:lstStyle/>
                    <a:p>
                      <a:pPr algn="ctr"/>
                      <a:r>
                        <a:rPr lang="tr-TR" sz="2400" dirty="0" smtClean="0"/>
                        <a:t>65</a:t>
                      </a:r>
                      <a:endParaRPr lang="tr-TR" sz="2400" dirty="0"/>
                    </a:p>
                  </a:txBody>
                  <a:tcPr>
                    <a:solidFill>
                      <a:schemeClr val="accent1"/>
                    </a:solidFill>
                  </a:tcPr>
                </a:tc>
                <a:tc>
                  <a:txBody>
                    <a:bodyPr/>
                    <a:lstStyle/>
                    <a:p>
                      <a:pPr algn="ctr"/>
                      <a:r>
                        <a:rPr lang="tr-TR" sz="2400" dirty="0" smtClean="0"/>
                        <a:t>84</a:t>
                      </a:r>
                      <a:endParaRPr lang="tr-TR" sz="2400" dirty="0"/>
                    </a:p>
                  </a:txBody>
                  <a:tcPr/>
                </a:tc>
                <a:extLst>
                  <a:ext uri="{0D108BD9-81ED-4DB2-BD59-A6C34878D82A}">
                    <a16:rowId xmlns:a16="http://schemas.microsoft.com/office/drawing/2014/main" val="10004"/>
                  </a:ext>
                </a:extLst>
              </a:tr>
            </a:tbl>
          </a:graphicData>
        </a:graphic>
      </p:graphicFrame>
      <p:sp>
        <p:nvSpPr>
          <p:cNvPr id="2" name="Metin kutusu 1"/>
          <p:cNvSpPr txBox="1"/>
          <p:nvPr/>
        </p:nvSpPr>
        <p:spPr>
          <a:xfrm>
            <a:off x="1334013" y="4387318"/>
            <a:ext cx="661181" cy="461665"/>
          </a:xfrm>
          <a:prstGeom prst="rect">
            <a:avLst/>
          </a:prstGeom>
          <a:noFill/>
        </p:spPr>
        <p:txBody>
          <a:bodyPr wrap="square" rtlCol="0">
            <a:spAutoFit/>
          </a:bodyPr>
          <a:lstStyle/>
          <a:p>
            <a:r>
              <a:rPr lang="tr-TR" sz="2400" b="1" dirty="0" smtClean="0"/>
              <a:t>Q1</a:t>
            </a:r>
            <a:endParaRPr lang="tr-TR" sz="2400" b="1" dirty="0"/>
          </a:p>
        </p:txBody>
      </p:sp>
      <p:sp>
        <p:nvSpPr>
          <p:cNvPr id="7" name="Metin kutusu 6"/>
          <p:cNvSpPr txBox="1"/>
          <p:nvPr/>
        </p:nvSpPr>
        <p:spPr>
          <a:xfrm>
            <a:off x="3016312" y="4367125"/>
            <a:ext cx="661181" cy="461665"/>
          </a:xfrm>
          <a:prstGeom prst="rect">
            <a:avLst/>
          </a:prstGeom>
          <a:noFill/>
        </p:spPr>
        <p:txBody>
          <a:bodyPr wrap="square" rtlCol="0">
            <a:spAutoFit/>
          </a:bodyPr>
          <a:lstStyle/>
          <a:p>
            <a:r>
              <a:rPr lang="tr-TR" sz="2400" b="1" dirty="0" smtClean="0"/>
              <a:t>Q3</a:t>
            </a:r>
            <a:endParaRPr lang="tr-TR" sz="2400" b="1" dirty="0"/>
          </a:p>
        </p:txBody>
      </p:sp>
      <p:sp>
        <p:nvSpPr>
          <p:cNvPr id="5" name="Dikdörtgen 4"/>
          <p:cNvSpPr/>
          <p:nvPr/>
        </p:nvSpPr>
        <p:spPr>
          <a:xfrm>
            <a:off x="1184599" y="5007937"/>
            <a:ext cx="10180156" cy="1200329"/>
          </a:xfrm>
          <a:prstGeom prst="rect">
            <a:avLst/>
          </a:prstGeom>
        </p:spPr>
        <p:txBody>
          <a:bodyPr wrap="square">
            <a:spAutoFit/>
          </a:bodyPr>
          <a:lstStyle/>
          <a:p>
            <a:pPr>
              <a:buNone/>
            </a:pPr>
            <a:r>
              <a:rPr lang="tr-TR" sz="2400" dirty="0"/>
              <a:t> 25. yüzdelik, Q1: n(25/100)=20(25/100)=5.puan. </a:t>
            </a:r>
            <a:r>
              <a:rPr lang="tr-TR" sz="2400" dirty="0" smtClean="0"/>
              <a:t>   Yani </a:t>
            </a:r>
            <a:r>
              <a:rPr lang="tr-TR" sz="2400" dirty="0"/>
              <a:t>Q1</a:t>
            </a:r>
            <a:r>
              <a:rPr lang="tr-TR" sz="2400" dirty="0" smtClean="0"/>
              <a:t>= </a:t>
            </a:r>
            <a:r>
              <a:rPr lang="tr-TR" sz="2400" b="1" dirty="0" smtClean="0"/>
              <a:t>25</a:t>
            </a:r>
            <a:endParaRPr lang="tr-TR" sz="2400" b="1" dirty="0"/>
          </a:p>
          <a:p>
            <a:pPr>
              <a:buNone/>
            </a:pPr>
            <a:r>
              <a:rPr lang="tr-TR" sz="2400" dirty="0"/>
              <a:t>  75. yüzdelik, Q3: n(75/100)=20(75/100)=15.puan. Yani Q3</a:t>
            </a:r>
            <a:r>
              <a:rPr lang="tr-TR" sz="2400" dirty="0" smtClean="0"/>
              <a:t>= </a:t>
            </a:r>
            <a:r>
              <a:rPr lang="tr-TR" sz="2400" b="1" dirty="0" smtClean="0"/>
              <a:t>65</a:t>
            </a:r>
            <a:endParaRPr lang="tr-TR" sz="2400" b="1" dirty="0"/>
          </a:p>
          <a:p>
            <a:pPr>
              <a:buNone/>
            </a:pPr>
            <a:r>
              <a:rPr lang="tr-TR" sz="2400" dirty="0"/>
              <a:t>                                 Q=(Q3-Q1):2=(65-25):2=20</a:t>
            </a:r>
          </a:p>
        </p:txBody>
      </p:sp>
      <p:sp>
        <p:nvSpPr>
          <p:cNvPr id="8" name="Metin kutusu 7"/>
          <p:cNvSpPr txBox="1"/>
          <p:nvPr/>
        </p:nvSpPr>
        <p:spPr>
          <a:xfrm>
            <a:off x="1184598" y="6208266"/>
            <a:ext cx="10828725" cy="461665"/>
          </a:xfrm>
          <a:prstGeom prst="rect">
            <a:avLst/>
          </a:prstGeom>
          <a:noFill/>
        </p:spPr>
        <p:txBody>
          <a:bodyPr wrap="square" rtlCol="0">
            <a:spAutoFit/>
          </a:bodyPr>
          <a:lstStyle/>
          <a:p>
            <a:r>
              <a:rPr lang="tr-TR" sz="2400" dirty="0" smtClean="0"/>
              <a:t>Puan Dizisi: 15-17-20-21-</a:t>
            </a:r>
            <a:r>
              <a:rPr lang="tr-TR" sz="2400" b="1" dirty="0" smtClean="0"/>
              <a:t>25</a:t>
            </a:r>
            <a:r>
              <a:rPr lang="tr-TR" sz="2400" dirty="0" smtClean="0"/>
              <a:t>-30-33-40-43-</a:t>
            </a:r>
            <a:r>
              <a:rPr lang="tr-TR" sz="2400" b="1" dirty="0" smtClean="0">
                <a:solidFill>
                  <a:srgbClr val="FF0000"/>
                </a:solidFill>
              </a:rPr>
              <a:t>47</a:t>
            </a:r>
            <a:r>
              <a:rPr lang="tr-TR" sz="2400" dirty="0" smtClean="0"/>
              <a:t>-50-55-57-60-</a:t>
            </a:r>
            <a:r>
              <a:rPr lang="tr-TR" sz="2400" b="1" dirty="0" smtClean="0"/>
              <a:t>65</a:t>
            </a:r>
            <a:r>
              <a:rPr lang="tr-TR" sz="2400" dirty="0" smtClean="0"/>
              <a:t>-70-73-77-80-84</a:t>
            </a:r>
            <a:endParaRPr lang="tr-TR" sz="2400" dirty="0"/>
          </a:p>
        </p:txBody>
      </p:sp>
    </p:spTree>
    <p:extLst>
      <p:ext uri="{BB962C8B-B14F-4D97-AF65-F5344CB8AC3E}">
        <p14:creationId xmlns:p14="http://schemas.microsoft.com/office/powerpoint/2010/main" val="649217209"/>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59704" y="138641"/>
            <a:ext cx="9652000" cy="501041"/>
          </a:xfrm>
        </p:spPr>
        <p:txBody>
          <a:bodyPr>
            <a:noAutofit/>
          </a:bodyPr>
          <a:lstStyle/>
          <a:p>
            <a:pPr algn="ctr"/>
            <a:r>
              <a:rPr lang="tr-TR" sz="3600" dirty="0" smtClean="0"/>
              <a:t>İSTATİSİKSEL TEKNİKLER</a:t>
            </a:r>
            <a:endParaRPr lang="tr-TR" sz="3600" dirty="0"/>
          </a:p>
        </p:txBody>
      </p:sp>
      <p:sp>
        <p:nvSpPr>
          <p:cNvPr id="2" name="İçerik Yer Tutucusu 1"/>
          <p:cNvSpPr>
            <a:spLocks noGrp="1"/>
          </p:cNvSpPr>
          <p:nvPr>
            <p:ph idx="1"/>
          </p:nvPr>
        </p:nvSpPr>
        <p:spPr>
          <a:xfrm>
            <a:off x="609600" y="620688"/>
            <a:ext cx="10688877" cy="5817690"/>
          </a:xfrm>
        </p:spPr>
        <p:txBody>
          <a:bodyPr/>
          <a:lstStyle/>
          <a:p>
            <a:pPr marL="0" indent="0">
              <a:buNone/>
            </a:pPr>
            <a:endParaRPr lang="tr-TR" dirty="0" smtClean="0"/>
          </a:p>
          <a:p>
            <a:pPr>
              <a:buFont typeface="Wingdings" panose="05000000000000000000" pitchFamily="2" charset="2"/>
              <a:buChar char="Ø"/>
            </a:pPr>
            <a:r>
              <a:rPr lang="tr-TR" dirty="0" smtClean="0"/>
              <a:t>Medyan(ortanca)</a:t>
            </a:r>
          </a:p>
          <a:p>
            <a:pPr>
              <a:buFont typeface="Wingdings" panose="05000000000000000000" pitchFamily="2" charset="2"/>
              <a:buChar char="Ø"/>
            </a:pPr>
            <a:r>
              <a:rPr lang="tr-TR" dirty="0" err="1" smtClean="0"/>
              <a:t>Mod</a:t>
            </a:r>
            <a:r>
              <a:rPr lang="tr-TR" dirty="0" smtClean="0"/>
              <a:t>(tepe değer)</a:t>
            </a:r>
          </a:p>
          <a:p>
            <a:pPr marL="0" indent="0">
              <a:buNone/>
            </a:pPr>
            <a:endParaRPr lang="tr-TR" dirty="0"/>
          </a:p>
          <a:p>
            <a:pPr marL="0" indent="0">
              <a:buNone/>
            </a:pPr>
            <a:r>
              <a:rPr lang="tr-TR" dirty="0" smtClean="0"/>
              <a:t>                                    </a:t>
            </a:r>
          </a:p>
          <a:p>
            <a:pPr marL="0" indent="0">
              <a:buNone/>
            </a:pPr>
            <a:r>
              <a:rPr lang="tr-TR" dirty="0" smtClean="0"/>
              <a:t>                                     </a:t>
            </a:r>
            <a:endParaRPr lang="tr-TR" dirty="0"/>
          </a:p>
          <a:p>
            <a:pPr marL="0" indent="0">
              <a:buNone/>
            </a:pPr>
            <a:r>
              <a:rPr lang="tr-TR" dirty="0" smtClean="0"/>
              <a:t>                                     </a:t>
            </a:r>
          </a:p>
          <a:p>
            <a:pPr marL="0" indent="0">
              <a:buNone/>
            </a:pPr>
            <a:endParaRPr lang="tr-TR" dirty="0"/>
          </a:p>
          <a:p>
            <a:pPr marL="0" indent="0">
              <a:buNone/>
            </a:pPr>
            <a:endParaRPr lang="tr-TR" dirty="0" smtClean="0"/>
          </a:p>
          <a:p>
            <a:pPr marL="0" indent="0">
              <a:buNone/>
            </a:pPr>
            <a:r>
              <a:rPr lang="tr-TR" dirty="0" smtClean="0"/>
              <a:t>                                      </a:t>
            </a: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p:txBody>
      </p:sp>
      <p:sp>
        <p:nvSpPr>
          <p:cNvPr id="4" name="Akış Çizelgesi: İşlem 3"/>
          <p:cNvSpPr/>
          <p:nvPr/>
        </p:nvSpPr>
        <p:spPr>
          <a:xfrm>
            <a:off x="527959" y="764707"/>
            <a:ext cx="4608511"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MERKEZİ YIĞILMA  ÖLÇÜLERİ </a:t>
            </a:r>
          </a:p>
          <a:p>
            <a:pPr algn="ctr" defTabSz="914116"/>
            <a:r>
              <a:rPr lang="tr-TR" sz="2000" b="1" dirty="0">
                <a:solidFill>
                  <a:prstClr val="white"/>
                </a:solidFill>
              </a:rPr>
              <a:t>(VASAT ÖLÇÜLERİ)</a:t>
            </a:r>
          </a:p>
        </p:txBody>
      </p:sp>
      <p:sp>
        <p:nvSpPr>
          <p:cNvPr id="5" name="Akış Çizelgesi: İşlem 4"/>
          <p:cNvSpPr/>
          <p:nvPr/>
        </p:nvSpPr>
        <p:spPr>
          <a:xfrm>
            <a:off x="5615947" y="764707"/>
            <a:ext cx="5184576" cy="1512168"/>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91410" tIns="45706" rIns="91410" bIns="45706" rtlCol="0" anchor="ctr"/>
          <a:lstStyle/>
          <a:p>
            <a:pPr algn="ctr" defTabSz="914116"/>
            <a:r>
              <a:rPr lang="tr-TR" sz="2000" b="1" dirty="0">
                <a:solidFill>
                  <a:prstClr val="white"/>
                </a:solidFill>
              </a:rPr>
              <a:t>YAYILMA ÖLÇÜLERİ</a:t>
            </a:r>
          </a:p>
          <a:p>
            <a:pPr algn="ctr" defTabSz="914116"/>
            <a:r>
              <a:rPr lang="tr-TR" sz="2000" b="1" dirty="0">
                <a:solidFill>
                  <a:prstClr val="white"/>
                </a:solidFill>
              </a:rPr>
              <a:t>(DEĞİŞİM ÖLÇÜLERİ)</a:t>
            </a:r>
          </a:p>
        </p:txBody>
      </p:sp>
      <p:sp>
        <p:nvSpPr>
          <p:cNvPr id="9" name="Yuvarlatılmış Çapraz Köşeli Dikdörtgen 8"/>
          <p:cNvSpPr/>
          <p:nvPr/>
        </p:nvSpPr>
        <p:spPr>
          <a:xfrm>
            <a:off x="527384" y="2780928"/>
            <a:ext cx="4608509"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MOD (</a:t>
            </a:r>
            <a:r>
              <a:rPr lang="tr-TR" b="1" dirty="0">
                <a:solidFill>
                  <a:prstClr val="black"/>
                </a:solidFill>
              </a:rPr>
              <a:t>TEPE DEĞER) </a:t>
            </a:r>
          </a:p>
        </p:txBody>
      </p:sp>
      <p:sp>
        <p:nvSpPr>
          <p:cNvPr id="10" name="Yuvarlatılmış Çapraz Köşeli Dikdörtgen 9"/>
          <p:cNvSpPr/>
          <p:nvPr/>
        </p:nvSpPr>
        <p:spPr>
          <a:xfrm>
            <a:off x="527384" y="4005064"/>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MEDYAN (</a:t>
            </a:r>
            <a:r>
              <a:rPr lang="tr-TR" b="1" dirty="0">
                <a:solidFill>
                  <a:prstClr val="black"/>
                </a:solidFill>
              </a:rPr>
              <a:t>ORTANCA)</a:t>
            </a:r>
          </a:p>
        </p:txBody>
      </p:sp>
      <p:sp>
        <p:nvSpPr>
          <p:cNvPr id="11" name="Yuvarlatılmış Çapraz Köşeli Dikdörtgen 10"/>
          <p:cNvSpPr/>
          <p:nvPr/>
        </p:nvSpPr>
        <p:spPr>
          <a:xfrm>
            <a:off x="527384" y="5229200"/>
            <a:ext cx="4608509"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ARİTMETİK </a:t>
            </a:r>
            <a:r>
              <a:rPr lang="tr-TR" b="1" dirty="0">
                <a:solidFill>
                  <a:prstClr val="black"/>
                </a:solidFill>
              </a:rPr>
              <a:t>ORTALAMA</a:t>
            </a:r>
          </a:p>
          <a:p>
            <a:pPr algn="ctr" defTabSz="914116"/>
            <a:endParaRPr lang="tr-TR" dirty="0">
              <a:solidFill>
                <a:prstClr val="black"/>
              </a:solidFill>
            </a:endParaRPr>
          </a:p>
        </p:txBody>
      </p:sp>
      <p:sp>
        <p:nvSpPr>
          <p:cNvPr id="12" name="Yuvarlatılmış Çapraz Köşeli Dikdörtgen 11"/>
          <p:cNvSpPr/>
          <p:nvPr/>
        </p:nvSpPr>
        <p:spPr>
          <a:xfrm>
            <a:off x="5807969" y="2780928"/>
            <a:ext cx="4992555" cy="648072"/>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smtClean="0">
                <a:solidFill>
                  <a:prstClr val="black"/>
                </a:solidFill>
              </a:rPr>
              <a:t>RANJ (DİZİ GENŞİLİĞİ)</a:t>
            </a:r>
            <a:endParaRPr lang="tr-TR" b="1" dirty="0">
              <a:solidFill>
                <a:prstClr val="black"/>
              </a:solidFill>
            </a:endParaRPr>
          </a:p>
        </p:txBody>
      </p:sp>
      <p:sp>
        <p:nvSpPr>
          <p:cNvPr id="13" name="Yuvarlatılmış Çapraz Köşeli Dikdörtgen 12"/>
          <p:cNvSpPr/>
          <p:nvPr/>
        </p:nvSpPr>
        <p:spPr>
          <a:xfrm>
            <a:off x="5807969" y="4005064"/>
            <a:ext cx="4992555" cy="576064"/>
          </a:xfrm>
          <a:prstGeom prst="round2DiagRect">
            <a:avLst/>
          </a:prstGeom>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b="1" dirty="0">
                <a:solidFill>
                  <a:prstClr val="black"/>
                </a:solidFill>
              </a:rPr>
              <a:t>ÇEYREK SAPMA(Q)</a:t>
            </a:r>
          </a:p>
        </p:txBody>
      </p:sp>
      <p:sp>
        <p:nvSpPr>
          <p:cNvPr id="14" name="Yuvarlatılmış Çapraz Köşeli Dikdörtgen 13"/>
          <p:cNvSpPr/>
          <p:nvPr/>
        </p:nvSpPr>
        <p:spPr>
          <a:xfrm>
            <a:off x="5807969" y="5229200"/>
            <a:ext cx="4992555" cy="576064"/>
          </a:xfrm>
          <a:prstGeom prst="round2DiagRect">
            <a:avLst/>
          </a:prstGeom>
          <a:solidFill>
            <a:srgbClr val="FFC000"/>
          </a:solidFill>
        </p:spPr>
        <p:style>
          <a:lnRef idx="2">
            <a:schemeClr val="accent1"/>
          </a:lnRef>
          <a:fillRef idx="1">
            <a:schemeClr val="lt1"/>
          </a:fillRef>
          <a:effectRef idx="0">
            <a:schemeClr val="accent1"/>
          </a:effectRef>
          <a:fontRef idx="minor">
            <a:schemeClr val="dk1"/>
          </a:fontRef>
        </p:style>
        <p:txBody>
          <a:bodyPr lIns="91410" tIns="45706" rIns="91410" bIns="45706" rtlCol="0" anchor="ctr"/>
          <a:lstStyle/>
          <a:p>
            <a:pPr algn="ctr" defTabSz="914116"/>
            <a:r>
              <a:rPr lang="tr-TR" sz="3200" b="1" dirty="0">
                <a:solidFill>
                  <a:prstClr val="black"/>
                </a:solidFill>
              </a:rPr>
              <a:t>STANDART SAPMA</a:t>
            </a:r>
          </a:p>
        </p:txBody>
      </p:sp>
    </p:spTree>
    <p:extLst>
      <p:ext uri="{BB962C8B-B14F-4D97-AF65-F5344CB8AC3E}">
        <p14:creationId xmlns:p14="http://schemas.microsoft.com/office/powerpoint/2010/main" val="3387908299"/>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latin typeface="AR CENA" panose="02000000000000000000" pitchFamily="2" charset="0"/>
              </a:rPr>
              <a:t>Standart Sapma</a:t>
            </a:r>
            <a:endParaRPr lang="tr-TR" b="1" dirty="0">
              <a:solidFill>
                <a:srgbClr val="FF0000"/>
              </a:solidFill>
              <a:latin typeface="AR CENA" panose="02000000000000000000" pitchFamily="2" charset="0"/>
            </a:endParaRPr>
          </a:p>
        </p:txBody>
      </p:sp>
      <p:sp>
        <p:nvSpPr>
          <p:cNvPr id="5" name="4 İçerik Yer Tutucusu"/>
          <p:cNvSpPr>
            <a:spLocks noGrp="1"/>
          </p:cNvSpPr>
          <p:nvPr>
            <p:ph idx="1"/>
          </p:nvPr>
        </p:nvSpPr>
        <p:spPr/>
        <p:txBody>
          <a:bodyPr>
            <a:normAutofit/>
          </a:bodyPr>
          <a:lstStyle/>
          <a:p>
            <a:r>
              <a:rPr lang="tr-TR" sz="2600" dirty="0" smtClean="0"/>
              <a:t>Aritmetik ortalama her ne kadar grubun başarısını yansıtsa da, öğrenci puanlarının aritmetik ortalama etrafındaki </a:t>
            </a:r>
            <a:r>
              <a:rPr lang="tr-TR" sz="2600" b="1" dirty="0" smtClean="0"/>
              <a:t>dağılımı</a:t>
            </a:r>
            <a:r>
              <a:rPr lang="tr-TR" sz="2600" dirty="0" smtClean="0"/>
              <a:t> farklı olabilir. </a:t>
            </a:r>
          </a:p>
          <a:p>
            <a:r>
              <a:rPr lang="tr-TR" sz="2600" dirty="0" smtClean="0"/>
              <a:t>Standart sapma grupların </a:t>
            </a:r>
            <a:r>
              <a:rPr lang="tr-TR" sz="2600" b="1" dirty="0" smtClean="0"/>
              <a:t>homojenliğini</a:t>
            </a:r>
            <a:r>
              <a:rPr lang="tr-TR" sz="2600" dirty="0" smtClean="0"/>
              <a:t> veya puanların aritmetik ortalamadan </a:t>
            </a:r>
            <a:r>
              <a:rPr lang="tr-TR" sz="2600" b="1" dirty="0" smtClean="0"/>
              <a:t>farklılığını</a:t>
            </a:r>
            <a:r>
              <a:rPr lang="tr-TR" sz="2600" dirty="0" smtClean="0"/>
              <a:t> (değişkenliğini - yayılmasını) gösteren bir istatistiktir.</a:t>
            </a:r>
          </a:p>
          <a:p>
            <a:r>
              <a:rPr lang="tr-TR" sz="2600" dirty="0" smtClean="0"/>
              <a:t>Standart sapma, bir puan dağılımındaki </a:t>
            </a:r>
            <a:r>
              <a:rPr lang="tr-TR" sz="2600" dirty="0"/>
              <a:t>verilerin </a:t>
            </a:r>
            <a:r>
              <a:rPr lang="tr-TR" sz="2600" dirty="0" smtClean="0"/>
              <a:t>aritmetik ortalamadan </a:t>
            </a:r>
            <a:r>
              <a:rPr lang="tr-TR" sz="2600" dirty="0"/>
              <a:t>ne kadar uzaklaştığını gösteren  bir yayılma ölçüsüdür. </a:t>
            </a:r>
            <a:endParaRPr lang="tr-TR" sz="2600" dirty="0" smtClean="0"/>
          </a:p>
          <a:p>
            <a:r>
              <a:rPr lang="tr-TR" sz="2600" dirty="0" smtClean="0"/>
              <a:t>Dağılım </a:t>
            </a:r>
            <a:r>
              <a:rPr lang="tr-TR" sz="2600" dirty="0"/>
              <a:t>(yayılım) ölçüleri arasında en çok </a:t>
            </a:r>
            <a:r>
              <a:rPr lang="tr-TR" sz="2600" dirty="0" smtClean="0"/>
              <a:t>kullanılan, </a:t>
            </a:r>
            <a:r>
              <a:rPr lang="tr-TR" sz="2600" dirty="0"/>
              <a:t>en </a:t>
            </a:r>
            <a:r>
              <a:rPr lang="tr-TR" sz="2600" dirty="0" smtClean="0"/>
              <a:t>önemli  ve en gelişmiş değişim </a:t>
            </a:r>
            <a:r>
              <a:rPr lang="tr-TR" sz="2600" dirty="0"/>
              <a:t>ölçüsü standart sapmadır.</a:t>
            </a:r>
          </a:p>
          <a:p>
            <a:endParaRPr lang="tr-TR" dirty="0"/>
          </a:p>
        </p:txBody>
      </p:sp>
    </p:spTree>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latin typeface="AR CENA" panose="02000000000000000000" pitchFamily="2" charset="0"/>
              </a:rPr>
              <a:t>Standart </a:t>
            </a:r>
            <a:r>
              <a:rPr lang="tr-TR" dirty="0" smtClean="0">
                <a:solidFill>
                  <a:srgbClr val="FF0000"/>
                </a:solidFill>
                <a:latin typeface="AR CENA" panose="02000000000000000000" pitchFamily="2" charset="0"/>
              </a:rPr>
              <a:t>Sapmanın Formülü</a:t>
            </a:r>
            <a:endParaRPr lang="tr-TR" dirty="0"/>
          </a:p>
        </p:txBody>
      </p:sp>
      <p:sp>
        <p:nvSpPr>
          <p:cNvPr id="3" name="İçerik Yer Tutucusu 2"/>
          <p:cNvSpPr>
            <a:spLocks noGrp="1"/>
          </p:cNvSpPr>
          <p:nvPr>
            <p:ph idx="1"/>
          </p:nvPr>
        </p:nvSpPr>
        <p:spPr>
          <a:xfrm>
            <a:off x="875835" y="1825625"/>
            <a:ext cx="10515600" cy="4351338"/>
          </a:xfrm>
        </p:spPr>
        <p:txBody>
          <a:bodyPr/>
          <a:lstStyle/>
          <a:p>
            <a:r>
              <a:rPr lang="tr-TR" dirty="0" smtClean="0"/>
              <a:t>          N&lt;30 ise;						N&gt;30 ise;</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93" y="2401977"/>
            <a:ext cx="4609287" cy="205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813" y="2286001"/>
            <a:ext cx="4226011" cy="21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8376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653143"/>
            <a:ext cx="10515600" cy="5523820"/>
          </a:xfrm>
        </p:spPr>
        <p:txBody>
          <a:bodyPr>
            <a:normAutofit/>
          </a:bodyPr>
          <a:lstStyle/>
          <a:p>
            <a:r>
              <a:rPr lang="tr-TR" b="1" dirty="0" smtClean="0"/>
              <a:t>Standart sapma hesaplanırken aşağıdaki işlem sırası izlenir:</a:t>
            </a:r>
          </a:p>
          <a:p>
            <a:pPr marL="514350" indent="-514350">
              <a:buAutoNum type="arabicPeriod"/>
            </a:pPr>
            <a:r>
              <a:rPr lang="tr-TR" dirty="0" smtClean="0"/>
              <a:t>Aritmetik ortalama hesaplanır.</a:t>
            </a:r>
          </a:p>
          <a:p>
            <a:pPr marL="514350" indent="-514350">
              <a:buAutoNum type="arabicPeriod"/>
            </a:pPr>
            <a:r>
              <a:rPr lang="tr-TR" dirty="0" smtClean="0"/>
              <a:t>Her bir puanın aritmetik ortalamadan farkı hesaplanır ve bu farkların kareleri alınır.</a:t>
            </a:r>
          </a:p>
          <a:p>
            <a:pPr marL="514350" indent="-514350">
              <a:buAutoNum type="arabicPeriod"/>
            </a:pPr>
            <a:r>
              <a:rPr lang="tr-TR" dirty="0" smtClean="0"/>
              <a:t>Elde edilen farkların kareleri toplanarak kareler toplamları bulunur.</a:t>
            </a:r>
          </a:p>
          <a:p>
            <a:pPr marL="514350" indent="-514350">
              <a:buAutoNum type="arabicPeriod"/>
            </a:pPr>
            <a:r>
              <a:rPr lang="tr-TR" dirty="0" smtClean="0"/>
              <a:t>Kareler toplamı öğrenci sayısına bölünerek ölçümlere ait </a:t>
            </a:r>
            <a:r>
              <a:rPr lang="tr-TR" b="1" dirty="0" smtClean="0"/>
              <a:t>varyans</a:t>
            </a:r>
            <a:r>
              <a:rPr lang="tr-TR" dirty="0" smtClean="0"/>
              <a:t> elde edilir.</a:t>
            </a:r>
          </a:p>
          <a:p>
            <a:pPr marL="514350" indent="-514350">
              <a:buAutoNum type="arabicPeriod"/>
            </a:pPr>
            <a:r>
              <a:rPr lang="tr-TR" dirty="0" smtClean="0"/>
              <a:t>Hesaplanan varyansın karekökü alınarak </a:t>
            </a:r>
            <a:r>
              <a:rPr lang="tr-TR" b="1" dirty="0" smtClean="0"/>
              <a:t>standart sapma </a:t>
            </a:r>
            <a:r>
              <a:rPr lang="tr-TR" dirty="0" smtClean="0"/>
              <a:t>elde edilir.</a:t>
            </a:r>
          </a:p>
          <a:p>
            <a:pPr marL="514350" indent="-514350">
              <a:buAutoNum type="arabicPeriod"/>
            </a:pPr>
            <a:endParaRPr lang="tr-TR" dirty="0" smtClean="0"/>
          </a:p>
          <a:p>
            <a:pPr>
              <a:buFont typeface="Wingdings" panose="05000000000000000000" pitchFamily="2" charset="2"/>
              <a:buChar char="v"/>
            </a:pPr>
            <a:r>
              <a:rPr lang="tr-TR" dirty="0" smtClean="0"/>
              <a:t>      Standart sapma, puanların ortalamadan farklılaşma ölçüsünü veren bir istatistiktir.</a:t>
            </a:r>
            <a:endParaRPr lang="tr-TR" dirty="0"/>
          </a:p>
        </p:txBody>
      </p:sp>
    </p:spTree>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Dikdörtgen"/>
          <p:cNvSpPr/>
          <p:nvPr/>
        </p:nvSpPr>
        <p:spPr>
          <a:xfrm>
            <a:off x="990701" y="744597"/>
            <a:ext cx="10096571" cy="461665"/>
          </a:xfrm>
          <a:prstGeom prst="rect">
            <a:avLst/>
          </a:prstGeom>
        </p:spPr>
        <p:txBody>
          <a:bodyPr wrap="square">
            <a:spAutoFit/>
          </a:bodyPr>
          <a:lstStyle/>
          <a:p>
            <a:pPr fontAlgn="base">
              <a:spcBef>
                <a:spcPct val="0"/>
              </a:spcBef>
              <a:spcAft>
                <a:spcPct val="0"/>
              </a:spcAft>
            </a:pPr>
            <a:r>
              <a:rPr lang="tr-TR" sz="2400" b="1" dirty="0" smtClean="0">
                <a:solidFill>
                  <a:srgbClr val="C00000"/>
                </a:solidFill>
                <a:latin typeface="Arial" pitchFamily="34" charset="0"/>
              </a:rPr>
              <a:t>Standart Sapma</a:t>
            </a:r>
          </a:p>
        </p:txBody>
      </p:sp>
      <p:sp>
        <p:nvSpPr>
          <p:cNvPr id="17" name="7 Çentikli Sağ Ok"/>
          <p:cNvSpPr/>
          <p:nvPr>
            <p:custDataLst>
              <p:tags r:id="rId2"/>
            </p:custDataLst>
          </p:nvPr>
        </p:nvSpPr>
        <p:spPr>
          <a:xfrm>
            <a:off x="871143" y="2245672"/>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sz="2000">
              <a:solidFill>
                <a:srgbClr val="1F497D"/>
              </a:solidFill>
            </a:endParaRPr>
          </a:p>
        </p:txBody>
      </p:sp>
      <p:sp>
        <p:nvSpPr>
          <p:cNvPr id="24" name="Rectangle 3"/>
          <p:cNvSpPr txBox="1">
            <a:spLocks noChangeArrowheads="1"/>
          </p:cNvSpPr>
          <p:nvPr/>
        </p:nvSpPr>
        <p:spPr>
          <a:xfrm>
            <a:off x="1487488" y="2245672"/>
            <a:ext cx="10959008" cy="2308324"/>
          </a:xfrm>
          <a:prstGeom prst="rect">
            <a:avLst/>
          </a:prstGeom>
        </p:spPr>
        <p:txBody>
          <a:bodyPr wrap="square">
            <a:spAutoFit/>
          </a:bodyPr>
          <a:lstStyle>
            <a:defPPr>
              <a:defRPr lang="tr-TR"/>
            </a:defPPr>
            <a:lvl1pPr>
              <a:defRPr sz="2000"/>
            </a:lvl1pPr>
          </a:lstStyle>
          <a:p>
            <a:pPr marL="457200" indent="-457200" fontAlgn="base">
              <a:spcBef>
                <a:spcPct val="0"/>
              </a:spcBef>
              <a:spcAft>
                <a:spcPct val="0"/>
              </a:spcAft>
              <a:buFontTx/>
              <a:buAutoNum type="arabicParenR"/>
            </a:pPr>
            <a:r>
              <a:rPr lang="tr-TR" altLang="tr-TR" sz="2400" dirty="0" smtClean="0">
                <a:solidFill>
                  <a:prstClr val="black"/>
                </a:solidFill>
                <a:latin typeface="Arial" pitchFamily="34" charset="0"/>
              </a:rPr>
              <a:t>Ortalama hesaplanır.</a:t>
            </a:r>
          </a:p>
          <a:p>
            <a:pPr marL="457200" indent="-457200" fontAlgn="base">
              <a:spcBef>
                <a:spcPct val="0"/>
              </a:spcBef>
              <a:spcAft>
                <a:spcPct val="0"/>
              </a:spcAft>
              <a:buFontTx/>
              <a:buAutoNum type="arabicParenR"/>
            </a:pPr>
            <a:r>
              <a:rPr lang="tr-TR" altLang="tr-TR" sz="2400" dirty="0" smtClean="0">
                <a:solidFill>
                  <a:prstClr val="black"/>
                </a:solidFill>
                <a:latin typeface="Arial" pitchFamily="34" charset="0"/>
              </a:rPr>
              <a:t>Her bir değerin ortalamadan farkı bulunur.</a:t>
            </a:r>
          </a:p>
          <a:p>
            <a:pPr marL="457200" indent="-457200" fontAlgn="base">
              <a:spcBef>
                <a:spcPct val="0"/>
              </a:spcBef>
              <a:spcAft>
                <a:spcPct val="0"/>
              </a:spcAft>
              <a:buFontTx/>
              <a:buAutoNum type="arabicParenR"/>
            </a:pPr>
            <a:r>
              <a:rPr lang="tr-TR" altLang="tr-TR" sz="2400" dirty="0" smtClean="0">
                <a:solidFill>
                  <a:prstClr val="black"/>
                </a:solidFill>
                <a:latin typeface="Arial" pitchFamily="34" charset="0"/>
              </a:rPr>
              <a:t>Bulunan her bir fark değerinin karesi alınır.</a:t>
            </a:r>
          </a:p>
          <a:p>
            <a:pPr marL="457200" indent="-457200" fontAlgn="base">
              <a:spcBef>
                <a:spcPct val="0"/>
              </a:spcBef>
              <a:spcAft>
                <a:spcPct val="0"/>
              </a:spcAft>
              <a:buFontTx/>
              <a:buAutoNum type="arabicParenR"/>
            </a:pPr>
            <a:r>
              <a:rPr lang="tr-TR" altLang="tr-TR" sz="2400" dirty="0" smtClean="0">
                <a:solidFill>
                  <a:prstClr val="black"/>
                </a:solidFill>
                <a:latin typeface="Arial" pitchFamily="34" charset="0"/>
              </a:rPr>
              <a:t>Elde edilen kare değerlerinin toplamı bulunur.</a:t>
            </a:r>
          </a:p>
          <a:p>
            <a:pPr marL="457200" indent="-457200" fontAlgn="base">
              <a:spcBef>
                <a:spcPct val="0"/>
              </a:spcBef>
              <a:spcAft>
                <a:spcPct val="0"/>
              </a:spcAft>
              <a:buFontTx/>
              <a:buAutoNum type="arabicParenR"/>
            </a:pPr>
            <a:r>
              <a:rPr lang="tr-TR" altLang="tr-TR" sz="2400" dirty="0" smtClean="0">
                <a:solidFill>
                  <a:prstClr val="black"/>
                </a:solidFill>
                <a:latin typeface="Arial" pitchFamily="34" charset="0"/>
              </a:rPr>
              <a:t>Elde edilen toplam  n veya (n-1)’e bölünür.</a:t>
            </a:r>
          </a:p>
          <a:p>
            <a:pPr marL="457200" indent="-457200" fontAlgn="base">
              <a:spcBef>
                <a:spcPct val="0"/>
              </a:spcBef>
              <a:spcAft>
                <a:spcPct val="0"/>
              </a:spcAft>
              <a:buFontTx/>
              <a:buAutoNum type="arabicParenR"/>
            </a:pPr>
            <a:r>
              <a:rPr lang="tr-TR" altLang="tr-TR" sz="2400" dirty="0" smtClean="0">
                <a:solidFill>
                  <a:prstClr val="black"/>
                </a:solidFill>
                <a:latin typeface="Arial" pitchFamily="34" charset="0"/>
              </a:rPr>
              <a:t>Elde edilen sayının kare kökü alınır.</a:t>
            </a:r>
            <a:endParaRPr lang="tr-TR" altLang="tr-TR" sz="2400" dirty="0">
              <a:solidFill>
                <a:prstClr val="black"/>
              </a:solidFill>
              <a:latin typeface="Arial" pitchFamily="34" charset="0"/>
            </a:endParaRPr>
          </a:p>
        </p:txBody>
      </p:sp>
      <p:graphicFrame>
        <p:nvGraphicFramePr>
          <p:cNvPr id="25" name="Object 4"/>
          <p:cNvGraphicFramePr>
            <a:graphicFrameLocks noGrp="1" noChangeAspect="1"/>
          </p:cNvGraphicFramePr>
          <p:nvPr>
            <p:ph sz="half" idx="4294967295"/>
            <p:extLst>
              <p:ext uri="{D42A27DB-BD31-4B8C-83A1-F6EECF244321}">
                <p14:modId xmlns:p14="http://schemas.microsoft.com/office/powerpoint/2010/main" val="1925403602"/>
              </p:ext>
            </p:extLst>
          </p:nvPr>
        </p:nvGraphicFramePr>
        <p:xfrm>
          <a:off x="5135991" y="770815"/>
          <a:ext cx="3360945" cy="1030020"/>
        </p:xfrm>
        <a:graphic>
          <a:graphicData uri="http://schemas.openxmlformats.org/presentationml/2006/ole">
            <mc:AlternateContent xmlns:mc="http://schemas.openxmlformats.org/markup-compatibility/2006">
              <mc:Choice xmlns:v="urn:schemas-microsoft-com:vml" Requires="v">
                <p:oleObj spid="_x0000_s12397" name="Denklem" r:id="rId4" imgW="1180800" imgH="482400" progId="Equation.3">
                  <p:embed/>
                </p:oleObj>
              </mc:Choice>
              <mc:Fallback>
                <p:oleObj name="Denklem" r:id="rId4" imgW="118080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991" y="770815"/>
                        <a:ext cx="3360945" cy="103002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558076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7" y="394142"/>
            <a:ext cx="12103511" cy="6321968"/>
          </a:xfrm>
        </p:spPr>
        <p:txBody>
          <a:bodyPr>
            <a:noAutofit/>
          </a:bodyPr>
          <a:lstStyle/>
          <a:p>
            <a:pPr>
              <a:spcBef>
                <a:spcPct val="0"/>
              </a:spcBef>
              <a:buFontTx/>
              <a:buNone/>
            </a:pPr>
            <a:endParaRPr lang="tr-TR" altLang="tr-TR" sz="2400" dirty="0" smtClean="0">
              <a:latin typeface="Arial" panose="020B0604020202020204" pitchFamily="34" charset="0"/>
            </a:endParaRPr>
          </a:p>
          <a:p>
            <a:pPr>
              <a:spcBef>
                <a:spcPct val="0"/>
              </a:spcBef>
              <a:buFontTx/>
              <a:buNone/>
            </a:pPr>
            <a:r>
              <a:rPr lang="tr-TR" altLang="tr-TR" sz="2400" dirty="0" smtClean="0">
                <a:latin typeface="Arial" panose="020B0604020202020204" pitchFamily="34" charset="0"/>
              </a:rPr>
              <a:t>Örnek</a:t>
            </a:r>
            <a:r>
              <a:rPr lang="tr-TR" altLang="tr-TR" sz="2400" dirty="0">
                <a:latin typeface="Arial" panose="020B0604020202020204" pitchFamily="34" charset="0"/>
              </a:rPr>
              <a:t>: Öğrencilerin </a:t>
            </a:r>
            <a:r>
              <a:rPr lang="tr-TR" altLang="tr-TR" sz="2400" dirty="0" smtClean="0">
                <a:latin typeface="Arial" panose="020B0604020202020204" pitchFamily="34" charset="0"/>
              </a:rPr>
              <a:t>bir dersin final sınavından </a:t>
            </a:r>
            <a:r>
              <a:rPr lang="tr-TR" altLang="tr-TR" sz="2400" dirty="0">
                <a:latin typeface="Arial" panose="020B0604020202020204" pitchFamily="34" charset="0"/>
              </a:rPr>
              <a:t>aldığı </a:t>
            </a:r>
            <a:r>
              <a:rPr lang="tr-TR" altLang="tr-TR" sz="2400" dirty="0" smtClean="0">
                <a:latin typeface="Arial" panose="020B0604020202020204" pitchFamily="34" charset="0"/>
              </a:rPr>
              <a:t>puanlar </a:t>
            </a:r>
            <a:r>
              <a:rPr lang="tr-TR" altLang="tr-TR" sz="2400" dirty="0">
                <a:latin typeface="Arial" panose="020B0604020202020204" pitchFamily="34" charset="0"/>
              </a:rPr>
              <a:t>şu </a:t>
            </a:r>
            <a:r>
              <a:rPr lang="tr-TR" altLang="tr-TR" sz="2400" dirty="0" smtClean="0">
                <a:latin typeface="Arial" panose="020B0604020202020204" pitchFamily="34" charset="0"/>
              </a:rPr>
              <a:t>şekildedir: </a:t>
            </a:r>
            <a:endParaRPr lang="tr-TR" altLang="tr-TR" sz="2400" dirty="0">
              <a:latin typeface="Arial" panose="020B0604020202020204" pitchFamily="34" charset="0"/>
            </a:endParaRPr>
          </a:p>
          <a:p>
            <a:pPr algn="ctr">
              <a:spcBef>
                <a:spcPct val="0"/>
              </a:spcBef>
              <a:buFontTx/>
              <a:buNone/>
            </a:pPr>
            <a:r>
              <a:rPr lang="tr-TR" altLang="tr-TR" sz="2400" dirty="0">
                <a:latin typeface="Arial" panose="020B0604020202020204" pitchFamily="34" charset="0"/>
              </a:rPr>
              <a:t> 30, 40, 50, 60, </a:t>
            </a:r>
            <a:r>
              <a:rPr lang="tr-TR" altLang="tr-TR" sz="2400" dirty="0" smtClean="0">
                <a:latin typeface="Arial" panose="020B0604020202020204" pitchFamily="34" charset="0"/>
              </a:rPr>
              <a:t>70.</a:t>
            </a:r>
          </a:p>
          <a:p>
            <a:pPr>
              <a:spcBef>
                <a:spcPct val="0"/>
              </a:spcBef>
              <a:buFontTx/>
              <a:buNone/>
            </a:pPr>
            <a:r>
              <a:rPr lang="tr-TR" altLang="tr-TR" sz="2400" dirty="0" smtClean="0">
                <a:latin typeface="Arial" panose="020B0604020202020204" pitchFamily="34" charset="0"/>
              </a:rPr>
              <a:t>Bu sınıfın puanlarının aritmetik </a:t>
            </a:r>
            <a:r>
              <a:rPr lang="tr-TR" altLang="tr-TR" sz="2400" dirty="0">
                <a:latin typeface="Arial" panose="020B0604020202020204" pitchFamily="34" charset="0"/>
              </a:rPr>
              <a:t>ortalaması ve standart sapması kaçtır?</a:t>
            </a:r>
          </a:p>
          <a:p>
            <a:pPr>
              <a:spcBef>
                <a:spcPct val="0"/>
              </a:spcBef>
              <a:buFontTx/>
              <a:buNone/>
            </a:pPr>
            <a:endParaRPr lang="tr-TR" altLang="tr-TR" sz="2400" dirty="0">
              <a:latin typeface="Arial" panose="020B0604020202020204" pitchFamily="34" charset="0"/>
            </a:endParaRPr>
          </a:p>
          <a:p>
            <a:pPr>
              <a:defRPr/>
            </a:pPr>
            <a:r>
              <a:rPr lang="tr-TR" sz="2400" dirty="0">
                <a:latin typeface="Arial" charset="0"/>
              </a:rPr>
              <a:t>Cevap</a:t>
            </a:r>
            <a:r>
              <a:rPr lang="tr-TR" sz="2400" dirty="0" smtClean="0">
                <a:latin typeface="Arial" charset="0"/>
              </a:rPr>
              <a:t>:</a:t>
            </a:r>
          </a:p>
          <a:p>
            <a:pPr>
              <a:defRPr/>
            </a:pPr>
            <a:r>
              <a:rPr lang="tr-TR" sz="2400" dirty="0" smtClean="0">
                <a:latin typeface="Arial" charset="0"/>
              </a:rPr>
              <a:t>X </a:t>
            </a:r>
            <a:r>
              <a:rPr lang="tr-TR" sz="2400" dirty="0">
                <a:latin typeface="Arial" charset="0"/>
              </a:rPr>
              <a:t>= (30+40+50+60+70) / 5 = (300/5) = </a:t>
            </a:r>
            <a:r>
              <a:rPr lang="tr-TR" sz="2400" dirty="0" smtClean="0">
                <a:latin typeface="Arial" charset="0"/>
              </a:rPr>
              <a:t>Ortalama=</a:t>
            </a:r>
            <a:r>
              <a:rPr lang="tr-TR" sz="2400" dirty="0" smtClean="0">
                <a:effectLst>
                  <a:outerShdw blurRad="38100" dist="38100" dir="2700000" algn="tl">
                    <a:srgbClr val="C0C0C0"/>
                  </a:outerShdw>
                </a:effectLst>
                <a:latin typeface="Arial" charset="0"/>
              </a:rPr>
              <a:t>50</a:t>
            </a:r>
            <a:endParaRPr lang="tr-TR" sz="2400" dirty="0">
              <a:effectLst>
                <a:outerShdw blurRad="38100" dist="38100" dir="2700000" algn="tl">
                  <a:srgbClr val="C0C0C0"/>
                </a:outerShdw>
              </a:effectLst>
              <a:latin typeface="Arial" charset="0"/>
            </a:endParaRPr>
          </a:p>
          <a:p>
            <a:pPr>
              <a:defRPr/>
            </a:pPr>
            <a:r>
              <a:rPr lang="tr-TR" sz="2400" dirty="0" smtClean="0">
                <a:latin typeface="Arial" charset="0"/>
              </a:rPr>
              <a:t>30-50 </a:t>
            </a:r>
            <a:r>
              <a:rPr lang="tr-TR" sz="2400" dirty="0">
                <a:latin typeface="Arial" charset="0"/>
              </a:rPr>
              <a:t>= </a:t>
            </a:r>
            <a:r>
              <a:rPr lang="tr-TR" sz="2400" dirty="0" smtClean="0">
                <a:latin typeface="Arial" charset="0"/>
              </a:rPr>
              <a:t>-20              </a:t>
            </a:r>
            <a:r>
              <a:rPr lang="tr-TR" sz="2400" dirty="0">
                <a:latin typeface="Arial" charset="0"/>
              </a:rPr>
              <a:t>(-20)</a:t>
            </a:r>
            <a:r>
              <a:rPr lang="tr-TR" sz="2400" baseline="30000" dirty="0">
                <a:latin typeface="Arial" charset="0"/>
              </a:rPr>
              <a:t>2</a:t>
            </a:r>
            <a:r>
              <a:rPr lang="tr-TR" sz="2400" dirty="0">
                <a:latin typeface="Arial" charset="0"/>
              </a:rPr>
              <a:t>  = 400      </a:t>
            </a:r>
            <a:r>
              <a:rPr lang="tr-TR" sz="2400" dirty="0" smtClean="0">
                <a:latin typeface="Arial" charset="0"/>
              </a:rPr>
              <a:t>  S= √1000/(5-1)</a:t>
            </a:r>
            <a:endParaRPr lang="tr-TR" sz="2400" dirty="0">
              <a:latin typeface="Arial" charset="0"/>
            </a:endParaRPr>
          </a:p>
          <a:p>
            <a:pPr>
              <a:defRPr/>
            </a:pPr>
            <a:r>
              <a:rPr lang="tr-TR" sz="2400" dirty="0" smtClean="0">
                <a:latin typeface="Arial" charset="0"/>
              </a:rPr>
              <a:t>40-50 </a:t>
            </a:r>
            <a:r>
              <a:rPr lang="tr-TR" sz="2400" dirty="0">
                <a:latin typeface="Arial" charset="0"/>
              </a:rPr>
              <a:t>= </a:t>
            </a:r>
            <a:r>
              <a:rPr lang="tr-TR" sz="2400" dirty="0" smtClean="0">
                <a:latin typeface="Arial" charset="0"/>
              </a:rPr>
              <a:t>-10              (-10)</a:t>
            </a:r>
            <a:r>
              <a:rPr lang="tr-TR" sz="2400" baseline="30000" dirty="0" smtClean="0">
                <a:latin typeface="Arial" charset="0"/>
              </a:rPr>
              <a:t>2</a:t>
            </a:r>
            <a:r>
              <a:rPr lang="tr-TR" sz="2400" dirty="0" smtClean="0">
                <a:latin typeface="Arial" charset="0"/>
              </a:rPr>
              <a:t>  = </a:t>
            </a:r>
            <a:r>
              <a:rPr lang="tr-TR" sz="2400" dirty="0">
                <a:latin typeface="Arial" charset="0"/>
              </a:rPr>
              <a:t>100		</a:t>
            </a:r>
            <a:r>
              <a:rPr lang="tr-TR" sz="2400" dirty="0" smtClean="0">
                <a:latin typeface="Arial" charset="0"/>
              </a:rPr>
              <a:t>S= </a:t>
            </a:r>
            <a:r>
              <a:rPr lang="tr-TR" sz="2400" dirty="0">
                <a:latin typeface="Arial" charset="0"/>
              </a:rPr>
              <a:t>√200</a:t>
            </a:r>
          </a:p>
          <a:p>
            <a:pPr>
              <a:defRPr/>
            </a:pPr>
            <a:r>
              <a:rPr lang="tr-TR" sz="2400" dirty="0" smtClean="0">
                <a:latin typeface="Arial" charset="0"/>
              </a:rPr>
              <a:t>50-50 </a:t>
            </a:r>
            <a:r>
              <a:rPr lang="tr-TR" sz="2400" dirty="0">
                <a:latin typeface="Arial" charset="0"/>
              </a:rPr>
              <a:t>=   0              </a:t>
            </a:r>
            <a:r>
              <a:rPr lang="tr-TR" sz="2400" dirty="0" smtClean="0">
                <a:latin typeface="Arial" charset="0"/>
              </a:rPr>
              <a:t>  </a:t>
            </a:r>
            <a:r>
              <a:rPr lang="tr-TR" sz="2400" dirty="0">
                <a:latin typeface="Arial" charset="0"/>
              </a:rPr>
              <a:t>(0)</a:t>
            </a:r>
            <a:r>
              <a:rPr lang="tr-TR" sz="2400" baseline="30000" dirty="0">
                <a:latin typeface="Arial" charset="0"/>
              </a:rPr>
              <a:t>2</a:t>
            </a:r>
            <a:r>
              <a:rPr lang="tr-TR" sz="2400" dirty="0">
                <a:latin typeface="Arial" charset="0"/>
              </a:rPr>
              <a:t>    =   0 		</a:t>
            </a:r>
            <a:r>
              <a:rPr lang="tr-TR" sz="2400" dirty="0" smtClean="0">
                <a:latin typeface="Arial" charset="0"/>
              </a:rPr>
              <a:t>S= </a:t>
            </a:r>
            <a:r>
              <a:rPr lang="tr-TR" sz="2400" dirty="0">
                <a:effectLst>
                  <a:outerShdw blurRad="38100" dist="38100" dir="2700000" algn="tl">
                    <a:srgbClr val="C0C0C0"/>
                  </a:outerShdw>
                </a:effectLst>
                <a:latin typeface="Arial" charset="0"/>
              </a:rPr>
              <a:t>14.14</a:t>
            </a:r>
          </a:p>
          <a:p>
            <a:pPr>
              <a:defRPr/>
            </a:pPr>
            <a:r>
              <a:rPr lang="tr-TR" sz="2400" dirty="0" smtClean="0">
                <a:latin typeface="Arial" charset="0"/>
              </a:rPr>
              <a:t>60-50 </a:t>
            </a:r>
            <a:r>
              <a:rPr lang="tr-TR" sz="2400" dirty="0">
                <a:latin typeface="Arial" charset="0"/>
              </a:rPr>
              <a:t>= </a:t>
            </a:r>
            <a:r>
              <a:rPr lang="tr-TR" sz="2400" dirty="0" smtClean="0">
                <a:latin typeface="Arial" charset="0"/>
              </a:rPr>
              <a:t>10                (10)</a:t>
            </a:r>
            <a:r>
              <a:rPr lang="tr-TR" sz="2400" baseline="30000" dirty="0" smtClean="0">
                <a:latin typeface="Arial" charset="0"/>
              </a:rPr>
              <a:t>2</a:t>
            </a:r>
            <a:r>
              <a:rPr lang="tr-TR" sz="2400" dirty="0" smtClean="0">
                <a:latin typeface="Arial" charset="0"/>
              </a:rPr>
              <a:t>  </a:t>
            </a:r>
            <a:r>
              <a:rPr lang="tr-TR" sz="2400" dirty="0">
                <a:latin typeface="Arial" charset="0"/>
              </a:rPr>
              <a:t>= 100</a:t>
            </a:r>
          </a:p>
          <a:p>
            <a:pPr>
              <a:defRPr/>
            </a:pPr>
            <a:r>
              <a:rPr lang="tr-TR" sz="2400" dirty="0" smtClean="0">
                <a:latin typeface="Arial" charset="0"/>
              </a:rPr>
              <a:t>70-50 </a:t>
            </a:r>
            <a:r>
              <a:rPr lang="tr-TR" sz="2400" dirty="0">
                <a:latin typeface="Arial" charset="0"/>
              </a:rPr>
              <a:t>=  20            </a:t>
            </a:r>
            <a:r>
              <a:rPr lang="tr-TR" sz="2400" dirty="0" smtClean="0">
                <a:latin typeface="Arial" charset="0"/>
              </a:rPr>
              <a:t>  </a:t>
            </a:r>
            <a:r>
              <a:rPr lang="tr-TR" sz="2400" dirty="0">
                <a:latin typeface="Arial" charset="0"/>
              </a:rPr>
              <a:t>(20)</a:t>
            </a:r>
            <a:r>
              <a:rPr lang="tr-TR" sz="2400" baseline="30000" dirty="0">
                <a:latin typeface="Arial" charset="0"/>
              </a:rPr>
              <a:t>2</a:t>
            </a:r>
            <a:r>
              <a:rPr lang="tr-TR" sz="2400" dirty="0">
                <a:latin typeface="Arial" charset="0"/>
              </a:rPr>
              <a:t>   = 400</a:t>
            </a:r>
          </a:p>
          <a:p>
            <a:pPr lvl="8">
              <a:defRPr/>
            </a:pPr>
            <a:r>
              <a:rPr lang="tr-TR" sz="2400" dirty="0" smtClean="0">
                <a:latin typeface="Arial" charset="0"/>
              </a:rPr>
              <a:t>+-----------------</a:t>
            </a:r>
          </a:p>
          <a:p>
            <a:pPr>
              <a:defRPr/>
            </a:pPr>
            <a:r>
              <a:rPr lang="tr-TR" sz="2400" dirty="0">
                <a:solidFill>
                  <a:srgbClr val="FF0000"/>
                </a:solidFill>
                <a:latin typeface="Arial" charset="0"/>
              </a:rPr>
              <a:t>					                         </a:t>
            </a:r>
            <a:r>
              <a:rPr lang="tr-TR" sz="2400" dirty="0">
                <a:latin typeface="Arial" charset="0"/>
              </a:rPr>
              <a:t>1000</a:t>
            </a:r>
          </a:p>
          <a:p>
            <a:endParaRPr lang="tr-TR"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433" y="2594323"/>
            <a:ext cx="4032739"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876365" y="5270005"/>
            <a:ext cx="5227713" cy="830997"/>
          </a:xfrm>
          <a:prstGeom prst="rect">
            <a:avLst/>
          </a:prstGeom>
          <a:noFill/>
        </p:spPr>
        <p:txBody>
          <a:bodyPr wrap="none" rtlCol="0">
            <a:spAutoFit/>
          </a:bodyPr>
          <a:lstStyle/>
          <a:p>
            <a:r>
              <a:rPr lang="tr-TR" sz="2400" dirty="0"/>
              <a:t>z</a:t>
            </a:r>
            <a:r>
              <a:rPr lang="tr-TR" sz="2400" dirty="0" smtClean="0"/>
              <a:t> ve T standart puanlarının </a:t>
            </a:r>
          </a:p>
          <a:p>
            <a:r>
              <a:rPr lang="tr-TR" sz="2400" dirty="0" smtClean="0"/>
              <a:t>Excel programında </a:t>
            </a:r>
            <a:r>
              <a:rPr lang="tr-TR" sz="2400" dirty="0" smtClean="0">
                <a:hlinkClick r:id="rId3" action="ppaction://hlinkfile"/>
              </a:rPr>
              <a:t>hesaplanması</a:t>
            </a:r>
            <a:endParaRPr lang="tr-TR" sz="2400" dirty="0"/>
          </a:p>
        </p:txBody>
      </p:sp>
    </p:spTree>
    <p:extLst>
      <p:ext uri="{BB962C8B-B14F-4D97-AF65-F5344CB8AC3E}">
        <p14:creationId xmlns:p14="http://schemas.microsoft.com/office/powerpoint/2010/main" val="42264953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5533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cstate="print"/>
          <a:srcRect/>
          <a:stretch>
            <a:fillRect/>
          </a:stretch>
        </p:blipFill>
        <p:spPr bwMode="auto">
          <a:xfrm>
            <a:off x="950344" y="1048757"/>
            <a:ext cx="5048285" cy="2922692"/>
          </a:xfrm>
          <a:prstGeom prst="rect">
            <a:avLst/>
          </a:prstGeom>
          <a:noFill/>
          <a:ln w="9525">
            <a:noFill/>
            <a:miter lim="800000"/>
            <a:headEnd/>
            <a:tailEnd/>
          </a:ln>
        </p:spPr>
      </p:pic>
      <p:pic>
        <p:nvPicPr>
          <p:cNvPr id="187395" name="Picture 3"/>
          <p:cNvPicPr>
            <a:picLocks noChangeAspect="1" noChangeArrowheads="1"/>
          </p:cNvPicPr>
          <p:nvPr/>
        </p:nvPicPr>
        <p:blipFill>
          <a:blip r:embed="rId4" cstate="print"/>
          <a:srcRect/>
          <a:stretch>
            <a:fillRect/>
          </a:stretch>
        </p:blipFill>
        <p:spPr bwMode="auto">
          <a:xfrm>
            <a:off x="6441544" y="1610012"/>
            <a:ext cx="5750456" cy="1857388"/>
          </a:xfrm>
          <a:prstGeom prst="rect">
            <a:avLst/>
          </a:prstGeom>
          <a:noFill/>
          <a:ln w="9525">
            <a:noFill/>
            <a:miter lim="800000"/>
            <a:headEnd/>
            <a:tailEnd/>
          </a:ln>
        </p:spPr>
      </p:pic>
      <p:sp>
        <p:nvSpPr>
          <p:cNvPr id="4" name="3 Dikdörtgen"/>
          <p:cNvSpPr/>
          <p:nvPr/>
        </p:nvSpPr>
        <p:spPr>
          <a:xfrm>
            <a:off x="6605918" y="544843"/>
            <a:ext cx="3760966" cy="461665"/>
          </a:xfrm>
          <a:prstGeom prst="rect">
            <a:avLst/>
          </a:prstGeom>
        </p:spPr>
        <p:txBody>
          <a:bodyPr wrap="none">
            <a:spAutoFit/>
          </a:bodyPr>
          <a:lstStyle/>
          <a:p>
            <a:pPr fontAlgn="base">
              <a:spcBef>
                <a:spcPct val="0"/>
              </a:spcBef>
              <a:spcAft>
                <a:spcPct val="0"/>
              </a:spcAft>
            </a:pPr>
            <a:r>
              <a:rPr lang="tr-TR" sz="2400" i="1" dirty="0" smtClean="0">
                <a:solidFill>
                  <a:srgbClr val="C00000"/>
                </a:solidFill>
                <a:latin typeface="Arial" pitchFamily="34" charset="0"/>
              </a:rPr>
              <a:t>Standart Sapma Büyükse;</a:t>
            </a:r>
            <a:endParaRPr lang="tr-TR" sz="2400" i="1" dirty="0">
              <a:solidFill>
                <a:srgbClr val="C00000"/>
              </a:solidFill>
              <a:latin typeface="Arial" pitchFamily="34" charset="0"/>
            </a:endParaRPr>
          </a:p>
        </p:txBody>
      </p:sp>
      <p:sp>
        <p:nvSpPr>
          <p:cNvPr id="5" name="4 Dikdörtgen"/>
          <p:cNvSpPr/>
          <p:nvPr/>
        </p:nvSpPr>
        <p:spPr>
          <a:xfrm>
            <a:off x="644044" y="382485"/>
            <a:ext cx="3760966" cy="461665"/>
          </a:xfrm>
          <a:prstGeom prst="rect">
            <a:avLst/>
          </a:prstGeom>
        </p:spPr>
        <p:txBody>
          <a:bodyPr wrap="none">
            <a:spAutoFit/>
          </a:bodyPr>
          <a:lstStyle/>
          <a:p>
            <a:pPr fontAlgn="base">
              <a:spcBef>
                <a:spcPct val="0"/>
              </a:spcBef>
              <a:spcAft>
                <a:spcPct val="0"/>
              </a:spcAft>
            </a:pPr>
            <a:r>
              <a:rPr lang="tr-TR" sz="2400" i="1" dirty="0" smtClean="0">
                <a:solidFill>
                  <a:srgbClr val="C00000"/>
                </a:solidFill>
                <a:latin typeface="Arial" pitchFamily="34" charset="0"/>
              </a:rPr>
              <a:t>Standart Sapma Küçükse;</a:t>
            </a:r>
            <a:endParaRPr lang="tr-TR" sz="2400" i="1" dirty="0">
              <a:solidFill>
                <a:srgbClr val="C00000"/>
              </a:solidFill>
              <a:latin typeface="Arial" pitchFamily="34" charset="0"/>
            </a:endParaRPr>
          </a:p>
        </p:txBody>
      </p:sp>
    </p:spTree>
    <p:extLst>
      <p:ext uri="{BB962C8B-B14F-4D97-AF65-F5344CB8AC3E}">
        <p14:creationId xmlns:p14="http://schemas.microsoft.com/office/powerpoint/2010/main" val="74352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7394"/>
                                        </p:tgtEl>
                                        <p:attrNameLst>
                                          <p:attrName>style.visibility</p:attrName>
                                        </p:attrNameLst>
                                      </p:cBhvr>
                                      <p:to>
                                        <p:strVal val="visible"/>
                                      </p:to>
                                    </p:set>
                                    <p:animEffect transition="in" filter="fade">
                                      <p:cBhvr>
                                        <p:cTn id="10" dur="500"/>
                                        <p:tgtEl>
                                          <p:spTgt spid="1873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87395"/>
                                        </p:tgtEl>
                                        <p:attrNameLst>
                                          <p:attrName>style.visibility</p:attrName>
                                        </p:attrNameLst>
                                      </p:cBhvr>
                                      <p:to>
                                        <p:strVal val="visible"/>
                                      </p:to>
                                    </p:set>
                                    <p:animEffect transition="in" filter="fade">
                                      <p:cBhvr>
                                        <p:cTn id="18" dur="500"/>
                                        <p:tgtEl>
                                          <p:spTgt spid="18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0"/>
            <a:ext cx="10515600" cy="1006471"/>
          </a:xfrm>
        </p:spPr>
        <p:txBody>
          <a:bodyPr>
            <a:normAutofit fontScale="90000"/>
          </a:bodyPr>
          <a:lstStyle/>
          <a:p>
            <a:r>
              <a:rPr lang="tr-TR" b="1" dirty="0" smtClean="0"/>
              <a:t>Puanların Gruplandırılması: ..\</a:t>
            </a:r>
            <a:r>
              <a:rPr lang="tr-TR" sz="2400" b="1" dirty="0" smtClean="0"/>
              <a:t>Sıraya Konulması- Grafik Çizilmesi</a:t>
            </a:r>
            <a:r>
              <a:rPr lang="tr-TR" b="1" dirty="0" smtClean="0"/>
              <a:t>\</a:t>
            </a:r>
            <a:endParaRPr lang="tr-TR" b="1" dirty="0"/>
          </a:p>
        </p:txBody>
      </p:sp>
      <p:sp>
        <p:nvSpPr>
          <p:cNvPr id="3" name="İçerik Yer Tutucusu 2"/>
          <p:cNvSpPr>
            <a:spLocks noGrp="1"/>
          </p:cNvSpPr>
          <p:nvPr>
            <p:ph idx="1"/>
          </p:nvPr>
        </p:nvSpPr>
        <p:spPr>
          <a:xfrm>
            <a:off x="0" y="1481667"/>
            <a:ext cx="12192000" cy="5376333"/>
          </a:xfrm>
        </p:spPr>
        <p:txBody>
          <a:bodyPr>
            <a:normAutofit/>
          </a:bodyPr>
          <a:lstStyle/>
          <a:p>
            <a:pPr marL="0" lvl="0" indent="0" fontAlgn="base">
              <a:spcBef>
                <a:spcPct val="20000"/>
              </a:spcBef>
              <a:spcAft>
                <a:spcPct val="0"/>
              </a:spcAft>
              <a:buNone/>
            </a:pPr>
            <a:r>
              <a:rPr lang="tr-TR" sz="2400" kern="0" dirty="0" smtClean="0">
                <a:solidFill>
                  <a:srgbClr val="FF0000"/>
                </a:solidFill>
                <a:latin typeface="Arial" panose="020B0604020202020204" pitchFamily="34" charset="0"/>
                <a:cs typeface="Arial" panose="020B0604020202020204" pitchFamily="34" charset="0"/>
              </a:rPr>
              <a:t>	20, 30, 30, 40, 40, 50, 50, 55, 60, 60, 60, 60, 65, 70, 70, 75, 80, 80, 90, 90</a:t>
            </a:r>
            <a:endParaRPr lang="tr-TR" sz="2400" kern="0" dirty="0">
              <a:solidFill>
                <a:srgbClr val="FF0000"/>
              </a:solidFill>
              <a:latin typeface="Arial" panose="020B0604020202020204" pitchFamily="34" charset="0"/>
              <a:cs typeface="Arial" panose="020B0604020202020204" pitchFamily="34" charset="0"/>
            </a:endParaRPr>
          </a:p>
          <a:p>
            <a:pPr marL="342900" lvl="0" indent="-342900" fontAlgn="base">
              <a:spcBef>
                <a:spcPct val="20000"/>
              </a:spcBef>
              <a:spcAft>
                <a:spcPct val="0"/>
              </a:spcAft>
              <a:buFontTx/>
              <a:buChar char="•"/>
            </a:pPr>
            <a:r>
              <a:rPr lang="tr-TR" sz="2400" kern="0" dirty="0" smtClean="0">
                <a:solidFill>
                  <a:srgbClr val="000000"/>
                </a:solidFill>
              </a:rPr>
              <a:t>En </a:t>
            </a:r>
            <a:r>
              <a:rPr lang="tr-TR" sz="2400" kern="0" dirty="0">
                <a:solidFill>
                  <a:srgbClr val="000000"/>
                </a:solidFill>
              </a:rPr>
              <a:t>büyük değerden en küçük değer çıkarılarak </a:t>
            </a:r>
            <a:r>
              <a:rPr lang="tr-TR" sz="2400" kern="0" dirty="0" smtClean="0">
                <a:solidFill>
                  <a:srgbClr val="000000"/>
                </a:solidFill>
              </a:rPr>
              <a:t>veri aralığı </a:t>
            </a:r>
            <a:r>
              <a:rPr lang="tr-TR" sz="2400" kern="0" dirty="0">
                <a:solidFill>
                  <a:srgbClr val="000000"/>
                </a:solidFill>
              </a:rPr>
              <a:t>tespit edilir. </a:t>
            </a:r>
            <a:endParaRPr lang="tr-TR" sz="2400" kern="0" dirty="0" smtClean="0">
              <a:solidFill>
                <a:srgbClr val="000000"/>
              </a:solidFill>
            </a:endParaRPr>
          </a:p>
          <a:p>
            <a:pPr marL="342900" lvl="0" indent="-342900" fontAlgn="base">
              <a:spcBef>
                <a:spcPct val="20000"/>
              </a:spcBef>
              <a:spcAft>
                <a:spcPct val="0"/>
              </a:spcAft>
              <a:buFontTx/>
              <a:buChar char="•"/>
            </a:pPr>
            <a:r>
              <a:rPr lang="tr-TR" sz="2400" kern="0" dirty="0" smtClean="0">
                <a:solidFill>
                  <a:srgbClr val="000000"/>
                </a:solidFill>
              </a:rPr>
              <a:t>Bu değer istenen grup sayısına bölünerek grup </a:t>
            </a:r>
            <a:r>
              <a:rPr lang="tr-TR" sz="2400" kern="0" dirty="0">
                <a:solidFill>
                  <a:srgbClr val="000000"/>
                </a:solidFill>
              </a:rPr>
              <a:t>aralığı </a:t>
            </a:r>
            <a:r>
              <a:rPr lang="tr-TR" sz="2400" kern="0" dirty="0" smtClean="0">
                <a:solidFill>
                  <a:srgbClr val="000000"/>
                </a:solidFill>
              </a:rPr>
              <a:t>katsayısı bulunur.</a:t>
            </a:r>
            <a:endParaRPr lang="tr-TR" sz="2400" kern="0" dirty="0">
              <a:solidFill>
                <a:srgbClr val="000000"/>
              </a:solidFill>
            </a:endParaRPr>
          </a:p>
          <a:p>
            <a:pPr marL="342900" lvl="0" indent="-342900" fontAlgn="base">
              <a:spcBef>
                <a:spcPct val="20000"/>
              </a:spcBef>
              <a:spcAft>
                <a:spcPct val="0"/>
              </a:spcAft>
              <a:buFontTx/>
              <a:buChar char="•"/>
            </a:pPr>
            <a:r>
              <a:rPr lang="tr-TR" sz="2400" kern="0" dirty="0" smtClean="0">
                <a:solidFill>
                  <a:srgbClr val="000000"/>
                </a:solidFill>
              </a:rPr>
              <a:t>Örneğin; 100-20= 80/8 grup. 	Grup aralığı katsayısı:10</a:t>
            </a:r>
            <a:endParaRPr lang="tr-TR" sz="2400" kern="0" dirty="0">
              <a:solidFill>
                <a:srgbClr val="000000"/>
              </a:solidFill>
            </a:endParaRPr>
          </a:p>
          <a:p>
            <a:pPr marL="342900" lvl="0" indent="-342900" fontAlgn="base">
              <a:spcBef>
                <a:spcPct val="20000"/>
              </a:spcBef>
              <a:spcAft>
                <a:spcPct val="0"/>
              </a:spcAft>
              <a:buFontTx/>
              <a:buChar char="•"/>
            </a:pPr>
            <a:endParaRPr lang="tr-TR" sz="2400" u="sng" kern="0" dirty="0" smtClean="0">
              <a:solidFill>
                <a:srgbClr val="000000"/>
              </a:solidFill>
              <a:cs typeface="Arial" pitchFamily="34" charset="0"/>
            </a:endParaRPr>
          </a:p>
          <a:p>
            <a:pPr marL="0" lvl="0" indent="0" fontAlgn="base">
              <a:spcBef>
                <a:spcPct val="20000"/>
              </a:spcBef>
              <a:spcAft>
                <a:spcPct val="0"/>
              </a:spcAft>
              <a:buNone/>
            </a:pPr>
            <a:r>
              <a:rPr lang="tr-TR" sz="2400" u="sng" kern="0" dirty="0" smtClean="0">
                <a:solidFill>
                  <a:srgbClr val="000000"/>
                </a:solidFill>
                <a:latin typeface="Arial" pitchFamily="34" charset="0"/>
                <a:cs typeface="Arial" pitchFamily="34" charset="0"/>
              </a:rPr>
              <a:t> </a:t>
            </a:r>
            <a:endParaRPr lang="tr-TR" sz="2400" dirty="0" smtClean="0">
              <a:latin typeface="Arial" pitchFamily="34" charset="0"/>
              <a:cs typeface="Arial" pitchFamily="34" charset="0"/>
            </a:endParaRPr>
          </a:p>
        </p:txBody>
      </p:sp>
      <p:graphicFrame>
        <p:nvGraphicFramePr>
          <p:cNvPr id="5" name="Grafik 4"/>
          <p:cNvGraphicFramePr>
            <a:graphicFrameLocks/>
          </p:cNvGraphicFramePr>
          <p:nvPr>
            <p:extLst>
              <p:ext uri="{D42A27DB-BD31-4B8C-83A1-F6EECF244321}">
                <p14:modId xmlns:p14="http://schemas.microsoft.com/office/powerpoint/2010/main" val="1631392626"/>
              </p:ext>
            </p:extLst>
          </p:nvPr>
        </p:nvGraphicFramePr>
        <p:xfrm>
          <a:off x="5545394" y="3333135"/>
          <a:ext cx="5678129" cy="3296716"/>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p:cNvSpPr txBox="1"/>
          <p:nvPr/>
        </p:nvSpPr>
        <p:spPr>
          <a:xfrm>
            <a:off x="406399" y="904871"/>
            <a:ext cx="4557486" cy="461665"/>
          </a:xfrm>
          <a:prstGeom prst="rect">
            <a:avLst/>
          </a:prstGeom>
          <a:noFill/>
        </p:spPr>
        <p:txBody>
          <a:bodyPr wrap="square" rtlCol="0">
            <a:spAutoFit/>
          </a:bodyPr>
          <a:lstStyle/>
          <a:p>
            <a:r>
              <a:rPr lang="tr-TR" sz="2400" b="1" u="sng" dirty="0" smtClean="0"/>
              <a:t>Sınıftaki 20 Öğrencinin Puanları:</a:t>
            </a:r>
            <a:endParaRPr lang="tr-TR" sz="2400" b="1" u="sng" dirty="0"/>
          </a:p>
        </p:txBody>
      </p:sp>
      <p:graphicFrame>
        <p:nvGraphicFramePr>
          <p:cNvPr id="8" name="Tablo 7"/>
          <p:cNvGraphicFramePr>
            <a:graphicFrameLocks noGrp="1"/>
          </p:cNvGraphicFramePr>
          <p:nvPr>
            <p:extLst>
              <p:ext uri="{D42A27DB-BD31-4B8C-83A1-F6EECF244321}">
                <p14:modId xmlns:p14="http://schemas.microsoft.com/office/powerpoint/2010/main" val="1849747683"/>
              </p:ext>
            </p:extLst>
          </p:nvPr>
        </p:nvGraphicFramePr>
        <p:xfrm>
          <a:off x="951271" y="3227701"/>
          <a:ext cx="3642852" cy="3683789"/>
        </p:xfrm>
        <a:graphic>
          <a:graphicData uri="http://schemas.openxmlformats.org/drawingml/2006/table">
            <a:tbl>
              <a:tblPr>
                <a:tableStyleId>{5C22544A-7EE6-4342-B048-85BDC9FD1C3A}</a:tableStyleId>
              </a:tblPr>
              <a:tblGrid>
                <a:gridCol w="2759736">
                  <a:extLst>
                    <a:ext uri="{9D8B030D-6E8A-4147-A177-3AD203B41FA5}">
                      <a16:colId xmlns:a16="http://schemas.microsoft.com/office/drawing/2014/main" val="3569771723"/>
                    </a:ext>
                  </a:extLst>
                </a:gridCol>
                <a:gridCol w="883116">
                  <a:extLst>
                    <a:ext uri="{9D8B030D-6E8A-4147-A177-3AD203B41FA5}">
                      <a16:colId xmlns:a16="http://schemas.microsoft.com/office/drawing/2014/main" val="2438975281"/>
                    </a:ext>
                  </a:extLst>
                </a:gridCol>
              </a:tblGrid>
              <a:tr h="681509">
                <a:tc>
                  <a:txBody>
                    <a:bodyPr/>
                    <a:lstStyle/>
                    <a:p>
                      <a:pPr algn="ctr" rtl="0" fontAlgn="b">
                        <a:buClr>
                          <a:srgbClr val="000000"/>
                        </a:buClr>
                        <a:buSzPts val="2400"/>
                        <a:buFont typeface="Calibri" panose="020F0502020204030204" pitchFamily="34" charset="0"/>
                        <a:buNone/>
                      </a:pPr>
                      <a:r>
                        <a:rPr lang="tr-TR" sz="2400" b="0" i="0" u="sng" strike="noStrike" dirty="0" smtClean="0">
                          <a:solidFill>
                            <a:srgbClr val="000000"/>
                          </a:solidFill>
                          <a:effectLst/>
                          <a:latin typeface="Calibri" panose="020F0502020204030204" pitchFamily="34" charset="0"/>
                        </a:rPr>
                        <a:t>Puan</a:t>
                      </a:r>
                      <a:endParaRPr lang="tr-TR" sz="2400" b="0" i="0" u="sng"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2400" u="sng" strike="noStrike" dirty="0" smtClean="0">
                          <a:effectLst/>
                        </a:rPr>
                        <a:t>f</a:t>
                      </a:r>
                      <a:endParaRPr lang="tr-TR" sz="2400" b="0" i="0" u="sng"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8268740"/>
                  </a:ext>
                </a:extLst>
              </a:tr>
              <a:tr h="362106">
                <a:tc>
                  <a:txBody>
                    <a:bodyPr/>
                    <a:lstStyle/>
                    <a:p>
                      <a:pPr algn="ctr" rtl="0" fontAlgn="b"/>
                      <a:r>
                        <a:rPr lang="tr-TR" sz="2400" u="none" strike="noStrike" dirty="0">
                          <a:effectLst/>
                        </a:rPr>
                        <a:t>20 – 29</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2400" u="none" strike="noStrike">
                          <a:effectLst/>
                        </a:rPr>
                        <a:t>1</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7071341"/>
                  </a:ext>
                </a:extLst>
              </a:tr>
              <a:tr h="362106">
                <a:tc>
                  <a:txBody>
                    <a:bodyPr/>
                    <a:lstStyle/>
                    <a:p>
                      <a:pPr algn="ctr" rtl="0" fontAlgn="b"/>
                      <a:r>
                        <a:rPr lang="tr-TR" sz="2400" u="none" strike="noStrike">
                          <a:effectLst/>
                        </a:rPr>
                        <a:t>30 – 39</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2400" u="none" strike="noStrike">
                          <a:effectLst/>
                        </a:rPr>
                        <a:t>2</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7988172"/>
                  </a:ext>
                </a:extLst>
              </a:tr>
              <a:tr h="362106">
                <a:tc>
                  <a:txBody>
                    <a:bodyPr/>
                    <a:lstStyle/>
                    <a:p>
                      <a:pPr algn="ctr" rtl="0" fontAlgn="b"/>
                      <a:r>
                        <a:rPr lang="tr-TR" sz="2400" u="none" strike="noStrike" dirty="0">
                          <a:effectLst/>
                        </a:rPr>
                        <a:t>40 – 49</a:t>
                      </a:r>
                      <a:endParaRPr lang="tr-TR"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2400" u="none" strike="noStrike">
                          <a:effectLst/>
                        </a:rPr>
                        <a:t>2</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4451724"/>
                  </a:ext>
                </a:extLst>
              </a:tr>
              <a:tr h="362106">
                <a:tc>
                  <a:txBody>
                    <a:bodyPr/>
                    <a:lstStyle/>
                    <a:p>
                      <a:pPr algn="ctr" rtl="0" fontAlgn="b"/>
                      <a:r>
                        <a:rPr lang="tr-TR" sz="2400" u="none" strike="noStrike">
                          <a:effectLst/>
                        </a:rPr>
                        <a:t>50 – 59</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2400" u="none" strike="noStrike" dirty="0">
                          <a:effectLst/>
                        </a:rPr>
                        <a:t>3</a:t>
                      </a:r>
                      <a:endParaRPr lang="tr-T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9785887"/>
                  </a:ext>
                </a:extLst>
              </a:tr>
              <a:tr h="362106">
                <a:tc>
                  <a:txBody>
                    <a:bodyPr/>
                    <a:lstStyle/>
                    <a:p>
                      <a:pPr algn="ctr" rtl="0" fontAlgn="b"/>
                      <a:r>
                        <a:rPr lang="tr-TR" sz="2400" u="none" strike="noStrike">
                          <a:effectLst/>
                        </a:rPr>
                        <a:t>60 – 69</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2400" u="none" strike="noStrike">
                          <a:effectLst/>
                        </a:rPr>
                        <a:t>5</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889403"/>
                  </a:ext>
                </a:extLst>
              </a:tr>
              <a:tr h="362106">
                <a:tc>
                  <a:txBody>
                    <a:bodyPr/>
                    <a:lstStyle/>
                    <a:p>
                      <a:pPr algn="ctr" rtl="0" fontAlgn="b"/>
                      <a:r>
                        <a:rPr lang="tr-TR" sz="2400" u="none" strike="noStrike">
                          <a:effectLst/>
                        </a:rPr>
                        <a:t>70 – 79</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2400" u="none" strike="noStrike">
                          <a:effectLst/>
                        </a:rPr>
                        <a:t>3</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5456469"/>
                  </a:ext>
                </a:extLst>
              </a:tr>
              <a:tr h="362106">
                <a:tc>
                  <a:txBody>
                    <a:bodyPr/>
                    <a:lstStyle/>
                    <a:p>
                      <a:pPr algn="ctr" rtl="0" fontAlgn="b"/>
                      <a:r>
                        <a:rPr lang="tr-TR" sz="2400" u="none" strike="noStrike">
                          <a:effectLst/>
                        </a:rPr>
                        <a:t>80 – 89</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2400" u="none" strike="noStrike">
                          <a:effectLst/>
                        </a:rPr>
                        <a:t>2</a:t>
                      </a:r>
                      <a:endParaRPr lang="tr-T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3622868"/>
                  </a:ext>
                </a:extLst>
              </a:tr>
              <a:tr h="362106">
                <a:tc>
                  <a:txBody>
                    <a:bodyPr/>
                    <a:lstStyle/>
                    <a:p>
                      <a:pPr algn="ctr" rtl="0" fontAlgn="b"/>
                      <a:r>
                        <a:rPr lang="tr-TR" sz="2400" u="none" strike="noStrike">
                          <a:effectLst/>
                        </a:rPr>
                        <a:t>90 – 99</a:t>
                      </a:r>
                      <a:endParaRPr lang="tr-TR"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tr-TR" sz="2400" u="none" strike="noStrike" dirty="0">
                          <a:effectLst/>
                        </a:rPr>
                        <a:t>2</a:t>
                      </a:r>
                      <a:endParaRPr lang="tr-TR"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0390172"/>
                  </a:ext>
                </a:extLst>
              </a:tr>
            </a:tbl>
          </a:graphicData>
        </a:graphic>
      </p:graphicFrame>
    </p:spTree>
    <p:extLst>
      <p:ext uri="{BB962C8B-B14F-4D97-AF65-F5344CB8AC3E}">
        <p14:creationId xmlns:p14="http://schemas.microsoft.com/office/powerpoint/2010/main" val="38912412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649881307"/>
              </p:ext>
            </p:extLst>
          </p:nvPr>
        </p:nvGraphicFramePr>
        <p:xfrm>
          <a:off x="838200" y="1825625"/>
          <a:ext cx="10515600" cy="148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endParaRPr lang="tr-TR" dirty="0"/>
                    </a:p>
                  </a:txBody>
                  <a:tcPr/>
                </a:tc>
                <a:tc>
                  <a:txBody>
                    <a:bodyPr/>
                    <a:lstStyle/>
                    <a:p>
                      <a:endParaRPr lang="tr-TR"/>
                    </a:p>
                  </a:txBody>
                  <a:tcPr/>
                </a:tc>
                <a:extLst>
                  <a:ext uri="{0D108BD9-81ED-4DB2-BD59-A6C34878D82A}">
                    <a16:rowId xmlns:a16="http://schemas.microsoft.com/office/drawing/2014/main" val="10000"/>
                  </a:ext>
                </a:extLst>
              </a:tr>
              <a:tr h="370840">
                <a:tc>
                  <a:txBody>
                    <a:bodyPr/>
                    <a:lstStyle/>
                    <a:p>
                      <a:endParaRPr lang="tr-TR"/>
                    </a:p>
                  </a:txBody>
                  <a:tcPr/>
                </a:tc>
                <a:tc>
                  <a:txBody>
                    <a:bodyPr/>
                    <a:lstStyle/>
                    <a:p>
                      <a:endParaRPr lang="tr-TR"/>
                    </a:p>
                  </a:txBody>
                  <a:tcPr/>
                </a:tc>
                <a:extLst>
                  <a:ext uri="{0D108BD9-81ED-4DB2-BD59-A6C34878D82A}">
                    <a16:rowId xmlns:a16="http://schemas.microsoft.com/office/drawing/2014/main" val="10001"/>
                  </a:ext>
                </a:extLst>
              </a:tr>
              <a:tr h="370840">
                <a:tc>
                  <a:txBody>
                    <a:bodyPr/>
                    <a:lstStyle/>
                    <a:p>
                      <a:endParaRPr lang="tr-TR"/>
                    </a:p>
                  </a:txBody>
                  <a:tcPr/>
                </a:tc>
                <a:tc>
                  <a:txBody>
                    <a:bodyPr/>
                    <a:lstStyle/>
                    <a:p>
                      <a:endParaRPr lang="tr-TR"/>
                    </a:p>
                  </a:txBody>
                  <a:tcPr/>
                </a:tc>
                <a:extLst>
                  <a:ext uri="{0D108BD9-81ED-4DB2-BD59-A6C34878D82A}">
                    <a16:rowId xmlns:a16="http://schemas.microsoft.com/office/drawing/2014/main" val="10002"/>
                  </a:ext>
                </a:extLst>
              </a:tr>
              <a:tr h="370840">
                <a:tc>
                  <a:txBody>
                    <a:bodyPr/>
                    <a:lstStyle/>
                    <a:p>
                      <a:endParaRPr lang="tr-TR"/>
                    </a:p>
                  </a:txBody>
                  <a:tcPr/>
                </a:tc>
                <a:tc>
                  <a:txBody>
                    <a:bodyPr/>
                    <a:lstStyle/>
                    <a:p>
                      <a:endParaRPr lang="tr-TR" dirty="0"/>
                    </a:p>
                  </a:txBody>
                  <a:tcPr/>
                </a:tc>
                <a:extLst>
                  <a:ext uri="{0D108BD9-81ED-4DB2-BD59-A6C34878D82A}">
                    <a16:rowId xmlns:a16="http://schemas.microsoft.com/office/drawing/2014/main" val="10003"/>
                  </a:ext>
                </a:extLst>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52" y="418759"/>
            <a:ext cx="10799804" cy="610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446503" y="6153665"/>
            <a:ext cx="9724768" cy="369332"/>
          </a:xfrm>
          <a:prstGeom prst="rect">
            <a:avLst/>
          </a:prstGeom>
          <a:noFill/>
        </p:spPr>
        <p:txBody>
          <a:bodyPr wrap="square" rtlCol="0">
            <a:spAutoFit/>
          </a:bodyPr>
          <a:lstStyle/>
          <a:p>
            <a:endParaRPr lang="tr-TR" dirty="0">
              <a:solidFill>
                <a:prstClr val="black"/>
              </a:solidFill>
            </a:endParaRPr>
          </a:p>
        </p:txBody>
      </p:sp>
      <p:sp>
        <p:nvSpPr>
          <p:cNvPr id="5" name="Metin kutusu 4"/>
          <p:cNvSpPr txBox="1"/>
          <p:nvPr/>
        </p:nvSpPr>
        <p:spPr>
          <a:xfrm>
            <a:off x="438955" y="782275"/>
            <a:ext cx="5063210" cy="2677656"/>
          </a:xfrm>
          <a:prstGeom prst="rect">
            <a:avLst/>
          </a:prstGeom>
          <a:noFill/>
        </p:spPr>
        <p:txBody>
          <a:bodyPr wrap="square" rtlCol="0">
            <a:spAutoFit/>
          </a:bodyPr>
          <a:lstStyle/>
          <a:p>
            <a:r>
              <a:rPr lang="tr-TR" sz="2400" dirty="0" smtClean="0">
                <a:solidFill>
                  <a:prstClr val="black"/>
                </a:solidFill>
              </a:rPr>
              <a:t>Puan dağılımlarını yorumlama sadece merkezi eğilim ölçüleri ile doğru olarak yapılamamaktadır. </a:t>
            </a:r>
          </a:p>
          <a:p>
            <a:endParaRPr lang="tr-TR" sz="2400" dirty="0" smtClean="0">
              <a:solidFill>
                <a:prstClr val="black"/>
              </a:solidFill>
            </a:endParaRPr>
          </a:p>
          <a:p>
            <a:r>
              <a:rPr lang="tr-TR" sz="2400" dirty="0" smtClean="0">
                <a:solidFill>
                  <a:prstClr val="black"/>
                </a:solidFill>
              </a:rPr>
              <a:t>Bu ölçülerinin yanında yayılma (değişim) ölçülerinin de bilinmesi gerekir.</a:t>
            </a:r>
            <a:endParaRPr lang="tr-TR" sz="2400" dirty="0">
              <a:solidFill>
                <a:prstClr val="black"/>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2743122548"/>
              </p:ext>
            </p:extLst>
          </p:nvPr>
        </p:nvGraphicFramePr>
        <p:xfrm>
          <a:off x="6744731" y="817492"/>
          <a:ext cx="5115698" cy="2194560"/>
        </p:xfrm>
        <a:graphic>
          <a:graphicData uri="http://schemas.openxmlformats.org/drawingml/2006/table">
            <a:tbl>
              <a:tblPr firstRow="1" bandRow="1">
                <a:tableStyleId>{5C22544A-7EE6-4342-B048-85BDC9FD1C3A}</a:tableStyleId>
              </a:tblPr>
              <a:tblGrid>
                <a:gridCol w="2557849">
                  <a:extLst>
                    <a:ext uri="{9D8B030D-6E8A-4147-A177-3AD203B41FA5}">
                      <a16:colId xmlns:a16="http://schemas.microsoft.com/office/drawing/2014/main" val="20000"/>
                    </a:ext>
                  </a:extLst>
                </a:gridCol>
                <a:gridCol w="2557849">
                  <a:extLst>
                    <a:ext uri="{9D8B030D-6E8A-4147-A177-3AD203B41FA5}">
                      <a16:colId xmlns:a16="http://schemas.microsoft.com/office/drawing/2014/main" val="20001"/>
                    </a:ext>
                  </a:extLst>
                </a:gridCol>
              </a:tblGrid>
              <a:tr h="432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dirty="0" smtClean="0"/>
                        <a:t>Merkezi Eğilim Ölçüsü</a:t>
                      </a:r>
                    </a:p>
                  </a:txBody>
                  <a:tcPr/>
                </a:tc>
                <a:tc>
                  <a:txBody>
                    <a:bodyPr/>
                    <a:lstStyle/>
                    <a:p>
                      <a:r>
                        <a:rPr lang="tr-TR" sz="2400" dirty="0" smtClean="0"/>
                        <a:t>Yayılma Ölçüsü</a:t>
                      </a:r>
                      <a:endParaRPr lang="tr-TR" sz="2400" dirty="0"/>
                    </a:p>
                  </a:txBody>
                  <a:tcPr/>
                </a:tc>
                <a:extLst>
                  <a:ext uri="{0D108BD9-81ED-4DB2-BD59-A6C34878D82A}">
                    <a16:rowId xmlns:a16="http://schemas.microsoft.com/office/drawing/2014/main" val="10000"/>
                  </a:ext>
                </a:extLst>
              </a:tr>
              <a:tr h="434437">
                <a:tc>
                  <a:txBody>
                    <a:bodyPr/>
                    <a:lstStyle/>
                    <a:p>
                      <a:r>
                        <a:rPr lang="tr-TR" sz="2400" dirty="0" smtClean="0"/>
                        <a:t>Mod</a:t>
                      </a:r>
                      <a:endParaRPr lang="tr-TR" sz="2400" dirty="0"/>
                    </a:p>
                  </a:txBody>
                  <a:tcPr/>
                </a:tc>
                <a:tc>
                  <a:txBody>
                    <a:bodyPr/>
                    <a:lstStyle/>
                    <a:p>
                      <a:r>
                        <a:rPr kumimoji="0" lang="tr-TR" sz="2400" b="0" i="0" u="none" strike="noStrike" kern="1200" cap="none" spc="0" normalizeH="0" baseline="0" noProof="0" dirty="0" smtClean="0">
                          <a:ln>
                            <a:noFill/>
                          </a:ln>
                          <a:solidFill>
                            <a:prstClr val="black"/>
                          </a:solidFill>
                          <a:effectLst/>
                          <a:uLnTx/>
                          <a:uFillTx/>
                          <a:latin typeface="+mn-lt"/>
                          <a:ea typeface="+mn-ea"/>
                          <a:cs typeface="+mn-cs"/>
                        </a:rPr>
                        <a:t>Ranj (Dizi genişliği)</a:t>
                      </a:r>
                      <a:endParaRPr lang="tr-TR" sz="2400" dirty="0"/>
                    </a:p>
                  </a:txBody>
                  <a:tcPr/>
                </a:tc>
                <a:extLst>
                  <a:ext uri="{0D108BD9-81ED-4DB2-BD59-A6C34878D82A}">
                    <a16:rowId xmlns:a16="http://schemas.microsoft.com/office/drawing/2014/main" val="10001"/>
                  </a:ext>
                </a:extLst>
              </a:tr>
              <a:tr h="434437">
                <a:tc>
                  <a:txBody>
                    <a:bodyPr/>
                    <a:lstStyle/>
                    <a:p>
                      <a:r>
                        <a:rPr lang="tr-TR" sz="2400" dirty="0" smtClean="0"/>
                        <a:t>Medyan (Ortanca)</a:t>
                      </a:r>
                      <a:endParaRPr lang="tr-TR" sz="2400" dirty="0"/>
                    </a:p>
                  </a:txBody>
                  <a:tcPr/>
                </a:tc>
                <a:tc>
                  <a:txBody>
                    <a:bodyPr/>
                    <a:lstStyle/>
                    <a:p>
                      <a:r>
                        <a:rPr lang="tr-TR" sz="2400" dirty="0" smtClean="0"/>
                        <a:t>Çeyrek kayma</a:t>
                      </a:r>
                      <a:endParaRPr lang="tr-TR" sz="2400" dirty="0"/>
                    </a:p>
                  </a:txBody>
                  <a:tcPr/>
                </a:tc>
                <a:extLst>
                  <a:ext uri="{0D108BD9-81ED-4DB2-BD59-A6C34878D82A}">
                    <a16:rowId xmlns:a16="http://schemas.microsoft.com/office/drawing/2014/main" val="10002"/>
                  </a:ext>
                </a:extLst>
              </a:tr>
              <a:tr h="434437">
                <a:tc>
                  <a:txBody>
                    <a:bodyPr/>
                    <a:lstStyle/>
                    <a:p>
                      <a:r>
                        <a:rPr lang="tr-TR" sz="2400" dirty="0" smtClean="0"/>
                        <a:t>Aritmetik ortalama</a:t>
                      </a:r>
                      <a:endParaRPr lang="tr-TR" sz="2400" dirty="0"/>
                    </a:p>
                  </a:txBody>
                  <a:tcPr/>
                </a:tc>
                <a:tc>
                  <a:txBody>
                    <a:bodyPr/>
                    <a:lstStyle/>
                    <a:p>
                      <a:r>
                        <a:rPr lang="tr-TR" sz="2400" dirty="0" smtClean="0"/>
                        <a:t>Standart sapma</a:t>
                      </a:r>
                      <a:endParaRPr lang="tr-TR" sz="2400" dirty="0"/>
                    </a:p>
                  </a:txBody>
                  <a:tcPr/>
                </a:tc>
                <a:extLst>
                  <a:ext uri="{0D108BD9-81ED-4DB2-BD59-A6C34878D82A}">
                    <a16:rowId xmlns:a16="http://schemas.microsoft.com/office/drawing/2014/main" val="10003"/>
                  </a:ext>
                </a:extLst>
              </a:tr>
            </a:tbl>
          </a:graphicData>
        </a:graphic>
      </p:graphicFrame>
      <p:sp>
        <p:nvSpPr>
          <p:cNvPr id="3" name="Metin kutusu 2"/>
          <p:cNvSpPr txBox="1"/>
          <p:nvPr/>
        </p:nvSpPr>
        <p:spPr>
          <a:xfrm>
            <a:off x="4815450" y="405731"/>
            <a:ext cx="1373431" cy="461665"/>
          </a:xfrm>
          <a:prstGeom prst="rect">
            <a:avLst/>
          </a:prstGeom>
          <a:noFill/>
        </p:spPr>
        <p:txBody>
          <a:bodyPr wrap="square" rtlCol="0">
            <a:spAutoFit/>
          </a:bodyPr>
          <a:lstStyle/>
          <a:p>
            <a:r>
              <a:rPr lang="tr-TR" sz="2400" b="1" dirty="0" smtClean="0"/>
              <a:t>1.Grup</a:t>
            </a:r>
            <a:r>
              <a:rPr lang="tr-TR" sz="2400" dirty="0" smtClean="0"/>
              <a:t> </a:t>
            </a:r>
            <a:endParaRPr lang="tr-TR" sz="2400" dirty="0"/>
          </a:p>
        </p:txBody>
      </p:sp>
      <p:sp>
        <p:nvSpPr>
          <p:cNvPr id="6" name="Metin kutusu 5"/>
          <p:cNvSpPr txBox="1"/>
          <p:nvPr/>
        </p:nvSpPr>
        <p:spPr>
          <a:xfrm>
            <a:off x="2632841" y="4938179"/>
            <a:ext cx="1573402" cy="461665"/>
          </a:xfrm>
          <a:prstGeom prst="rect">
            <a:avLst/>
          </a:prstGeom>
          <a:noFill/>
        </p:spPr>
        <p:txBody>
          <a:bodyPr wrap="square" rtlCol="0">
            <a:spAutoFit/>
          </a:bodyPr>
          <a:lstStyle/>
          <a:p>
            <a:r>
              <a:rPr lang="tr-TR" sz="2400" b="1" dirty="0" smtClean="0"/>
              <a:t>2. Grup</a:t>
            </a:r>
            <a:endParaRPr lang="tr-TR" sz="2400" b="1" dirty="0"/>
          </a:p>
        </p:txBody>
      </p:sp>
      <p:sp>
        <p:nvSpPr>
          <p:cNvPr id="9" name="Metin kutusu 8"/>
          <p:cNvSpPr txBox="1"/>
          <p:nvPr/>
        </p:nvSpPr>
        <p:spPr>
          <a:xfrm>
            <a:off x="65909" y="3963207"/>
            <a:ext cx="5018410" cy="400110"/>
          </a:xfrm>
          <a:prstGeom prst="rect">
            <a:avLst/>
          </a:prstGeom>
          <a:noFill/>
        </p:spPr>
        <p:txBody>
          <a:bodyPr wrap="square" rtlCol="0">
            <a:spAutoFit/>
          </a:bodyPr>
          <a:lstStyle/>
          <a:p>
            <a:r>
              <a:rPr lang="tr-TR" sz="2000" b="1" dirty="0" smtClean="0"/>
              <a:t>2.Puan</a:t>
            </a:r>
            <a:r>
              <a:rPr lang="tr-TR" sz="2000" dirty="0" smtClean="0"/>
              <a:t>: </a:t>
            </a:r>
            <a:r>
              <a:rPr lang="tr-TR" sz="2000" b="1" dirty="0" smtClean="0"/>
              <a:t>1+2+3+4+5+6+7+8+9+10</a:t>
            </a:r>
            <a:r>
              <a:rPr lang="tr-TR" sz="2000" dirty="0" smtClean="0"/>
              <a:t>=(55/10)= </a:t>
            </a:r>
            <a:r>
              <a:rPr lang="tr-TR" sz="2000" b="1" dirty="0" smtClean="0"/>
              <a:t>5,5</a:t>
            </a:r>
            <a:endParaRPr lang="tr-TR" sz="2000" b="1" dirty="0"/>
          </a:p>
        </p:txBody>
      </p:sp>
      <p:sp>
        <p:nvSpPr>
          <p:cNvPr id="10" name="Metin kutusu 9"/>
          <p:cNvSpPr txBox="1"/>
          <p:nvPr/>
        </p:nvSpPr>
        <p:spPr>
          <a:xfrm>
            <a:off x="65908" y="3586740"/>
            <a:ext cx="5017853" cy="400110"/>
          </a:xfrm>
          <a:prstGeom prst="rect">
            <a:avLst/>
          </a:prstGeom>
          <a:noFill/>
        </p:spPr>
        <p:txBody>
          <a:bodyPr wrap="square" rtlCol="0">
            <a:spAutoFit/>
          </a:bodyPr>
          <a:lstStyle/>
          <a:p>
            <a:pPr lvl="0"/>
            <a:r>
              <a:rPr lang="tr-TR" sz="2000" b="1" dirty="0" smtClean="0">
                <a:solidFill>
                  <a:prstClr val="black"/>
                </a:solidFill>
              </a:rPr>
              <a:t>1.Puan</a:t>
            </a:r>
            <a:r>
              <a:rPr lang="tr-TR" sz="2000" dirty="0" smtClean="0">
                <a:solidFill>
                  <a:prstClr val="black"/>
                </a:solidFill>
              </a:rPr>
              <a:t>: </a:t>
            </a:r>
            <a:r>
              <a:rPr lang="tr-TR" sz="2000" b="1" dirty="0" smtClean="0">
                <a:solidFill>
                  <a:prstClr val="black"/>
                </a:solidFill>
              </a:rPr>
              <a:t>5+5+5+5+5+6+6+6+6+6</a:t>
            </a:r>
            <a:r>
              <a:rPr lang="tr-TR" sz="2000" dirty="0" smtClean="0">
                <a:solidFill>
                  <a:prstClr val="black"/>
                </a:solidFill>
              </a:rPr>
              <a:t>=(55/10)=   </a:t>
            </a:r>
            <a:r>
              <a:rPr lang="tr-TR" sz="2000" b="1" dirty="0" smtClean="0">
                <a:solidFill>
                  <a:prstClr val="black"/>
                </a:solidFill>
              </a:rPr>
              <a:t>5,5</a:t>
            </a:r>
            <a:endParaRPr lang="tr-TR" sz="2000" b="1" dirty="0">
              <a:solidFill>
                <a:prstClr val="black"/>
              </a:solidFill>
            </a:endParaRPr>
          </a:p>
        </p:txBody>
      </p:sp>
      <p:sp>
        <p:nvSpPr>
          <p:cNvPr id="11" name="Metin kutusu 10"/>
          <p:cNvSpPr txBox="1"/>
          <p:nvPr/>
        </p:nvSpPr>
        <p:spPr>
          <a:xfrm>
            <a:off x="6931585" y="3418456"/>
            <a:ext cx="5260416" cy="400110"/>
          </a:xfrm>
          <a:prstGeom prst="rect">
            <a:avLst/>
          </a:prstGeom>
          <a:noFill/>
        </p:spPr>
        <p:txBody>
          <a:bodyPr wrap="square" rtlCol="0">
            <a:spAutoFit/>
          </a:bodyPr>
          <a:lstStyle/>
          <a:p>
            <a:r>
              <a:rPr lang="tr-TR" sz="2000" dirty="0" smtClean="0"/>
              <a:t>1.Puan dağılımı </a:t>
            </a:r>
            <a:r>
              <a:rPr lang="tr-TR" sz="2000" b="1" dirty="0" err="1" smtClean="0"/>
              <a:t>st.sapması</a:t>
            </a:r>
            <a:r>
              <a:rPr lang="tr-TR" sz="2000" dirty="0" smtClean="0"/>
              <a:t>= </a:t>
            </a:r>
            <a:r>
              <a:rPr lang="tr-TR" sz="2000" b="1" dirty="0" smtClean="0"/>
              <a:t>0,5        </a:t>
            </a:r>
            <a:r>
              <a:rPr lang="tr-TR" sz="2000" b="1" dirty="0" err="1" smtClean="0"/>
              <a:t>Ranjı</a:t>
            </a:r>
            <a:r>
              <a:rPr lang="tr-TR" sz="2000" b="1" dirty="0" smtClean="0"/>
              <a:t>= 1</a:t>
            </a:r>
            <a:endParaRPr lang="tr-TR" sz="2000" b="1" dirty="0"/>
          </a:p>
        </p:txBody>
      </p:sp>
      <p:sp>
        <p:nvSpPr>
          <p:cNvPr id="13" name="Metin kutusu 12"/>
          <p:cNvSpPr txBox="1"/>
          <p:nvPr/>
        </p:nvSpPr>
        <p:spPr>
          <a:xfrm>
            <a:off x="6932142" y="3771406"/>
            <a:ext cx="5068158" cy="400110"/>
          </a:xfrm>
          <a:prstGeom prst="rect">
            <a:avLst/>
          </a:prstGeom>
          <a:noFill/>
        </p:spPr>
        <p:txBody>
          <a:bodyPr wrap="square" rtlCol="0">
            <a:spAutoFit/>
          </a:bodyPr>
          <a:lstStyle/>
          <a:p>
            <a:r>
              <a:rPr lang="tr-TR" sz="2000" dirty="0" smtClean="0"/>
              <a:t>2.Puan dağılımı </a:t>
            </a:r>
            <a:r>
              <a:rPr lang="tr-TR" sz="2000" b="1" dirty="0" err="1" smtClean="0"/>
              <a:t>st.sapması</a:t>
            </a:r>
            <a:r>
              <a:rPr lang="tr-TR" sz="2000" dirty="0" smtClean="0"/>
              <a:t>=</a:t>
            </a:r>
            <a:r>
              <a:rPr lang="tr-TR" sz="2000" b="1" dirty="0" smtClean="0"/>
              <a:t> 3            </a:t>
            </a:r>
            <a:r>
              <a:rPr lang="tr-TR" sz="2000" b="1" dirty="0" err="1"/>
              <a:t>Ranjı</a:t>
            </a:r>
            <a:r>
              <a:rPr lang="tr-TR" sz="2000" b="1" dirty="0"/>
              <a:t>= 9</a:t>
            </a:r>
          </a:p>
        </p:txBody>
      </p:sp>
      <p:sp>
        <p:nvSpPr>
          <p:cNvPr id="12" name="Dikdörtgen 11"/>
          <p:cNvSpPr/>
          <p:nvPr/>
        </p:nvSpPr>
        <p:spPr>
          <a:xfrm>
            <a:off x="1266570" y="5818053"/>
            <a:ext cx="9724768" cy="481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5805397" y="6148305"/>
            <a:ext cx="647115" cy="461665"/>
          </a:xfrm>
          <a:prstGeom prst="rect">
            <a:avLst/>
          </a:prstGeom>
          <a:noFill/>
        </p:spPr>
        <p:txBody>
          <a:bodyPr wrap="square" rtlCol="0">
            <a:spAutoFit/>
          </a:bodyPr>
          <a:lstStyle/>
          <a:p>
            <a:r>
              <a:rPr lang="tr-TR" sz="2400" b="1" dirty="0" smtClean="0"/>
              <a:t>5,5</a:t>
            </a:r>
            <a:endParaRPr lang="tr-TR" sz="2400" b="1" dirty="0"/>
          </a:p>
        </p:txBody>
      </p:sp>
    </p:spTree>
    <p:extLst>
      <p:ext uri="{BB962C8B-B14F-4D97-AF65-F5344CB8AC3E}">
        <p14:creationId xmlns:p14="http://schemas.microsoft.com/office/powerpoint/2010/main" val="19433288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9"/>
            <a:ext cx="10901516" cy="1325563"/>
          </a:xfrm>
        </p:spPr>
        <p:txBody>
          <a:bodyPr>
            <a:normAutofit/>
          </a:bodyPr>
          <a:lstStyle/>
          <a:p>
            <a:r>
              <a:rPr lang="tr-TR" sz="3200" b="1" dirty="0" smtClean="0"/>
              <a:t>Sınava giren ortalaması </a:t>
            </a:r>
            <a:r>
              <a:rPr lang="tr-TR" sz="3200" b="1" dirty="0"/>
              <a:t>aynı olan </a:t>
            </a:r>
            <a:r>
              <a:rPr lang="tr-TR" sz="3200" b="1" dirty="0" smtClean="0"/>
              <a:t> </a:t>
            </a:r>
            <a:r>
              <a:rPr lang="tr-TR" sz="3200" b="1" dirty="0"/>
              <a:t>iki grubun </a:t>
            </a:r>
            <a:r>
              <a:rPr lang="tr-TR" sz="3200" b="1" dirty="0" smtClean="0"/>
              <a:t>standart </a:t>
            </a:r>
            <a:r>
              <a:rPr lang="tr-TR" sz="3200" b="1" dirty="0"/>
              <a:t>sapması küçük olan mı yoksa büyük olan grup mu daha başarılıdır?</a:t>
            </a:r>
          </a:p>
        </p:txBody>
      </p:sp>
      <p:sp>
        <p:nvSpPr>
          <p:cNvPr id="3" name="İçerik Yer Tutucusu 2"/>
          <p:cNvSpPr>
            <a:spLocks noGrp="1"/>
          </p:cNvSpPr>
          <p:nvPr>
            <p:ph idx="1"/>
          </p:nvPr>
        </p:nvSpPr>
        <p:spPr/>
        <p:txBody>
          <a:bodyPr>
            <a:normAutofit lnSpcReduction="10000"/>
          </a:bodyPr>
          <a:lstStyle/>
          <a:p>
            <a:r>
              <a:rPr lang="tr-TR" dirty="0"/>
              <a:t>İki grubun ortalaması aynıysa, standart sapması daha küçük olan grup genellikle daha başarılı kabul edilir. </a:t>
            </a:r>
            <a:endParaRPr lang="tr-TR" dirty="0" smtClean="0"/>
          </a:p>
          <a:p>
            <a:r>
              <a:rPr lang="tr-TR" dirty="0" smtClean="0"/>
              <a:t>Bunun </a:t>
            </a:r>
            <a:r>
              <a:rPr lang="tr-TR" dirty="0"/>
              <a:t>nedeni, standart sapmanın bir </a:t>
            </a:r>
            <a:r>
              <a:rPr lang="tr-TR" dirty="0" smtClean="0"/>
              <a:t>puan </a:t>
            </a:r>
            <a:r>
              <a:rPr lang="tr-TR" dirty="0"/>
              <a:t>setinin ne kadar yayıldığını gösteriyor olmasıdır</a:t>
            </a:r>
            <a:r>
              <a:rPr lang="tr-TR" dirty="0" smtClean="0"/>
              <a:t>.</a:t>
            </a:r>
          </a:p>
          <a:p>
            <a:r>
              <a:rPr lang="tr-TR" dirty="0" smtClean="0"/>
              <a:t> </a:t>
            </a:r>
            <a:r>
              <a:rPr lang="tr-TR" dirty="0"/>
              <a:t>Küçük standart sapmaya sahip bir grup, </a:t>
            </a:r>
            <a:r>
              <a:rPr lang="tr-TR" dirty="0" smtClean="0"/>
              <a:t>öğrencilerin </a:t>
            </a:r>
            <a:r>
              <a:rPr lang="tr-TR" dirty="0"/>
              <a:t>notlarının birbirine daha yakın olduğunu ve dolayısıyla daha tutarlı bir performans sergilediğini gösterir. </a:t>
            </a:r>
            <a:endParaRPr lang="tr-TR" dirty="0" smtClean="0"/>
          </a:p>
          <a:p>
            <a:r>
              <a:rPr lang="tr-TR" dirty="0" smtClean="0"/>
              <a:t>Bu </a:t>
            </a:r>
            <a:r>
              <a:rPr lang="tr-TR" dirty="0"/>
              <a:t>da genellikle daha iyi bir başarıyı işaret eder. </a:t>
            </a:r>
            <a:endParaRPr lang="tr-TR" dirty="0" smtClean="0"/>
          </a:p>
          <a:p>
            <a:r>
              <a:rPr lang="tr-TR" dirty="0" smtClean="0"/>
              <a:t>Özetle</a:t>
            </a:r>
            <a:r>
              <a:rPr lang="tr-TR" dirty="0"/>
              <a:t>, </a:t>
            </a:r>
            <a:r>
              <a:rPr lang="tr-TR" dirty="0" smtClean="0"/>
              <a:t>ortalaması aynı olan iki gruptan daha </a:t>
            </a:r>
            <a:r>
              <a:rPr lang="tr-TR" dirty="0"/>
              <a:t>düşük standart sapmaya sahip grup daha </a:t>
            </a:r>
            <a:r>
              <a:rPr lang="tr-TR" dirty="0" smtClean="0"/>
              <a:t>başarılıdır olarak söylenebilir.</a:t>
            </a:r>
            <a:endParaRPr lang="tr-TR" dirty="0"/>
          </a:p>
        </p:txBody>
      </p:sp>
    </p:spTree>
    <p:extLst>
      <p:ext uri="{BB962C8B-B14F-4D97-AF65-F5344CB8AC3E}">
        <p14:creationId xmlns:p14="http://schemas.microsoft.com/office/powerpoint/2010/main" val="2250118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Çentikli Sağ Ok"/>
          <p:cNvSpPr/>
          <p:nvPr>
            <p:custDataLst>
              <p:tags r:id="rId1"/>
            </p:custDataLst>
          </p:nvPr>
        </p:nvSpPr>
        <p:spPr>
          <a:xfrm>
            <a:off x="922665" y="1937683"/>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20" name="19 Dikdörtgen"/>
          <p:cNvSpPr/>
          <p:nvPr/>
        </p:nvSpPr>
        <p:spPr>
          <a:xfrm>
            <a:off x="778152" y="329547"/>
            <a:ext cx="11413848" cy="461665"/>
          </a:xfrm>
          <a:prstGeom prst="rect">
            <a:avLst/>
          </a:prstGeom>
        </p:spPr>
        <p:txBody>
          <a:bodyPr wrap="square">
            <a:spAutoFit/>
          </a:bodyPr>
          <a:lstStyle/>
          <a:p>
            <a:pPr algn="ctr" fontAlgn="base">
              <a:spcBef>
                <a:spcPct val="0"/>
              </a:spcBef>
              <a:spcAft>
                <a:spcPct val="0"/>
              </a:spcAft>
            </a:pPr>
            <a:r>
              <a:rPr lang="tr-TR" sz="2400" b="1" dirty="0" smtClean="0">
                <a:solidFill>
                  <a:srgbClr val="FF0000"/>
                </a:solidFill>
                <a:latin typeface="Arial" pitchFamily="34" charset="0"/>
              </a:rPr>
              <a:t>Grubun puanlarının Standart sapması küçük olduğunda yapılacak yorumlar</a:t>
            </a:r>
          </a:p>
        </p:txBody>
      </p:sp>
      <p:sp>
        <p:nvSpPr>
          <p:cNvPr id="5" name="4 Dikdörtgen"/>
          <p:cNvSpPr/>
          <p:nvPr/>
        </p:nvSpPr>
        <p:spPr>
          <a:xfrm>
            <a:off x="1635239" y="1925541"/>
            <a:ext cx="7738896" cy="400110"/>
          </a:xfrm>
          <a:prstGeom prst="rect">
            <a:avLst/>
          </a:prstGeom>
        </p:spPr>
        <p:txBody>
          <a:bodyPr wrap="square">
            <a:spAutoFit/>
          </a:bodyPr>
          <a:lstStyle/>
          <a:p>
            <a:pPr fontAlgn="base">
              <a:spcBef>
                <a:spcPct val="0"/>
              </a:spcBef>
              <a:spcAft>
                <a:spcPct val="0"/>
              </a:spcAft>
            </a:pPr>
            <a:r>
              <a:rPr lang="tr-TR" sz="2000" b="1" dirty="0" smtClean="0">
                <a:solidFill>
                  <a:prstClr val="black"/>
                </a:solidFill>
                <a:latin typeface="Arial" pitchFamily="34" charset="0"/>
              </a:rPr>
              <a:t>Ölçülen özellik bakımından grubun puanları homojendir.</a:t>
            </a:r>
          </a:p>
        </p:txBody>
      </p:sp>
      <p:sp>
        <p:nvSpPr>
          <p:cNvPr id="6" name="5 Dikdörtgen"/>
          <p:cNvSpPr/>
          <p:nvPr/>
        </p:nvSpPr>
        <p:spPr>
          <a:xfrm>
            <a:off x="1685042" y="2823457"/>
            <a:ext cx="7420465" cy="400110"/>
          </a:xfrm>
          <a:prstGeom prst="rect">
            <a:avLst/>
          </a:prstGeom>
        </p:spPr>
        <p:txBody>
          <a:bodyPr wrap="square">
            <a:spAutoFit/>
          </a:bodyPr>
          <a:lstStyle/>
          <a:p>
            <a:pPr fontAlgn="base">
              <a:spcBef>
                <a:spcPct val="0"/>
              </a:spcBef>
              <a:spcAft>
                <a:spcPct val="0"/>
              </a:spcAft>
            </a:pPr>
            <a:r>
              <a:rPr lang="tr-TR" sz="2000" b="1" dirty="0" smtClean="0">
                <a:solidFill>
                  <a:prstClr val="black"/>
                </a:solidFill>
                <a:latin typeface="Arial" pitchFamily="34" charset="0"/>
              </a:rPr>
              <a:t>Öğrencilerin başarıları arasındaki farklılaşma azdır.</a:t>
            </a:r>
          </a:p>
        </p:txBody>
      </p:sp>
      <p:sp>
        <p:nvSpPr>
          <p:cNvPr id="11" name="10 Çentikli Sağ Ok"/>
          <p:cNvSpPr/>
          <p:nvPr>
            <p:custDataLst>
              <p:tags r:id="rId2"/>
            </p:custDataLst>
          </p:nvPr>
        </p:nvSpPr>
        <p:spPr>
          <a:xfrm>
            <a:off x="827415" y="2794939"/>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2" name="Dikdörtgen 1"/>
          <p:cNvSpPr/>
          <p:nvPr/>
        </p:nvSpPr>
        <p:spPr>
          <a:xfrm>
            <a:off x="1588661" y="1151883"/>
            <a:ext cx="10953827" cy="400110"/>
          </a:xfrm>
          <a:prstGeom prst="rect">
            <a:avLst/>
          </a:prstGeom>
        </p:spPr>
        <p:txBody>
          <a:bodyPr wrap="square">
            <a:spAutoFit/>
          </a:bodyPr>
          <a:lstStyle/>
          <a:p>
            <a:pPr fontAlgn="base">
              <a:spcBef>
                <a:spcPct val="0"/>
              </a:spcBef>
              <a:spcAft>
                <a:spcPct val="0"/>
              </a:spcAft>
            </a:pPr>
            <a:r>
              <a:rPr lang="tr-TR" altLang="tr-TR" sz="2000" b="1" dirty="0" smtClean="0">
                <a:solidFill>
                  <a:prstClr val="black"/>
                </a:solidFill>
                <a:latin typeface="Arial" pitchFamily="34" charset="0"/>
              </a:rPr>
              <a:t>Dağılımdaki değerler </a:t>
            </a:r>
            <a:r>
              <a:rPr lang="tr-TR" altLang="tr-TR" sz="2000" b="1" dirty="0">
                <a:solidFill>
                  <a:prstClr val="black"/>
                </a:solidFill>
                <a:latin typeface="Arial" pitchFamily="34" charset="0"/>
              </a:rPr>
              <a:t>ortalamaya göre çok </a:t>
            </a:r>
            <a:r>
              <a:rPr lang="tr-TR" altLang="tr-TR" sz="2000" b="1" dirty="0" smtClean="0">
                <a:solidFill>
                  <a:prstClr val="black"/>
                </a:solidFill>
                <a:latin typeface="Arial" pitchFamily="34" charset="0"/>
              </a:rPr>
              <a:t>farklılaşmamaktadır.</a:t>
            </a:r>
            <a:endParaRPr lang="tr-TR" sz="2000" b="1" dirty="0">
              <a:solidFill>
                <a:prstClr val="black"/>
              </a:solidFill>
              <a:latin typeface="Arial" pitchFamily="34" charset="0"/>
            </a:endParaRPr>
          </a:p>
        </p:txBody>
      </p:sp>
      <p:sp>
        <p:nvSpPr>
          <p:cNvPr id="14" name="7 Çentikli Sağ Ok"/>
          <p:cNvSpPr/>
          <p:nvPr>
            <p:custDataLst>
              <p:tags r:id="rId3"/>
            </p:custDataLst>
          </p:nvPr>
        </p:nvSpPr>
        <p:spPr>
          <a:xfrm>
            <a:off x="907337" y="1095437"/>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5" name="19 Dikdörtgen"/>
          <p:cNvSpPr/>
          <p:nvPr/>
        </p:nvSpPr>
        <p:spPr>
          <a:xfrm>
            <a:off x="841691" y="3573023"/>
            <a:ext cx="11203163" cy="461665"/>
          </a:xfrm>
          <a:prstGeom prst="rect">
            <a:avLst/>
          </a:prstGeom>
        </p:spPr>
        <p:txBody>
          <a:bodyPr wrap="square">
            <a:spAutoFit/>
          </a:bodyPr>
          <a:lstStyle/>
          <a:p>
            <a:pPr algn="ctr" fontAlgn="base">
              <a:spcBef>
                <a:spcPct val="0"/>
              </a:spcBef>
              <a:spcAft>
                <a:spcPct val="0"/>
              </a:spcAft>
            </a:pPr>
            <a:r>
              <a:rPr lang="tr-TR" sz="2400" b="1" dirty="0">
                <a:solidFill>
                  <a:srgbClr val="FF0000"/>
                </a:solidFill>
                <a:latin typeface="Arial" pitchFamily="34" charset="0"/>
              </a:rPr>
              <a:t>Grubun puanlarının Standart </a:t>
            </a:r>
            <a:r>
              <a:rPr lang="tr-TR" sz="2400" b="1" dirty="0" smtClean="0">
                <a:solidFill>
                  <a:srgbClr val="FF0000"/>
                </a:solidFill>
                <a:latin typeface="Arial" pitchFamily="34" charset="0"/>
              </a:rPr>
              <a:t>sapması büyük olduğunda yapılacak yorumlar</a:t>
            </a:r>
          </a:p>
        </p:txBody>
      </p:sp>
      <p:sp>
        <p:nvSpPr>
          <p:cNvPr id="16" name="7 Çentikli Sağ Ok"/>
          <p:cNvSpPr/>
          <p:nvPr>
            <p:custDataLst>
              <p:tags r:id="rId4"/>
            </p:custDataLst>
          </p:nvPr>
        </p:nvSpPr>
        <p:spPr>
          <a:xfrm>
            <a:off x="857213" y="5116267"/>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17" name="4 Dikdörtgen"/>
          <p:cNvSpPr/>
          <p:nvPr/>
        </p:nvSpPr>
        <p:spPr>
          <a:xfrm>
            <a:off x="1491961" y="5216412"/>
            <a:ext cx="8056208" cy="400110"/>
          </a:xfrm>
          <a:prstGeom prst="rect">
            <a:avLst/>
          </a:prstGeom>
        </p:spPr>
        <p:txBody>
          <a:bodyPr wrap="square">
            <a:spAutoFit/>
          </a:bodyPr>
          <a:lstStyle/>
          <a:p>
            <a:pPr fontAlgn="base">
              <a:spcBef>
                <a:spcPct val="0"/>
              </a:spcBef>
              <a:spcAft>
                <a:spcPct val="0"/>
              </a:spcAft>
            </a:pPr>
            <a:r>
              <a:rPr lang="tr-TR" sz="2000" b="1" dirty="0" smtClean="0">
                <a:solidFill>
                  <a:prstClr val="black"/>
                </a:solidFill>
                <a:latin typeface="Arial" pitchFamily="34" charset="0"/>
              </a:rPr>
              <a:t>Ölçülen özellik bakımından grubun puanları heterojendir.</a:t>
            </a:r>
          </a:p>
        </p:txBody>
      </p:sp>
      <p:sp>
        <p:nvSpPr>
          <p:cNvPr id="18" name="5 Dikdörtgen"/>
          <p:cNvSpPr/>
          <p:nvPr/>
        </p:nvSpPr>
        <p:spPr>
          <a:xfrm>
            <a:off x="1603216" y="6125234"/>
            <a:ext cx="7833701" cy="400110"/>
          </a:xfrm>
          <a:prstGeom prst="rect">
            <a:avLst/>
          </a:prstGeom>
        </p:spPr>
        <p:txBody>
          <a:bodyPr wrap="square">
            <a:spAutoFit/>
          </a:bodyPr>
          <a:lstStyle/>
          <a:p>
            <a:pPr fontAlgn="base">
              <a:spcBef>
                <a:spcPct val="0"/>
              </a:spcBef>
              <a:spcAft>
                <a:spcPct val="0"/>
              </a:spcAft>
            </a:pPr>
            <a:r>
              <a:rPr lang="tr-TR" sz="2000" b="1" dirty="0" smtClean="0">
                <a:solidFill>
                  <a:prstClr val="black"/>
                </a:solidFill>
                <a:latin typeface="Arial" pitchFamily="34" charset="0"/>
              </a:rPr>
              <a:t>Öğrenciler başarıları arasındaki farklılaşma fazladır.</a:t>
            </a:r>
          </a:p>
        </p:txBody>
      </p:sp>
      <p:sp>
        <p:nvSpPr>
          <p:cNvPr id="19" name="10 Çentikli Sağ Ok"/>
          <p:cNvSpPr/>
          <p:nvPr>
            <p:custDataLst>
              <p:tags r:id="rId5"/>
            </p:custDataLst>
          </p:nvPr>
        </p:nvSpPr>
        <p:spPr>
          <a:xfrm>
            <a:off x="857213" y="6044961"/>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
        <p:nvSpPr>
          <p:cNvPr id="21" name="Dikdörtgen 20"/>
          <p:cNvSpPr/>
          <p:nvPr/>
        </p:nvSpPr>
        <p:spPr>
          <a:xfrm>
            <a:off x="1478877" y="4402455"/>
            <a:ext cx="10953827" cy="400110"/>
          </a:xfrm>
          <a:prstGeom prst="rect">
            <a:avLst/>
          </a:prstGeom>
        </p:spPr>
        <p:txBody>
          <a:bodyPr wrap="square">
            <a:spAutoFit/>
          </a:bodyPr>
          <a:lstStyle/>
          <a:p>
            <a:pPr fontAlgn="base">
              <a:spcBef>
                <a:spcPct val="0"/>
              </a:spcBef>
              <a:spcAft>
                <a:spcPct val="0"/>
              </a:spcAft>
            </a:pPr>
            <a:r>
              <a:rPr lang="tr-TR" altLang="tr-TR" sz="2000" b="1" dirty="0" smtClean="0">
                <a:solidFill>
                  <a:prstClr val="black"/>
                </a:solidFill>
                <a:latin typeface="Arial" pitchFamily="34" charset="0"/>
              </a:rPr>
              <a:t>Dağılımdaki değerler </a:t>
            </a:r>
            <a:r>
              <a:rPr lang="tr-TR" altLang="tr-TR" sz="2000" b="1" dirty="0">
                <a:solidFill>
                  <a:prstClr val="black"/>
                </a:solidFill>
                <a:latin typeface="Arial" pitchFamily="34" charset="0"/>
              </a:rPr>
              <a:t>ortalamaya göre çok </a:t>
            </a:r>
            <a:r>
              <a:rPr lang="tr-TR" altLang="tr-TR" sz="2000" b="1" dirty="0" smtClean="0">
                <a:solidFill>
                  <a:prstClr val="black"/>
                </a:solidFill>
                <a:latin typeface="Arial" pitchFamily="34" charset="0"/>
              </a:rPr>
              <a:t>sapma (değişkenlik-yayılma) göstermektedir.</a:t>
            </a:r>
            <a:endParaRPr lang="tr-TR" sz="2000" b="1" dirty="0">
              <a:solidFill>
                <a:prstClr val="black"/>
              </a:solidFill>
              <a:latin typeface="Arial" pitchFamily="34" charset="0"/>
            </a:endParaRPr>
          </a:p>
        </p:txBody>
      </p:sp>
      <p:sp>
        <p:nvSpPr>
          <p:cNvPr id="22" name="7 Çentikli Sağ Ok"/>
          <p:cNvSpPr/>
          <p:nvPr>
            <p:custDataLst>
              <p:tags r:id="rId6"/>
            </p:custDataLst>
          </p:nvPr>
        </p:nvSpPr>
        <p:spPr>
          <a:xfrm>
            <a:off x="857213" y="4373937"/>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tr-TR">
              <a:solidFill>
                <a:srgbClr val="1F497D"/>
              </a:solidFill>
            </a:endParaRPr>
          </a:p>
        </p:txBody>
      </p:sp>
    </p:spTree>
    <p:extLst>
      <p:ext uri="{BB962C8B-B14F-4D97-AF65-F5344CB8AC3E}">
        <p14:creationId xmlns:p14="http://schemas.microsoft.com/office/powerpoint/2010/main" val="14289696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35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smtClean="0">
                <a:solidFill>
                  <a:srgbClr val="C00000"/>
                </a:solidFill>
              </a:rPr>
              <a:t>Normal Dağılım</a:t>
            </a:r>
            <a:endParaRPr lang="tr-TR" sz="4000" dirty="0">
              <a:solidFill>
                <a:srgbClr val="C00000"/>
              </a:solidFill>
            </a:endParaRPr>
          </a:p>
        </p:txBody>
      </p:sp>
      <p:sp>
        <p:nvSpPr>
          <p:cNvPr id="3" name="İçerik Yer Tutucusu 2"/>
          <p:cNvSpPr>
            <a:spLocks noGrp="1"/>
          </p:cNvSpPr>
          <p:nvPr>
            <p:ph idx="1"/>
          </p:nvPr>
        </p:nvSpPr>
        <p:spPr>
          <a:xfrm>
            <a:off x="1199456" y="1700808"/>
            <a:ext cx="10849205" cy="4752528"/>
          </a:xfrm>
        </p:spPr>
        <p:txBody>
          <a:bodyPr>
            <a:normAutofit/>
          </a:bodyPr>
          <a:lstStyle/>
          <a:p>
            <a:pPr algn="just"/>
            <a:r>
              <a:rPr lang="tr-TR" sz="2400" dirty="0" smtClean="0">
                <a:solidFill>
                  <a:schemeClr val="tx1"/>
                </a:solidFill>
              </a:rPr>
              <a:t>Matematiksel özellikleri bulunan kuramsal bir dağılımdır.</a:t>
            </a:r>
          </a:p>
          <a:p>
            <a:pPr algn="just"/>
            <a:r>
              <a:rPr lang="tr-TR" sz="2400" dirty="0" smtClean="0">
                <a:solidFill>
                  <a:schemeClr val="tx1"/>
                </a:solidFill>
              </a:rPr>
              <a:t>Eğitimde ve psikolojide ölçülen niteliklerin çoğu sürekli değişken olup, özellikle örneklem büyüklüğü arttıkça el de edilen ölçümler normal dağılıma yaklaşmaktadır.</a:t>
            </a:r>
          </a:p>
          <a:p>
            <a:pPr algn="just"/>
            <a:r>
              <a:rPr lang="tr-TR" sz="2400" dirty="0" smtClean="0">
                <a:solidFill>
                  <a:schemeClr val="tx1"/>
                </a:solidFill>
              </a:rPr>
              <a:t>Normal dağılım eğrisi ölçme sonuçlarının orta noktalarda yoğunlaştığı, uç noktalarda seyrekleştiği (azaldığı) bir dağılımdır.</a:t>
            </a:r>
          </a:p>
          <a:p>
            <a:pPr algn="just"/>
            <a:r>
              <a:rPr lang="tr-TR" sz="2400" dirty="0" smtClean="0">
                <a:solidFill>
                  <a:schemeClr val="tx1"/>
                </a:solidFill>
              </a:rPr>
              <a:t>Değişkenlere ilişkin verilerin oluşturduğu çan eğrisine benzer bu eğriye </a:t>
            </a:r>
            <a:r>
              <a:rPr lang="tr-TR" sz="2400" b="1" i="1" dirty="0" smtClean="0">
                <a:solidFill>
                  <a:srgbClr val="C00000"/>
                </a:solidFill>
              </a:rPr>
              <a:t>normal dağılım eğrisi</a:t>
            </a:r>
            <a:r>
              <a:rPr lang="tr-TR" sz="2400" b="1" i="1" dirty="0" smtClean="0">
                <a:solidFill>
                  <a:schemeClr val="tx1"/>
                </a:solidFill>
              </a:rPr>
              <a:t>, </a:t>
            </a:r>
            <a:r>
              <a:rPr lang="tr-TR" sz="2400" dirty="0" smtClean="0">
                <a:solidFill>
                  <a:schemeClr val="tx1"/>
                </a:solidFill>
              </a:rPr>
              <a:t>bu eğrinin yatay eksene göre gösterdiği dağılıma da </a:t>
            </a:r>
            <a:r>
              <a:rPr lang="tr-TR" sz="2600" b="1" i="1" dirty="0" smtClean="0">
                <a:solidFill>
                  <a:srgbClr val="C00000"/>
                </a:solidFill>
              </a:rPr>
              <a:t>Normal dağılım (Gauss ya da Çan eğrisi) </a:t>
            </a:r>
            <a:r>
              <a:rPr lang="tr-TR" sz="2600" dirty="0" smtClean="0">
                <a:solidFill>
                  <a:schemeClr val="tx1"/>
                </a:solidFill>
              </a:rPr>
              <a:t>denir.</a:t>
            </a:r>
          </a:p>
        </p:txBody>
      </p:sp>
      <p:pic>
        <p:nvPicPr>
          <p:cNvPr id="4" name="Picture 2" descr="https://pinomino.files.wordpress.com/2009/07/normaldistrib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772" y="38649"/>
            <a:ext cx="2942321"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085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latin typeface="Arial" panose="020B0604020202020204" pitchFamily="34" charset="0"/>
                <a:cs typeface="Arial" panose="020B0604020202020204" pitchFamily="34" charset="0"/>
              </a:rPr>
              <a:t>Normal Dağılım Eğrisi</a:t>
            </a:r>
            <a:endParaRPr lang="tr-TR" dirty="0">
              <a:solidFill>
                <a:srgbClr val="FF000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838200" y="1567543"/>
            <a:ext cx="10515600" cy="4609420"/>
          </a:xfrm>
        </p:spPr>
        <p:txBody>
          <a:bodyPr>
            <a:normAutofit/>
          </a:bodyPr>
          <a:lstStyle/>
          <a:p>
            <a:r>
              <a:rPr lang="tr-TR" dirty="0" smtClean="0"/>
              <a:t>Eğitim ve psikoloji ile ilgili birçok değişkene ait ölçümlerin frekans dağılımı çan eğrisi, (Gauss eğrisi veya normal dağılım eğrisi) olarak adlandırılan eğriye benzemektedir. </a:t>
            </a:r>
          </a:p>
          <a:p>
            <a:endParaRPr lang="tr-TR" dirty="0" smtClean="0"/>
          </a:p>
          <a:p>
            <a:r>
              <a:rPr lang="tr-TR" dirty="0" smtClean="0"/>
              <a:t>Eğitimde ölçme ve değerlendirme ve istatistikte normal dağılım eğrisine dayalı birçok bilimsel yöntem ve uygulamalar mevcuttur. </a:t>
            </a:r>
          </a:p>
          <a:p>
            <a:endParaRPr lang="tr-TR" dirty="0"/>
          </a:p>
          <a:p>
            <a:r>
              <a:rPr lang="tr-TR" dirty="0" smtClean="0"/>
              <a:t>İstatistiksel işlemlerin daha net bir şekilde anlaşılması için normal dağılım eğrisinin özellikleri bilinmelidir. </a:t>
            </a:r>
          </a:p>
        </p:txBody>
      </p:sp>
    </p:spTree>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30"/>
            <a:ext cx="10515600" cy="722692"/>
          </a:xfrm>
        </p:spPr>
        <p:txBody>
          <a:bodyPr>
            <a:normAutofit/>
          </a:bodyPr>
          <a:lstStyle/>
          <a:p>
            <a:pPr algn="ctr"/>
            <a:r>
              <a:rPr lang="tr-TR" sz="3200" b="1" dirty="0"/>
              <a:t>Standart normal dağılım altında yer alan alanlar </a:t>
            </a:r>
            <a:r>
              <a:rPr lang="tr-TR" sz="3200" b="1" dirty="0" smtClean="0"/>
              <a:t>:</a:t>
            </a:r>
            <a:endParaRPr lang="tr-TR" sz="3200" b="1" dirty="0"/>
          </a:p>
        </p:txBody>
      </p:sp>
      <p:pic>
        <p:nvPicPr>
          <p:cNvPr id="4" name="İçerik Yer Tutucusu 3"/>
          <p:cNvPicPr>
            <a:picLocks noGrp="1" noChangeAspect="1"/>
          </p:cNvPicPr>
          <p:nvPr>
            <p:ph idx="1"/>
          </p:nvPr>
        </p:nvPicPr>
        <p:blipFill>
          <a:blip r:embed="rId2"/>
          <a:stretch>
            <a:fillRect/>
          </a:stretch>
        </p:blipFill>
        <p:spPr>
          <a:xfrm>
            <a:off x="236483" y="1087822"/>
            <a:ext cx="11808371" cy="5376039"/>
          </a:xfrm>
          <a:prstGeom prst="rect">
            <a:avLst/>
          </a:prstGeom>
        </p:spPr>
      </p:pic>
      <p:sp>
        <p:nvSpPr>
          <p:cNvPr id="3" name="Metin kutusu 2"/>
          <p:cNvSpPr txBox="1"/>
          <p:nvPr/>
        </p:nvSpPr>
        <p:spPr>
          <a:xfrm>
            <a:off x="236483" y="940338"/>
            <a:ext cx="3451122" cy="523220"/>
          </a:xfrm>
          <a:prstGeom prst="rect">
            <a:avLst/>
          </a:prstGeom>
          <a:noFill/>
        </p:spPr>
        <p:txBody>
          <a:bodyPr wrap="square" rtlCol="0">
            <a:spAutoFit/>
          </a:bodyPr>
          <a:lstStyle/>
          <a:p>
            <a:r>
              <a:rPr lang="tr-TR" sz="2800" dirty="0" smtClean="0"/>
              <a:t>Zeka (Q) Puanlarının;</a:t>
            </a:r>
            <a:endParaRPr lang="tr-TR" sz="2800" dirty="0"/>
          </a:p>
        </p:txBody>
      </p:sp>
    </p:spTree>
    <p:extLst>
      <p:ext uri="{BB962C8B-B14F-4D97-AF65-F5344CB8AC3E}">
        <p14:creationId xmlns:p14="http://schemas.microsoft.com/office/powerpoint/2010/main" val="26496494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69559" y="988540"/>
            <a:ext cx="11232292" cy="5140411"/>
          </a:xfrm>
          <a:prstGeom prst="rect">
            <a:avLst/>
          </a:prstGeom>
        </p:spPr>
      </p:pic>
      <p:sp>
        <p:nvSpPr>
          <p:cNvPr id="2" name="Yuvarlatılmış Dikdörtgen 1"/>
          <p:cNvSpPr/>
          <p:nvPr/>
        </p:nvSpPr>
        <p:spPr>
          <a:xfrm>
            <a:off x="1072055" y="5864772"/>
            <a:ext cx="1040524" cy="173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Yuvarlatılmış Dikdörtgen 2"/>
          <p:cNvSpPr/>
          <p:nvPr/>
        </p:nvSpPr>
        <p:spPr>
          <a:xfrm>
            <a:off x="10704787" y="5864772"/>
            <a:ext cx="536028"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1072055" y="280219"/>
            <a:ext cx="10033480" cy="523220"/>
          </a:xfrm>
          <a:prstGeom prst="rect">
            <a:avLst/>
          </a:prstGeom>
          <a:noFill/>
        </p:spPr>
        <p:txBody>
          <a:bodyPr wrap="square" rtlCol="0">
            <a:spAutoFit/>
          </a:bodyPr>
          <a:lstStyle/>
          <a:p>
            <a:r>
              <a:rPr lang="tr-TR" sz="2800" dirty="0" smtClean="0"/>
              <a:t>Normal Dağılım Eğrisinde z ve T Standart Puanlarının Dağılımı:</a:t>
            </a:r>
            <a:endParaRPr lang="tr-TR" sz="2800" dirty="0"/>
          </a:p>
        </p:txBody>
      </p:sp>
    </p:spTree>
    <p:extLst>
      <p:ext uri="{BB962C8B-B14F-4D97-AF65-F5344CB8AC3E}">
        <p14:creationId xmlns:p14="http://schemas.microsoft.com/office/powerpoint/2010/main" val="37173589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maxresdefault.jpg"/>
          <p:cNvPicPr>
            <a:picLocks noGrp="1" noChangeAspect="1"/>
          </p:cNvPicPr>
          <p:nvPr>
            <p:ph sz="half" idx="1"/>
          </p:nvPr>
        </p:nvPicPr>
        <p:blipFill>
          <a:blip r:embed="rId2"/>
          <a:srcRect l="26429" t="38208" r="12059" b="10700"/>
          <a:stretch>
            <a:fillRect/>
          </a:stretch>
        </p:blipFill>
        <p:spPr>
          <a:xfrm>
            <a:off x="44479" y="1335382"/>
            <a:ext cx="6199657" cy="4176583"/>
          </a:xfrm>
        </p:spPr>
      </p:pic>
      <p:sp>
        <p:nvSpPr>
          <p:cNvPr id="6" name="5 İçerik Yer Tutucusu"/>
          <p:cNvSpPr>
            <a:spLocks noGrp="1"/>
          </p:cNvSpPr>
          <p:nvPr>
            <p:ph sz="half" idx="2"/>
          </p:nvPr>
        </p:nvSpPr>
        <p:spPr>
          <a:xfrm>
            <a:off x="6400799" y="446388"/>
            <a:ext cx="5663381" cy="5731795"/>
          </a:xfrm>
        </p:spPr>
        <p:txBody>
          <a:bodyPr>
            <a:normAutofit lnSpcReduction="10000"/>
          </a:bodyPr>
          <a:lstStyle/>
          <a:p>
            <a:pPr>
              <a:buFont typeface="Wingdings" panose="05000000000000000000" pitchFamily="2" charset="2"/>
              <a:buChar char="v"/>
            </a:pPr>
            <a:r>
              <a:rPr lang="tr-TR" dirty="0" smtClean="0"/>
              <a:t>Şekilde görüldüğü gibi normal dağılım eğrisinin yatay ekseni alınan puanları belirten ölçek olarak kullanılmaktadır. </a:t>
            </a:r>
          </a:p>
          <a:p>
            <a:pPr>
              <a:buFont typeface="Wingdings" panose="05000000000000000000" pitchFamily="2" charset="2"/>
              <a:buChar char="v"/>
            </a:pPr>
            <a:r>
              <a:rPr lang="tr-TR" dirty="0" smtClean="0"/>
              <a:t>Bu ölçek oluşturulurken puanlara ait aritmetik ortalama ve standart sapmadan faydalanılmaktadır. </a:t>
            </a:r>
          </a:p>
          <a:p>
            <a:pPr>
              <a:buFont typeface="Wingdings" panose="05000000000000000000" pitchFamily="2" charset="2"/>
              <a:buChar char="v"/>
            </a:pPr>
            <a:r>
              <a:rPr lang="tr-TR" dirty="0" smtClean="0"/>
              <a:t>Puanların aritmetik ortalaması ölçeğin tam orta noktasını belirlemektedir.</a:t>
            </a:r>
          </a:p>
          <a:p>
            <a:pPr>
              <a:buFont typeface="Wingdings" panose="05000000000000000000" pitchFamily="2" charset="2"/>
              <a:buChar char="v"/>
            </a:pPr>
            <a:r>
              <a:rPr lang="tr-TR" dirty="0" smtClean="0"/>
              <a:t>Normal dağılım eğrisinde ölçekteki birimler arasında eğrinin belli bir alanı vardır. Bu alan oran olarak ifade edilmektedir.</a:t>
            </a:r>
            <a:endParaRPr lang="tr-TR" dirty="0"/>
          </a:p>
        </p:txBody>
      </p:sp>
      <p:sp>
        <p:nvSpPr>
          <p:cNvPr id="2" name="Dikdörtgen 1"/>
          <p:cNvSpPr/>
          <p:nvPr/>
        </p:nvSpPr>
        <p:spPr>
          <a:xfrm>
            <a:off x="366583" y="217987"/>
            <a:ext cx="6096000" cy="867930"/>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pPr>
            <a:r>
              <a:rPr lang="tr-TR" sz="2800" dirty="0" smtClean="0">
                <a:solidFill>
                  <a:prstClr val="black"/>
                </a:solidFill>
              </a:rPr>
              <a:t>Normal </a:t>
            </a:r>
            <a:r>
              <a:rPr lang="tr-TR" sz="2800" dirty="0">
                <a:solidFill>
                  <a:prstClr val="black"/>
                </a:solidFill>
              </a:rPr>
              <a:t>dağılımın bazı özellikleri </a:t>
            </a:r>
            <a:r>
              <a:rPr lang="tr-TR" sz="2800" dirty="0" smtClean="0">
                <a:solidFill>
                  <a:prstClr val="black"/>
                </a:solidFill>
              </a:rPr>
              <a:t>şunlardır:</a:t>
            </a:r>
            <a:endParaRPr lang="tr-TR" sz="2800" dirty="0">
              <a:solidFill>
                <a:prstClr val="black"/>
              </a:solidFill>
            </a:endParaRPr>
          </a:p>
        </p:txBody>
      </p:sp>
    </p:spTree>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sekreter\Desktop\normaldistributionandscdl6.gif"/>
          <p:cNvPicPr>
            <a:picLocks noChangeAspect="1" noChangeArrowheads="1"/>
          </p:cNvPicPr>
          <p:nvPr/>
        </p:nvPicPr>
        <p:blipFill>
          <a:blip r:embed="rId3" cstate="print"/>
          <a:srcRect l="18750" b="46774"/>
          <a:stretch>
            <a:fillRect/>
          </a:stretch>
        </p:blipFill>
        <p:spPr bwMode="auto">
          <a:xfrm>
            <a:off x="1907268" y="2564904"/>
            <a:ext cx="9122407" cy="2912412"/>
          </a:xfrm>
          <a:prstGeom prst="rect">
            <a:avLst/>
          </a:prstGeom>
          <a:noFill/>
        </p:spPr>
      </p:pic>
      <p:grpSp>
        <p:nvGrpSpPr>
          <p:cNvPr id="30" name="29 Grup"/>
          <p:cNvGrpSpPr/>
          <p:nvPr/>
        </p:nvGrpSpPr>
        <p:grpSpPr>
          <a:xfrm>
            <a:off x="1007758" y="5939344"/>
            <a:ext cx="9334307" cy="381474"/>
            <a:chOff x="428596" y="5774312"/>
            <a:chExt cx="7000730" cy="381474"/>
          </a:xfrm>
        </p:grpSpPr>
        <p:sp>
          <p:nvSpPr>
            <p:cNvPr id="14" name="13 Metin kutusu"/>
            <p:cNvSpPr txBox="1"/>
            <p:nvPr/>
          </p:nvSpPr>
          <p:spPr>
            <a:xfrm>
              <a:off x="1643042" y="5774312"/>
              <a:ext cx="475130"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0.13</a:t>
              </a:r>
              <a:endParaRPr lang="tr-TR" dirty="0">
                <a:solidFill>
                  <a:prstClr val="black"/>
                </a:solidFill>
                <a:latin typeface="Arial" pitchFamily="34" charset="0"/>
              </a:endParaRPr>
            </a:p>
          </p:txBody>
        </p:sp>
        <p:sp>
          <p:nvSpPr>
            <p:cNvPr id="16" name="15 Metin kutusu"/>
            <p:cNvSpPr txBox="1"/>
            <p:nvPr/>
          </p:nvSpPr>
          <p:spPr>
            <a:xfrm>
              <a:off x="2500298" y="5774312"/>
              <a:ext cx="475130"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2,27</a:t>
              </a:r>
              <a:endParaRPr lang="tr-TR" dirty="0">
                <a:solidFill>
                  <a:prstClr val="black"/>
                </a:solidFill>
                <a:latin typeface="Arial" pitchFamily="34" charset="0"/>
              </a:endParaRPr>
            </a:p>
          </p:txBody>
        </p:sp>
        <p:sp>
          <p:nvSpPr>
            <p:cNvPr id="17" name="16 Metin kutusu"/>
            <p:cNvSpPr txBox="1"/>
            <p:nvPr/>
          </p:nvSpPr>
          <p:spPr>
            <a:xfrm>
              <a:off x="3357554" y="5774312"/>
              <a:ext cx="571310"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15,86</a:t>
              </a:r>
              <a:endParaRPr lang="tr-TR" dirty="0">
                <a:solidFill>
                  <a:prstClr val="black"/>
                </a:solidFill>
                <a:latin typeface="Arial" pitchFamily="34" charset="0"/>
              </a:endParaRPr>
            </a:p>
          </p:txBody>
        </p:sp>
        <p:sp>
          <p:nvSpPr>
            <p:cNvPr id="19" name="18 Metin kutusu"/>
            <p:cNvSpPr txBox="1"/>
            <p:nvPr/>
          </p:nvSpPr>
          <p:spPr>
            <a:xfrm>
              <a:off x="5929322" y="5774312"/>
              <a:ext cx="571310"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97,71</a:t>
              </a:r>
              <a:endParaRPr lang="tr-TR" dirty="0">
                <a:solidFill>
                  <a:prstClr val="black"/>
                </a:solidFill>
                <a:latin typeface="Arial" pitchFamily="34" charset="0"/>
              </a:endParaRPr>
            </a:p>
          </p:txBody>
        </p:sp>
        <p:sp>
          <p:nvSpPr>
            <p:cNvPr id="21" name="20 Metin kutusu"/>
            <p:cNvSpPr txBox="1"/>
            <p:nvPr/>
          </p:nvSpPr>
          <p:spPr>
            <a:xfrm>
              <a:off x="5143504" y="5774312"/>
              <a:ext cx="571310"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84,12</a:t>
              </a:r>
              <a:endParaRPr lang="tr-TR" dirty="0">
                <a:solidFill>
                  <a:prstClr val="black"/>
                </a:solidFill>
                <a:latin typeface="Arial" pitchFamily="34" charset="0"/>
              </a:endParaRPr>
            </a:p>
          </p:txBody>
        </p:sp>
        <p:sp>
          <p:nvSpPr>
            <p:cNvPr id="22" name="21 Metin kutusu"/>
            <p:cNvSpPr txBox="1"/>
            <p:nvPr/>
          </p:nvSpPr>
          <p:spPr>
            <a:xfrm>
              <a:off x="6858016" y="5774312"/>
              <a:ext cx="571310"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99,85</a:t>
              </a:r>
              <a:endParaRPr lang="tr-TR" dirty="0">
                <a:solidFill>
                  <a:prstClr val="black"/>
                </a:solidFill>
                <a:latin typeface="Arial" pitchFamily="34" charset="0"/>
              </a:endParaRPr>
            </a:p>
          </p:txBody>
        </p:sp>
        <p:sp>
          <p:nvSpPr>
            <p:cNvPr id="26" name="25 Metin kutusu"/>
            <p:cNvSpPr txBox="1"/>
            <p:nvPr/>
          </p:nvSpPr>
          <p:spPr>
            <a:xfrm>
              <a:off x="4357686" y="5774312"/>
              <a:ext cx="330859"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50</a:t>
              </a:r>
              <a:endParaRPr lang="tr-TR" dirty="0">
                <a:solidFill>
                  <a:prstClr val="black"/>
                </a:solidFill>
                <a:latin typeface="Arial" pitchFamily="34" charset="0"/>
              </a:endParaRPr>
            </a:p>
          </p:txBody>
        </p:sp>
        <p:sp>
          <p:nvSpPr>
            <p:cNvPr id="27" name="26 Metin kutusu"/>
            <p:cNvSpPr txBox="1"/>
            <p:nvPr/>
          </p:nvSpPr>
          <p:spPr>
            <a:xfrm>
              <a:off x="428596" y="5786454"/>
              <a:ext cx="850233" cy="369332"/>
            </a:xfrm>
            <a:prstGeom prst="rect">
              <a:avLst/>
            </a:prstGeom>
            <a:noFill/>
          </p:spPr>
          <p:txBody>
            <a:bodyPr wrap="none" rtlCol="0">
              <a:spAutoFit/>
            </a:bodyPr>
            <a:lstStyle/>
            <a:p>
              <a:pPr fontAlgn="base">
                <a:spcBef>
                  <a:spcPct val="0"/>
                </a:spcBef>
                <a:spcAft>
                  <a:spcPct val="0"/>
                </a:spcAft>
              </a:pPr>
              <a:r>
                <a:rPr lang="tr-TR" b="1" dirty="0" smtClean="0">
                  <a:solidFill>
                    <a:srgbClr val="C00000"/>
                  </a:solidFill>
                  <a:latin typeface="Arial" pitchFamily="34" charset="0"/>
                </a:rPr>
                <a:t>Yüzde %</a:t>
              </a:r>
              <a:endParaRPr lang="tr-TR" b="1" dirty="0">
                <a:solidFill>
                  <a:srgbClr val="C00000"/>
                </a:solidFill>
                <a:latin typeface="Arial" pitchFamily="34" charset="0"/>
              </a:endParaRPr>
            </a:p>
          </p:txBody>
        </p:sp>
      </p:grpSp>
      <p:grpSp>
        <p:nvGrpSpPr>
          <p:cNvPr id="29" name="28 Grup"/>
          <p:cNvGrpSpPr/>
          <p:nvPr/>
        </p:nvGrpSpPr>
        <p:grpSpPr>
          <a:xfrm>
            <a:off x="1388438" y="5451420"/>
            <a:ext cx="8907490" cy="428628"/>
            <a:chOff x="714348" y="5286388"/>
            <a:chExt cx="6680618" cy="428628"/>
          </a:xfrm>
        </p:grpSpPr>
        <p:sp>
          <p:nvSpPr>
            <p:cNvPr id="6" name="5 Metin kutusu"/>
            <p:cNvSpPr txBox="1"/>
            <p:nvPr/>
          </p:nvSpPr>
          <p:spPr>
            <a:xfrm>
              <a:off x="5143504" y="5345684"/>
              <a:ext cx="465512"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1SS</a:t>
              </a:r>
              <a:endParaRPr lang="tr-TR" dirty="0">
                <a:solidFill>
                  <a:prstClr val="black"/>
                </a:solidFill>
                <a:latin typeface="Arial" pitchFamily="34" charset="0"/>
              </a:endParaRPr>
            </a:p>
          </p:txBody>
        </p:sp>
        <p:sp>
          <p:nvSpPr>
            <p:cNvPr id="7" name="6 Metin kutusu"/>
            <p:cNvSpPr txBox="1"/>
            <p:nvPr/>
          </p:nvSpPr>
          <p:spPr>
            <a:xfrm>
              <a:off x="5929322" y="5345684"/>
              <a:ext cx="465512"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2SS</a:t>
              </a:r>
              <a:endParaRPr lang="tr-TR" dirty="0">
                <a:solidFill>
                  <a:prstClr val="black"/>
                </a:solidFill>
                <a:latin typeface="Arial" pitchFamily="34" charset="0"/>
              </a:endParaRPr>
            </a:p>
          </p:txBody>
        </p:sp>
        <p:sp>
          <p:nvSpPr>
            <p:cNvPr id="8" name="7 Metin kutusu"/>
            <p:cNvSpPr txBox="1"/>
            <p:nvPr/>
          </p:nvSpPr>
          <p:spPr>
            <a:xfrm>
              <a:off x="6929454" y="5345684"/>
              <a:ext cx="465512"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3SS</a:t>
              </a:r>
              <a:endParaRPr lang="tr-TR" dirty="0">
                <a:solidFill>
                  <a:prstClr val="black"/>
                </a:solidFill>
                <a:latin typeface="Arial" pitchFamily="34" charset="0"/>
              </a:endParaRPr>
            </a:p>
          </p:txBody>
        </p:sp>
        <p:sp>
          <p:nvSpPr>
            <p:cNvPr id="11" name="10 Metin kutusu"/>
            <p:cNvSpPr txBox="1"/>
            <p:nvPr/>
          </p:nvSpPr>
          <p:spPr>
            <a:xfrm>
              <a:off x="3357554" y="5345684"/>
              <a:ext cx="523220"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-1SS</a:t>
              </a:r>
              <a:endParaRPr lang="tr-TR" dirty="0">
                <a:solidFill>
                  <a:prstClr val="black"/>
                </a:solidFill>
                <a:latin typeface="Arial" pitchFamily="34" charset="0"/>
              </a:endParaRPr>
            </a:p>
          </p:txBody>
        </p:sp>
        <p:sp>
          <p:nvSpPr>
            <p:cNvPr id="12" name="11 Metin kutusu"/>
            <p:cNvSpPr txBox="1"/>
            <p:nvPr/>
          </p:nvSpPr>
          <p:spPr>
            <a:xfrm>
              <a:off x="2500298" y="5345684"/>
              <a:ext cx="523220"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-2SS</a:t>
              </a:r>
              <a:endParaRPr lang="tr-TR" dirty="0">
                <a:solidFill>
                  <a:prstClr val="black"/>
                </a:solidFill>
                <a:latin typeface="Arial" pitchFamily="34" charset="0"/>
              </a:endParaRPr>
            </a:p>
          </p:txBody>
        </p:sp>
        <p:sp>
          <p:nvSpPr>
            <p:cNvPr id="13" name="12 Metin kutusu"/>
            <p:cNvSpPr txBox="1"/>
            <p:nvPr/>
          </p:nvSpPr>
          <p:spPr>
            <a:xfrm>
              <a:off x="1643042" y="5345684"/>
              <a:ext cx="523220" cy="369332"/>
            </a:xfrm>
            <a:prstGeom prst="rect">
              <a:avLst/>
            </a:prstGeom>
            <a:noFill/>
          </p:spPr>
          <p:txBody>
            <a:bodyPr wrap="none" rtlCol="0">
              <a:spAutoFit/>
            </a:bodyPr>
            <a:lstStyle/>
            <a:p>
              <a:pPr fontAlgn="base">
                <a:spcBef>
                  <a:spcPct val="0"/>
                </a:spcBef>
                <a:spcAft>
                  <a:spcPct val="0"/>
                </a:spcAft>
              </a:pPr>
              <a:r>
                <a:rPr lang="tr-TR" dirty="0" smtClean="0">
                  <a:solidFill>
                    <a:prstClr val="black"/>
                  </a:solidFill>
                  <a:latin typeface="Arial" pitchFamily="34" charset="0"/>
                </a:rPr>
                <a:t>-3SS</a:t>
              </a:r>
              <a:endParaRPr lang="tr-TR" dirty="0">
                <a:solidFill>
                  <a:prstClr val="black"/>
                </a:solidFill>
                <a:latin typeface="Arial" pitchFamily="34" charset="0"/>
              </a:endParaRPr>
            </a:p>
          </p:txBody>
        </p:sp>
        <p:sp>
          <p:nvSpPr>
            <p:cNvPr id="28" name="27 Metin kutusu"/>
            <p:cNvSpPr txBox="1"/>
            <p:nvPr/>
          </p:nvSpPr>
          <p:spPr>
            <a:xfrm>
              <a:off x="714348" y="5286388"/>
              <a:ext cx="369332" cy="369332"/>
            </a:xfrm>
            <a:prstGeom prst="rect">
              <a:avLst/>
            </a:prstGeom>
            <a:noFill/>
          </p:spPr>
          <p:txBody>
            <a:bodyPr wrap="none" rtlCol="0">
              <a:spAutoFit/>
            </a:bodyPr>
            <a:lstStyle/>
            <a:p>
              <a:pPr fontAlgn="base">
                <a:spcBef>
                  <a:spcPct val="0"/>
                </a:spcBef>
                <a:spcAft>
                  <a:spcPct val="0"/>
                </a:spcAft>
              </a:pPr>
              <a:r>
                <a:rPr lang="tr-TR" b="1" dirty="0" smtClean="0">
                  <a:solidFill>
                    <a:srgbClr val="C00000"/>
                  </a:solidFill>
                  <a:latin typeface="Arial" pitchFamily="34" charset="0"/>
                </a:rPr>
                <a:t>SS</a:t>
              </a:r>
            </a:p>
          </p:txBody>
        </p:sp>
      </p:grpSp>
      <p:sp>
        <p:nvSpPr>
          <p:cNvPr id="2" name="Dikdörtgen 1"/>
          <p:cNvSpPr/>
          <p:nvPr/>
        </p:nvSpPr>
        <p:spPr>
          <a:xfrm>
            <a:off x="1241936" y="764704"/>
            <a:ext cx="10849205" cy="1826910"/>
          </a:xfrm>
          <a:prstGeom prst="rect">
            <a:avLst/>
          </a:prstGeom>
        </p:spPr>
        <p:txBody>
          <a:bodyPr wrap="square">
            <a:spAutoFit/>
          </a:bodyPr>
          <a:lstStyle/>
          <a:p>
            <a:pPr defTabSz="685800" fontAlgn="base">
              <a:lnSpc>
                <a:spcPct val="94000"/>
              </a:lnSpc>
              <a:spcBef>
                <a:spcPts val="1000"/>
              </a:spcBef>
              <a:spcAft>
                <a:spcPts val="200"/>
              </a:spcAft>
            </a:pPr>
            <a:r>
              <a:rPr lang="tr-TR" altLang="tr-TR" sz="2200" b="1" dirty="0" smtClean="0">
                <a:solidFill>
                  <a:prstClr val="black"/>
                </a:solidFill>
              </a:rPr>
              <a:t>Normal dağılımda puanların </a:t>
            </a:r>
            <a:r>
              <a:rPr lang="tr-TR" altLang="tr-TR" sz="2200" b="1" u="sng" dirty="0" smtClean="0">
                <a:solidFill>
                  <a:prstClr val="black"/>
                </a:solidFill>
              </a:rPr>
              <a:t>yaklaşık;</a:t>
            </a:r>
            <a:endParaRPr lang="tr-TR" altLang="tr-TR" sz="2200" b="1" dirty="0" smtClean="0">
              <a:solidFill>
                <a:prstClr val="black"/>
              </a:solidFill>
            </a:endParaRPr>
          </a:p>
          <a:p>
            <a:pPr defTabSz="685800" fontAlgn="base">
              <a:lnSpc>
                <a:spcPct val="94000"/>
              </a:lnSpc>
              <a:spcBef>
                <a:spcPts val="1000"/>
              </a:spcBef>
              <a:spcAft>
                <a:spcPts val="200"/>
              </a:spcAft>
            </a:pPr>
            <a:r>
              <a:rPr lang="tr-TR" altLang="tr-TR" sz="2200" dirty="0" smtClean="0">
                <a:solidFill>
                  <a:prstClr val="black"/>
                </a:solidFill>
              </a:rPr>
              <a:t>	%68’i +1SS ile -1SS aralığındadır.</a:t>
            </a:r>
          </a:p>
          <a:p>
            <a:pPr defTabSz="685800" fontAlgn="base">
              <a:lnSpc>
                <a:spcPct val="94000"/>
              </a:lnSpc>
              <a:spcBef>
                <a:spcPts val="1000"/>
              </a:spcBef>
              <a:spcAft>
                <a:spcPts val="200"/>
              </a:spcAft>
            </a:pPr>
            <a:r>
              <a:rPr lang="tr-TR" altLang="tr-TR" sz="2200" dirty="0" smtClean="0">
                <a:solidFill>
                  <a:prstClr val="black"/>
                </a:solidFill>
              </a:rPr>
              <a:t>	%95’i +2SS ile -2SS aralığındadır.</a:t>
            </a:r>
          </a:p>
          <a:p>
            <a:pPr defTabSz="685800" fontAlgn="base">
              <a:lnSpc>
                <a:spcPct val="94000"/>
              </a:lnSpc>
              <a:spcBef>
                <a:spcPts val="1000"/>
              </a:spcBef>
              <a:spcAft>
                <a:spcPts val="200"/>
              </a:spcAft>
            </a:pPr>
            <a:r>
              <a:rPr lang="tr-TR" altLang="tr-TR" sz="2200" dirty="0" smtClean="0">
                <a:solidFill>
                  <a:prstClr val="black"/>
                </a:solidFill>
              </a:rPr>
              <a:t>	%99’u +3SS ile -3SS aralığındadır</a:t>
            </a:r>
            <a:r>
              <a:rPr lang="tr-TR" altLang="tr-TR" sz="2000" dirty="0" smtClean="0">
                <a:solidFill>
                  <a:prstClr val="black"/>
                </a:solidFill>
              </a:rPr>
              <a:t>.</a:t>
            </a:r>
            <a:endParaRPr lang="tr-TR" altLang="tr-TR" sz="2000" dirty="0">
              <a:solidFill>
                <a:prstClr val="black"/>
              </a:solidFill>
            </a:endParaRPr>
          </a:p>
        </p:txBody>
      </p:sp>
      <p:sp>
        <p:nvSpPr>
          <p:cNvPr id="3" name="Dikdörtgen 2"/>
          <p:cNvSpPr/>
          <p:nvPr/>
        </p:nvSpPr>
        <p:spPr>
          <a:xfrm>
            <a:off x="8075583" y="1435657"/>
            <a:ext cx="2044149" cy="369332"/>
          </a:xfrm>
          <a:prstGeom prst="rect">
            <a:avLst/>
          </a:prstGeom>
        </p:spPr>
        <p:txBody>
          <a:bodyPr wrap="none">
            <a:spAutoFit/>
          </a:bodyPr>
          <a:lstStyle/>
          <a:p>
            <a:pPr fontAlgn="base">
              <a:spcBef>
                <a:spcPct val="0"/>
              </a:spcBef>
              <a:spcAft>
                <a:spcPct val="0"/>
              </a:spcAft>
            </a:pPr>
            <a:r>
              <a:rPr lang="tr-TR" b="1" dirty="0" smtClean="0">
                <a:solidFill>
                  <a:srgbClr val="FF0000"/>
                </a:solidFill>
                <a:latin typeface="Arial" pitchFamily="34" charset="0"/>
              </a:rPr>
              <a:t>68-95-99 </a:t>
            </a:r>
            <a:r>
              <a:rPr lang="tr-TR" b="1" dirty="0">
                <a:solidFill>
                  <a:srgbClr val="FF0000"/>
                </a:solidFill>
                <a:latin typeface="Arial" pitchFamily="34" charset="0"/>
              </a:rPr>
              <a:t>KURALI</a:t>
            </a:r>
          </a:p>
        </p:txBody>
      </p:sp>
      <p:cxnSp>
        <p:nvCxnSpPr>
          <p:cNvPr id="9" name="Düz Ok Bağlayıcısı 8"/>
          <p:cNvCxnSpPr/>
          <p:nvPr/>
        </p:nvCxnSpPr>
        <p:spPr>
          <a:xfrm>
            <a:off x="5420543" y="3501008"/>
            <a:ext cx="2287224" cy="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Dikdörtgen 24"/>
          <p:cNvSpPr/>
          <p:nvPr/>
        </p:nvSpPr>
        <p:spPr>
          <a:xfrm>
            <a:off x="5616270" y="3140968"/>
            <a:ext cx="838691" cy="369332"/>
          </a:xfrm>
          <a:prstGeom prst="rect">
            <a:avLst/>
          </a:prstGeom>
        </p:spPr>
        <p:txBody>
          <a:bodyPr wrap="none">
            <a:spAutoFit/>
          </a:bodyPr>
          <a:lstStyle/>
          <a:p>
            <a:pPr fontAlgn="base">
              <a:spcBef>
                <a:spcPct val="0"/>
              </a:spcBef>
              <a:spcAft>
                <a:spcPct val="0"/>
              </a:spcAft>
            </a:pPr>
            <a:r>
              <a:rPr lang="tr-TR" b="1" dirty="0">
                <a:solidFill>
                  <a:srgbClr val="FF0000"/>
                </a:solidFill>
                <a:latin typeface="Arial" pitchFamily="34" charset="0"/>
              </a:rPr>
              <a:t>%</a:t>
            </a:r>
            <a:r>
              <a:rPr lang="tr-TR" b="1" dirty="0" smtClean="0">
                <a:solidFill>
                  <a:srgbClr val="FF0000"/>
                </a:solidFill>
                <a:latin typeface="Arial" pitchFamily="34" charset="0"/>
              </a:rPr>
              <a:t>68.2</a:t>
            </a:r>
            <a:endParaRPr lang="tr-TR" b="1" dirty="0">
              <a:solidFill>
                <a:srgbClr val="FF0000"/>
              </a:solidFill>
              <a:latin typeface="Arial" pitchFamily="34" charset="0"/>
            </a:endParaRPr>
          </a:p>
        </p:txBody>
      </p:sp>
      <p:cxnSp>
        <p:nvCxnSpPr>
          <p:cNvPr id="31" name="Düz Ok Bağlayıcısı 30"/>
          <p:cNvCxnSpPr/>
          <p:nvPr/>
        </p:nvCxnSpPr>
        <p:spPr>
          <a:xfrm>
            <a:off x="4276999" y="4077072"/>
            <a:ext cx="4478593" cy="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Dikdörtgen 31"/>
          <p:cNvSpPr/>
          <p:nvPr/>
        </p:nvSpPr>
        <p:spPr>
          <a:xfrm>
            <a:off x="5520259" y="3707740"/>
            <a:ext cx="838691" cy="369332"/>
          </a:xfrm>
          <a:prstGeom prst="rect">
            <a:avLst/>
          </a:prstGeom>
        </p:spPr>
        <p:txBody>
          <a:bodyPr wrap="none">
            <a:spAutoFit/>
          </a:bodyPr>
          <a:lstStyle/>
          <a:p>
            <a:pPr fontAlgn="base">
              <a:spcBef>
                <a:spcPct val="0"/>
              </a:spcBef>
              <a:spcAft>
                <a:spcPct val="0"/>
              </a:spcAft>
            </a:pPr>
            <a:r>
              <a:rPr lang="tr-TR" b="1" dirty="0" smtClean="0">
                <a:solidFill>
                  <a:srgbClr val="FF0000"/>
                </a:solidFill>
                <a:latin typeface="Arial" pitchFamily="34" charset="0"/>
              </a:rPr>
              <a:t>%95.4</a:t>
            </a:r>
            <a:endParaRPr lang="tr-TR" b="1" dirty="0">
              <a:solidFill>
                <a:srgbClr val="FF0000"/>
              </a:solidFill>
              <a:latin typeface="Arial" pitchFamily="34" charset="0"/>
            </a:endParaRPr>
          </a:p>
        </p:txBody>
      </p:sp>
      <p:cxnSp>
        <p:nvCxnSpPr>
          <p:cNvPr id="33" name="Düz Ok Bağlayıcısı 32"/>
          <p:cNvCxnSpPr/>
          <p:nvPr/>
        </p:nvCxnSpPr>
        <p:spPr>
          <a:xfrm>
            <a:off x="3209835" y="4509120"/>
            <a:ext cx="6726673" cy="0"/>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Dikdörtgen 33"/>
          <p:cNvSpPr/>
          <p:nvPr/>
        </p:nvSpPr>
        <p:spPr>
          <a:xfrm>
            <a:off x="5520259" y="4139788"/>
            <a:ext cx="838691" cy="369332"/>
          </a:xfrm>
          <a:prstGeom prst="rect">
            <a:avLst/>
          </a:prstGeom>
        </p:spPr>
        <p:txBody>
          <a:bodyPr wrap="none">
            <a:spAutoFit/>
          </a:bodyPr>
          <a:lstStyle/>
          <a:p>
            <a:pPr fontAlgn="base">
              <a:spcBef>
                <a:spcPct val="0"/>
              </a:spcBef>
              <a:spcAft>
                <a:spcPct val="0"/>
              </a:spcAft>
            </a:pPr>
            <a:r>
              <a:rPr lang="tr-TR" b="1" dirty="0" smtClean="0">
                <a:solidFill>
                  <a:srgbClr val="FF0000"/>
                </a:solidFill>
                <a:latin typeface="Arial" pitchFamily="34" charset="0"/>
              </a:rPr>
              <a:t>%99.7</a:t>
            </a:r>
            <a:endParaRPr lang="tr-TR" b="1" dirty="0">
              <a:solidFill>
                <a:srgbClr val="FF0000"/>
              </a:solidFill>
              <a:latin typeface="Arial" pitchFamily="34" charset="0"/>
            </a:endParaRPr>
          </a:p>
        </p:txBody>
      </p:sp>
      <p:sp>
        <p:nvSpPr>
          <p:cNvPr id="18" name="Sağ Ayraç 17"/>
          <p:cNvSpPr/>
          <p:nvPr/>
        </p:nvSpPr>
        <p:spPr>
          <a:xfrm>
            <a:off x="7440149" y="836712"/>
            <a:ext cx="635392" cy="163923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tr-TR">
              <a:solidFill>
                <a:prstClr val="black"/>
              </a:solidFill>
            </a:endParaRPr>
          </a:p>
        </p:txBody>
      </p:sp>
    </p:spTree>
    <p:extLst>
      <p:ext uri="{BB962C8B-B14F-4D97-AF65-F5344CB8AC3E}">
        <p14:creationId xmlns:p14="http://schemas.microsoft.com/office/powerpoint/2010/main" val="300337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Yığmalı Frekans ve Yüzdelik</a:t>
            </a:r>
            <a:endParaRPr lang="tr-TR" dirty="0"/>
          </a:p>
        </p:txBody>
      </p:sp>
      <p:sp>
        <p:nvSpPr>
          <p:cNvPr id="3" name="İçerik Yer Tutucusu 2"/>
          <p:cNvSpPr>
            <a:spLocks noGrp="1"/>
          </p:cNvSpPr>
          <p:nvPr>
            <p:ph idx="1"/>
          </p:nvPr>
        </p:nvSpPr>
        <p:spPr>
          <a:xfrm>
            <a:off x="3937819" y="1825625"/>
            <a:ext cx="4748982" cy="4351338"/>
          </a:xfrm>
        </p:spPr>
        <p:txBody>
          <a:bodyPr>
            <a:normAutofit lnSpcReduction="10000"/>
          </a:bodyPr>
          <a:lstStyle/>
          <a:p>
            <a:pPr marL="0" indent="0">
              <a:buNone/>
            </a:pPr>
            <a:r>
              <a:rPr lang="tr-TR" dirty="0"/>
              <a:t>Puan	</a:t>
            </a:r>
            <a:r>
              <a:rPr lang="tr-TR" dirty="0" smtClean="0"/>
              <a:t>	f</a:t>
            </a:r>
            <a:r>
              <a:rPr lang="tr-TR" dirty="0"/>
              <a:t>	</a:t>
            </a:r>
            <a:r>
              <a:rPr lang="tr-TR" dirty="0" err="1"/>
              <a:t>yf</a:t>
            </a:r>
            <a:r>
              <a:rPr lang="tr-TR" dirty="0"/>
              <a:t>	</a:t>
            </a:r>
            <a:r>
              <a:rPr lang="tr-TR" dirty="0" err="1" smtClean="0"/>
              <a:t>yf</a:t>
            </a:r>
            <a:r>
              <a:rPr lang="tr-TR" dirty="0"/>
              <a:t>%</a:t>
            </a:r>
          </a:p>
          <a:p>
            <a:pPr marL="0" indent="0">
              <a:buNone/>
            </a:pPr>
            <a:r>
              <a:rPr lang="tr-TR" dirty="0"/>
              <a:t>90- 99	2	2	</a:t>
            </a:r>
            <a:r>
              <a:rPr lang="tr-TR" dirty="0" smtClean="0"/>
              <a:t>10</a:t>
            </a:r>
            <a:endParaRPr lang="tr-TR" dirty="0"/>
          </a:p>
          <a:p>
            <a:pPr marL="0" indent="0">
              <a:buNone/>
            </a:pPr>
            <a:r>
              <a:rPr lang="tr-TR" dirty="0"/>
              <a:t>80- 89	2	4	</a:t>
            </a:r>
            <a:r>
              <a:rPr lang="tr-TR" dirty="0" smtClean="0"/>
              <a:t>20</a:t>
            </a:r>
            <a:endParaRPr lang="tr-TR" dirty="0"/>
          </a:p>
          <a:p>
            <a:pPr marL="0" indent="0">
              <a:buNone/>
            </a:pPr>
            <a:r>
              <a:rPr lang="tr-TR" dirty="0"/>
              <a:t>70– 79	3	7	</a:t>
            </a:r>
            <a:r>
              <a:rPr lang="tr-TR" dirty="0" smtClean="0"/>
              <a:t>35</a:t>
            </a:r>
            <a:endParaRPr lang="tr-TR" dirty="0"/>
          </a:p>
          <a:p>
            <a:pPr marL="0" indent="0">
              <a:buNone/>
            </a:pPr>
            <a:r>
              <a:rPr lang="tr-TR" dirty="0"/>
              <a:t>60– 69	5	12	</a:t>
            </a:r>
            <a:r>
              <a:rPr lang="tr-TR" dirty="0" smtClean="0"/>
              <a:t>60</a:t>
            </a:r>
            <a:endParaRPr lang="tr-TR" dirty="0"/>
          </a:p>
          <a:p>
            <a:pPr marL="0" indent="0">
              <a:buNone/>
            </a:pPr>
            <a:r>
              <a:rPr lang="tr-TR" dirty="0"/>
              <a:t>50– 59	3	15	</a:t>
            </a:r>
            <a:r>
              <a:rPr lang="tr-TR" dirty="0" smtClean="0"/>
              <a:t>75</a:t>
            </a:r>
            <a:endParaRPr lang="tr-TR" dirty="0"/>
          </a:p>
          <a:p>
            <a:pPr marL="0" indent="0">
              <a:buNone/>
            </a:pPr>
            <a:r>
              <a:rPr lang="tr-TR" dirty="0"/>
              <a:t>40– 49	2	17	</a:t>
            </a:r>
            <a:r>
              <a:rPr lang="tr-TR" dirty="0" smtClean="0"/>
              <a:t>85</a:t>
            </a:r>
            <a:endParaRPr lang="tr-TR" dirty="0"/>
          </a:p>
          <a:p>
            <a:pPr marL="0" indent="0">
              <a:buNone/>
            </a:pPr>
            <a:r>
              <a:rPr lang="tr-TR" dirty="0" smtClean="0"/>
              <a:t>20– </a:t>
            </a:r>
            <a:r>
              <a:rPr lang="tr-TR" dirty="0"/>
              <a:t>29	1	19	</a:t>
            </a:r>
            <a:r>
              <a:rPr lang="tr-TR" dirty="0" smtClean="0"/>
              <a:t>95</a:t>
            </a:r>
            <a:endParaRPr lang="tr-TR" dirty="0"/>
          </a:p>
          <a:p>
            <a:pPr marL="0" indent="0">
              <a:buNone/>
            </a:pPr>
            <a:r>
              <a:rPr lang="tr-TR" dirty="0" smtClean="0"/>
              <a:t>20– </a:t>
            </a:r>
            <a:r>
              <a:rPr lang="tr-TR" dirty="0"/>
              <a:t>29	2	20	</a:t>
            </a:r>
            <a:r>
              <a:rPr lang="tr-TR" dirty="0" smtClean="0"/>
              <a:t>100</a:t>
            </a:r>
            <a:endParaRPr lang="tr-TR" dirty="0"/>
          </a:p>
          <a:p>
            <a:pPr marL="0" indent="0">
              <a:buNone/>
            </a:pPr>
            <a:endParaRPr lang="tr-TR" dirty="0"/>
          </a:p>
        </p:txBody>
      </p:sp>
    </p:spTree>
    <p:extLst>
      <p:ext uri="{BB962C8B-B14F-4D97-AF65-F5344CB8AC3E}">
        <p14:creationId xmlns:p14="http://schemas.microsoft.com/office/powerpoint/2010/main" val="30852757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575618"/>
            <a:ext cx="10515600" cy="5602197"/>
          </a:xfrm>
        </p:spPr>
        <p:txBody>
          <a:bodyPr/>
          <a:lstStyle/>
          <a:p>
            <a:r>
              <a:rPr lang="tr-TR" sz="3200" b="1" dirty="0" smtClean="0">
                <a:solidFill>
                  <a:srgbClr val="C00000"/>
                </a:solidFill>
              </a:rPr>
              <a:t>Normal Dağılım Eğrisinin Temel Özellikleri</a:t>
            </a:r>
            <a:r>
              <a:rPr lang="tr-TR" dirty="0" smtClean="0">
                <a:solidFill>
                  <a:srgbClr val="C00000"/>
                </a:solidFill>
              </a:rPr>
              <a:t>:</a:t>
            </a:r>
          </a:p>
          <a:p>
            <a:endParaRPr lang="tr-TR" dirty="0" smtClean="0"/>
          </a:p>
          <a:p>
            <a:pPr marL="514350" indent="-514350">
              <a:buAutoNum type="arabicPeriod"/>
            </a:pPr>
            <a:r>
              <a:rPr lang="tr-TR" dirty="0" smtClean="0"/>
              <a:t>Normal dağılım eğrisi bir olasılık eğrisidir.</a:t>
            </a:r>
          </a:p>
          <a:p>
            <a:pPr marL="514350" indent="-514350">
              <a:buAutoNum type="arabicPeriod"/>
            </a:pPr>
            <a:r>
              <a:rPr lang="tr-TR" dirty="0" smtClean="0"/>
              <a:t>Normal dağılım (z=0 ve T=50) noktasından simetriktir.</a:t>
            </a:r>
          </a:p>
          <a:p>
            <a:pPr marL="514350" indent="-514350">
              <a:buAutoNum type="arabicPeriod"/>
            </a:pPr>
            <a:r>
              <a:rPr lang="tr-TR" dirty="0" smtClean="0"/>
              <a:t>Normal dağılımda </a:t>
            </a:r>
            <a:r>
              <a:rPr lang="tr-TR" dirty="0" err="1" smtClean="0"/>
              <a:t>mod</a:t>
            </a:r>
            <a:r>
              <a:rPr lang="tr-TR" dirty="0" smtClean="0"/>
              <a:t>, ortanca ve aritmetik ortalama birbirine eşittir.</a:t>
            </a:r>
          </a:p>
          <a:p>
            <a:pPr marL="514350" indent="-514350">
              <a:buFont typeface="Arial" panose="020B0604020202020204" pitchFamily="34" charset="0"/>
              <a:buAutoNum type="arabicPeriod"/>
            </a:pPr>
            <a:r>
              <a:rPr lang="tr-TR" dirty="0" smtClean="0"/>
              <a:t>Normal dağılım - ∞ ile + ∞ aralığında tanımlanmıştır. </a:t>
            </a:r>
          </a:p>
          <a:p>
            <a:pPr marL="0" indent="0">
              <a:buNone/>
            </a:pPr>
            <a:r>
              <a:rPr lang="tr-TR" dirty="0" smtClean="0"/>
              <a:t>Ancak pratikte bu tanım aralığı (– 3 S ile + 3 S) arasında sınırlandırılmıştır ki, bu tanım aralığı zaten eğrinin %99.74’lük bir kısmını oluşturmaktadır. </a:t>
            </a:r>
          </a:p>
        </p:txBody>
      </p:sp>
    </p:spTree>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060" y="285042"/>
            <a:ext cx="11442357" cy="621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1287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 32"/>
          <p:cNvGrpSpPr/>
          <p:nvPr/>
        </p:nvGrpSpPr>
        <p:grpSpPr>
          <a:xfrm>
            <a:off x="1007435" y="1163362"/>
            <a:ext cx="9802596" cy="3058173"/>
            <a:chOff x="755576" y="539374"/>
            <a:chExt cx="7351947" cy="3058173"/>
          </a:xfrm>
        </p:grpSpPr>
        <p:pic>
          <p:nvPicPr>
            <p:cNvPr id="5" name="Picture 2" descr="C:\Documents and Settings\sekreter\Desktop\normaldistributionandscdl6.gif"/>
            <p:cNvPicPr>
              <a:picLocks noChangeAspect="1" noChangeArrowheads="1"/>
            </p:cNvPicPr>
            <p:nvPr/>
          </p:nvPicPr>
          <p:blipFill>
            <a:blip r:embed="rId2" cstate="print"/>
            <a:srcRect l="18750" b="46774"/>
            <a:stretch>
              <a:fillRect/>
            </a:stretch>
          </p:blipFill>
          <p:spPr bwMode="auto">
            <a:xfrm>
              <a:off x="1581375" y="539374"/>
              <a:ext cx="6526148" cy="2688841"/>
            </a:xfrm>
            <a:prstGeom prst="rect">
              <a:avLst/>
            </a:prstGeom>
            <a:noFill/>
          </p:spPr>
        </p:pic>
        <p:grpSp>
          <p:nvGrpSpPr>
            <p:cNvPr id="7" name="36 Grup"/>
            <p:cNvGrpSpPr/>
            <p:nvPr/>
          </p:nvGrpSpPr>
          <p:grpSpPr>
            <a:xfrm>
              <a:off x="2281506" y="3150819"/>
              <a:ext cx="5093220" cy="380479"/>
              <a:chOff x="1571604" y="6190798"/>
              <a:chExt cx="5500877" cy="414455"/>
            </a:xfrm>
          </p:grpSpPr>
          <p:sp>
            <p:nvSpPr>
              <p:cNvPr id="18" name="27 Metin kutusu"/>
              <p:cNvSpPr txBox="1"/>
              <p:nvPr/>
            </p:nvSpPr>
            <p:spPr>
              <a:xfrm>
                <a:off x="1571604" y="6202940"/>
                <a:ext cx="357341" cy="402313"/>
              </a:xfrm>
              <a:prstGeom prst="rect">
                <a:avLst/>
              </a:prstGeom>
              <a:noFill/>
            </p:spPr>
            <p:txBody>
              <a:bodyPr wrap="none" rtlCol="0">
                <a:spAutoFit/>
              </a:bodyPr>
              <a:lstStyle/>
              <a:p>
                <a:pPr fontAlgn="base">
                  <a:spcBef>
                    <a:spcPct val="0"/>
                  </a:spcBef>
                  <a:spcAft>
                    <a:spcPct val="0"/>
                  </a:spcAft>
                </a:pPr>
                <a:r>
                  <a:rPr lang="tr-TR" b="1" dirty="0" smtClean="0">
                    <a:solidFill>
                      <a:srgbClr val="FF0000"/>
                    </a:solidFill>
                    <a:latin typeface="Arial" pitchFamily="34" charset="0"/>
                  </a:rPr>
                  <a:t>55</a:t>
                </a:r>
                <a:endParaRPr lang="tr-TR" b="1" dirty="0">
                  <a:solidFill>
                    <a:srgbClr val="FF0000"/>
                  </a:solidFill>
                  <a:latin typeface="Arial" pitchFamily="34" charset="0"/>
                </a:endParaRPr>
              </a:p>
            </p:txBody>
          </p:sp>
          <p:sp>
            <p:nvSpPr>
              <p:cNvPr id="19" name="28 Metin kutusu"/>
              <p:cNvSpPr txBox="1"/>
              <p:nvPr/>
            </p:nvSpPr>
            <p:spPr>
              <a:xfrm>
                <a:off x="5000628" y="6202940"/>
                <a:ext cx="357341" cy="402313"/>
              </a:xfrm>
              <a:prstGeom prst="rect">
                <a:avLst/>
              </a:prstGeom>
              <a:noFill/>
            </p:spPr>
            <p:txBody>
              <a:bodyPr wrap="none" rtlCol="0">
                <a:spAutoFit/>
              </a:bodyPr>
              <a:lstStyle/>
              <a:p>
                <a:pPr fontAlgn="base">
                  <a:spcBef>
                    <a:spcPct val="0"/>
                  </a:spcBef>
                  <a:spcAft>
                    <a:spcPct val="0"/>
                  </a:spcAft>
                </a:pPr>
                <a:r>
                  <a:rPr lang="tr-TR" b="1" dirty="0" smtClean="0">
                    <a:solidFill>
                      <a:srgbClr val="FF0000"/>
                    </a:solidFill>
                    <a:latin typeface="Arial" pitchFamily="34" charset="0"/>
                  </a:rPr>
                  <a:t>75</a:t>
                </a:r>
                <a:endParaRPr lang="tr-TR" b="1" dirty="0">
                  <a:solidFill>
                    <a:srgbClr val="FF0000"/>
                  </a:solidFill>
                  <a:latin typeface="Arial" pitchFamily="34" charset="0"/>
                </a:endParaRPr>
              </a:p>
            </p:txBody>
          </p:sp>
          <p:sp>
            <p:nvSpPr>
              <p:cNvPr id="20" name="29 Metin kutusu"/>
              <p:cNvSpPr txBox="1"/>
              <p:nvPr/>
            </p:nvSpPr>
            <p:spPr>
              <a:xfrm>
                <a:off x="6715140" y="6202940"/>
                <a:ext cx="357341" cy="402313"/>
              </a:xfrm>
              <a:prstGeom prst="rect">
                <a:avLst/>
              </a:prstGeom>
              <a:noFill/>
            </p:spPr>
            <p:txBody>
              <a:bodyPr wrap="none" rtlCol="0">
                <a:spAutoFit/>
              </a:bodyPr>
              <a:lstStyle/>
              <a:p>
                <a:pPr fontAlgn="base">
                  <a:spcBef>
                    <a:spcPct val="0"/>
                  </a:spcBef>
                  <a:spcAft>
                    <a:spcPct val="0"/>
                  </a:spcAft>
                </a:pPr>
                <a:r>
                  <a:rPr lang="tr-TR" b="1" dirty="0" smtClean="0">
                    <a:solidFill>
                      <a:srgbClr val="FF0000"/>
                    </a:solidFill>
                    <a:latin typeface="Arial" pitchFamily="34" charset="0"/>
                  </a:rPr>
                  <a:t>85</a:t>
                </a:r>
                <a:endParaRPr lang="tr-TR" b="1" dirty="0">
                  <a:solidFill>
                    <a:srgbClr val="FF0000"/>
                  </a:solidFill>
                  <a:latin typeface="Arial" pitchFamily="34" charset="0"/>
                </a:endParaRPr>
              </a:p>
            </p:txBody>
          </p:sp>
          <p:sp>
            <p:nvSpPr>
              <p:cNvPr id="21" name="30 Metin kutusu"/>
              <p:cNvSpPr txBox="1"/>
              <p:nvPr/>
            </p:nvSpPr>
            <p:spPr>
              <a:xfrm>
                <a:off x="2428860" y="6190798"/>
                <a:ext cx="357341" cy="402313"/>
              </a:xfrm>
              <a:prstGeom prst="rect">
                <a:avLst/>
              </a:prstGeom>
              <a:noFill/>
            </p:spPr>
            <p:txBody>
              <a:bodyPr wrap="none" rtlCol="0">
                <a:spAutoFit/>
              </a:bodyPr>
              <a:lstStyle/>
              <a:p>
                <a:pPr fontAlgn="base">
                  <a:spcBef>
                    <a:spcPct val="0"/>
                  </a:spcBef>
                  <a:spcAft>
                    <a:spcPct val="0"/>
                  </a:spcAft>
                </a:pPr>
                <a:r>
                  <a:rPr lang="tr-TR" b="1" dirty="0" smtClean="0">
                    <a:solidFill>
                      <a:srgbClr val="FF0000"/>
                    </a:solidFill>
                    <a:latin typeface="Arial" pitchFamily="34" charset="0"/>
                  </a:rPr>
                  <a:t>60</a:t>
                </a:r>
                <a:endParaRPr lang="tr-TR" b="1" dirty="0">
                  <a:solidFill>
                    <a:srgbClr val="FF0000"/>
                  </a:solidFill>
                  <a:latin typeface="Arial" pitchFamily="34" charset="0"/>
                </a:endParaRPr>
              </a:p>
            </p:txBody>
          </p:sp>
          <p:sp>
            <p:nvSpPr>
              <p:cNvPr id="22" name="31 Metin kutusu"/>
              <p:cNvSpPr txBox="1"/>
              <p:nvPr/>
            </p:nvSpPr>
            <p:spPr>
              <a:xfrm>
                <a:off x="3214678" y="6190798"/>
                <a:ext cx="357341" cy="402313"/>
              </a:xfrm>
              <a:prstGeom prst="rect">
                <a:avLst/>
              </a:prstGeom>
              <a:noFill/>
            </p:spPr>
            <p:txBody>
              <a:bodyPr wrap="none" rtlCol="0">
                <a:spAutoFit/>
              </a:bodyPr>
              <a:lstStyle/>
              <a:p>
                <a:pPr fontAlgn="base">
                  <a:spcBef>
                    <a:spcPct val="0"/>
                  </a:spcBef>
                  <a:spcAft>
                    <a:spcPct val="0"/>
                  </a:spcAft>
                </a:pPr>
                <a:r>
                  <a:rPr lang="tr-TR" b="1" dirty="0" smtClean="0">
                    <a:solidFill>
                      <a:srgbClr val="FF0000"/>
                    </a:solidFill>
                    <a:latin typeface="Arial" pitchFamily="34" charset="0"/>
                  </a:rPr>
                  <a:t>65</a:t>
                </a:r>
                <a:endParaRPr lang="tr-TR" b="1" dirty="0">
                  <a:solidFill>
                    <a:srgbClr val="FF0000"/>
                  </a:solidFill>
                  <a:latin typeface="Arial" pitchFamily="34" charset="0"/>
                </a:endParaRPr>
              </a:p>
            </p:txBody>
          </p:sp>
          <p:sp>
            <p:nvSpPr>
              <p:cNvPr id="23" name="32 Metin kutusu"/>
              <p:cNvSpPr txBox="1"/>
              <p:nvPr/>
            </p:nvSpPr>
            <p:spPr>
              <a:xfrm>
                <a:off x="5786446" y="6202940"/>
                <a:ext cx="357341" cy="402313"/>
              </a:xfrm>
              <a:prstGeom prst="rect">
                <a:avLst/>
              </a:prstGeom>
              <a:noFill/>
            </p:spPr>
            <p:txBody>
              <a:bodyPr wrap="none" rtlCol="0">
                <a:spAutoFit/>
              </a:bodyPr>
              <a:lstStyle/>
              <a:p>
                <a:pPr fontAlgn="base">
                  <a:spcBef>
                    <a:spcPct val="0"/>
                  </a:spcBef>
                  <a:spcAft>
                    <a:spcPct val="0"/>
                  </a:spcAft>
                </a:pPr>
                <a:r>
                  <a:rPr lang="tr-TR" b="1" dirty="0" smtClean="0">
                    <a:solidFill>
                      <a:srgbClr val="FF0000"/>
                    </a:solidFill>
                    <a:latin typeface="Arial" pitchFamily="34" charset="0"/>
                  </a:rPr>
                  <a:t>80</a:t>
                </a:r>
                <a:endParaRPr lang="tr-TR" b="1" dirty="0">
                  <a:solidFill>
                    <a:srgbClr val="FF0000"/>
                  </a:solidFill>
                  <a:latin typeface="Arial" pitchFamily="34" charset="0"/>
                </a:endParaRPr>
              </a:p>
            </p:txBody>
          </p:sp>
          <p:sp>
            <p:nvSpPr>
              <p:cNvPr id="24" name="33 Metin kutusu"/>
              <p:cNvSpPr txBox="1"/>
              <p:nvPr/>
            </p:nvSpPr>
            <p:spPr>
              <a:xfrm>
                <a:off x="4071934" y="6190798"/>
                <a:ext cx="357341" cy="402313"/>
              </a:xfrm>
              <a:prstGeom prst="rect">
                <a:avLst/>
              </a:prstGeom>
              <a:noFill/>
            </p:spPr>
            <p:txBody>
              <a:bodyPr wrap="none" rtlCol="0">
                <a:spAutoFit/>
              </a:bodyPr>
              <a:lstStyle/>
              <a:p>
                <a:pPr fontAlgn="base">
                  <a:spcBef>
                    <a:spcPct val="0"/>
                  </a:spcBef>
                  <a:spcAft>
                    <a:spcPct val="0"/>
                  </a:spcAft>
                </a:pPr>
                <a:r>
                  <a:rPr lang="tr-TR" b="1" dirty="0" smtClean="0">
                    <a:solidFill>
                      <a:srgbClr val="FF0000"/>
                    </a:solidFill>
                    <a:latin typeface="Arial" pitchFamily="34" charset="0"/>
                  </a:rPr>
                  <a:t>70</a:t>
                </a:r>
                <a:endParaRPr lang="tr-TR" b="1" dirty="0">
                  <a:solidFill>
                    <a:srgbClr val="FF0000"/>
                  </a:solidFill>
                  <a:latin typeface="Arial" pitchFamily="34" charset="0"/>
                </a:endParaRPr>
              </a:p>
            </p:txBody>
          </p:sp>
        </p:grpSp>
        <p:sp>
          <p:nvSpPr>
            <p:cNvPr id="32" name="26 Metin kutusu"/>
            <p:cNvSpPr txBox="1"/>
            <p:nvPr/>
          </p:nvSpPr>
          <p:spPr>
            <a:xfrm>
              <a:off x="755576" y="3228215"/>
              <a:ext cx="984885" cy="369332"/>
            </a:xfrm>
            <a:prstGeom prst="rect">
              <a:avLst/>
            </a:prstGeom>
            <a:noFill/>
          </p:spPr>
          <p:txBody>
            <a:bodyPr wrap="none" rtlCol="0">
              <a:spAutoFit/>
            </a:bodyPr>
            <a:lstStyle/>
            <a:p>
              <a:pPr fontAlgn="base">
                <a:spcBef>
                  <a:spcPct val="0"/>
                </a:spcBef>
                <a:spcAft>
                  <a:spcPct val="0"/>
                </a:spcAft>
              </a:pPr>
              <a:r>
                <a:rPr lang="tr-TR" b="1" dirty="0" smtClean="0">
                  <a:solidFill>
                    <a:srgbClr val="C00000"/>
                  </a:solidFill>
                  <a:latin typeface="Arial" pitchFamily="34" charset="0"/>
                </a:rPr>
                <a:t>Ham Puan</a:t>
              </a:r>
              <a:endParaRPr lang="tr-TR" b="1" dirty="0">
                <a:solidFill>
                  <a:srgbClr val="C00000"/>
                </a:solidFill>
                <a:latin typeface="Arial" pitchFamily="34" charset="0"/>
              </a:endParaRPr>
            </a:p>
          </p:txBody>
        </p:sp>
      </p:grpSp>
      <p:pic>
        <p:nvPicPr>
          <p:cNvPr id="187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915" y="4797152"/>
            <a:ext cx="10439400" cy="174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Dikdörtgen 33"/>
          <p:cNvSpPr/>
          <p:nvPr/>
        </p:nvSpPr>
        <p:spPr>
          <a:xfrm>
            <a:off x="693174" y="260648"/>
            <a:ext cx="11498826" cy="523220"/>
          </a:xfrm>
          <a:prstGeom prst="rect">
            <a:avLst/>
          </a:prstGeom>
        </p:spPr>
        <p:txBody>
          <a:bodyPr wrap="square">
            <a:spAutoFit/>
          </a:bodyPr>
          <a:lstStyle/>
          <a:p>
            <a:pPr fontAlgn="base">
              <a:spcBef>
                <a:spcPct val="0"/>
              </a:spcBef>
              <a:spcAft>
                <a:spcPct val="0"/>
              </a:spcAft>
            </a:pPr>
            <a:r>
              <a:rPr lang="tr-TR" sz="2800" b="1" dirty="0">
                <a:solidFill>
                  <a:srgbClr val="FF0000"/>
                </a:solidFill>
                <a:latin typeface="Arial" pitchFamily="34" charset="0"/>
              </a:rPr>
              <a:t>Puanların %68,2 , %95,4 ve %99,7’i hangi aralıkta değişmektedir?</a:t>
            </a:r>
          </a:p>
        </p:txBody>
      </p:sp>
      <p:sp>
        <p:nvSpPr>
          <p:cNvPr id="2" name="Metin kutusu 1"/>
          <p:cNvSpPr txBox="1"/>
          <p:nvPr/>
        </p:nvSpPr>
        <p:spPr>
          <a:xfrm>
            <a:off x="1052312" y="871426"/>
            <a:ext cx="3283205" cy="1015663"/>
          </a:xfrm>
          <a:prstGeom prst="rect">
            <a:avLst/>
          </a:prstGeom>
          <a:noFill/>
        </p:spPr>
        <p:txBody>
          <a:bodyPr wrap="square" rtlCol="0">
            <a:spAutoFit/>
          </a:bodyPr>
          <a:lstStyle/>
          <a:p>
            <a:r>
              <a:rPr lang="tr-TR" sz="2000" dirty="0" smtClean="0">
                <a:latin typeface="Arial" panose="020B0604020202020204" pitchFamily="34" charset="0"/>
                <a:cs typeface="Arial" panose="020B0604020202020204" pitchFamily="34" charset="0"/>
              </a:rPr>
              <a:t>Puanların;</a:t>
            </a:r>
          </a:p>
          <a:p>
            <a:r>
              <a:rPr lang="tr-TR" sz="2000" dirty="0" smtClean="0">
                <a:latin typeface="Arial" panose="020B0604020202020204" pitchFamily="34" charset="0"/>
                <a:cs typeface="Arial" panose="020B0604020202020204" pitchFamily="34" charset="0"/>
              </a:rPr>
              <a:t>A. Ortalaması= 70</a:t>
            </a:r>
          </a:p>
          <a:p>
            <a:r>
              <a:rPr lang="tr-TR" sz="2000" dirty="0" err="1" smtClean="0">
                <a:latin typeface="Arial" panose="020B0604020202020204" pitchFamily="34" charset="0"/>
                <a:cs typeface="Arial" panose="020B0604020202020204" pitchFamily="34" charset="0"/>
              </a:rPr>
              <a:t>Std</a:t>
            </a:r>
            <a:r>
              <a:rPr lang="tr-TR" sz="2000" dirty="0" smtClean="0">
                <a:latin typeface="Arial" panose="020B0604020202020204" pitchFamily="34" charset="0"/>
                <a:cs typeface="Arial" panose="020B0604020202020204" pitchFamily="34" charset="0"/>
              </a:rPr>
              <a:t>. Sapması= 5</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21189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4360" y="498324"/>
            <a:ext cx="11399520" cy="1325563"/>
          </a:xfrm>
        </p:spPr>
        <p:txBody>
          <a:bodyPr>
            <a:normAutofit/>
          </a:bodyPr>
          <a:lstStyle/>
          <a:p>
            <a:r>
              <a:rPr lang="tr-TR" sz="3600" b="1" dirty="0" smtClean="0">
                <a:solidFill>
                  <a:srgbClr val="C00000"/>
                </a:solidFill>
                <a:latin typeface="AR CENA" panose="02000000000000000000" pitchFamily="2" charset="0"/>
              </a:rPr>
              <a:t>Ham Puanların z ve T Standart Puanlarına Dönüştürülmesi</a:t>
            </a:r>
            <a:endParaRPr lang="tr-TR" sz="3600" b="1" dirty="0">
              <a:solidFill>
                <a:srgbClr val="C00000"/>
              </a:solidFill>
              <a:latin typeface="AR CENA" panose="02000000000000000000" pitchFamily="2" charset="0"/>
            </a:endParaRPr>
          </a:p>
        </p:txBody>
      </p:sp>
      <p:sp>
        <p:nvSpPr>
          <p:cNvPr id="3" name="2 İçerik Yer Tutucusu"/>
          <p:cNvSpPr>
            <a:spLocks noGrp="1"/>
          </p:cNvSpPr>
          <p:nvPr>
            <p:ph idx="1"/>
          </p:nvPr>
        </p:nvSpPr>
        <p:spPr>
          <a:xfrm>
            <a:off x="838200" y="1729946"/>
            <a:ext cx="11155680" cy="4980570"/>
          </a:xfrm>
        </p:spPr>
        <p:txBody>
          <a:bodyPr>
            <a:normAutofit/>
          </a:bodyPr>
          <a:lstStyle/>
          <a:p>
            <a:pPr>
              <a:lnSpc>
                <a:spcPct val="110000"/>
              </a:lnSpc>
              <a:spcBef>
                <a:spcPts val="1200"/>
              </a:spcBef>
              <a:spcAft>
                <a:spcPts val="1200"/>
              </a:spcAft>
            </a:pPr>
            <a:r>
              <a:rPr lang="tr-TR" dirty="0" smtClean="0"/>
              <a:t>Standart puanlar; ham puanların standart bir dağılıma dönüştürülmesiyle elde edilir. </a:t>
            </a:r>
          </a:p>
          <a:p>
            <a:pPr>
              <a:lnSpc>
                <a:spcPct val="110000"/>
              </a:lnSpc>
              <a:spcBef>
                <a:spcPts val="1200"/>
              </a:spcBef>
              <a:spcAft>
                <a:spcPts val="1200"/>
              </a:spcAft>
            </a:pPr>
            <a:r>
              <a:rPr lang="tr-TR" dirty="0" smtClean="0"/>
              <a:t>Bu amaçla kullanılan (</a:t>
            </a:r>
            <a:r>
              <a:rPr lang="tr-TR" dirty="0" smtClean="0">
                <a:solidFill>
                  <a:srgbClr val="FF0000"/>
                </a:solidFill>
              </a:rPr>
              <a:t>z) </a:t>
            </a:r>
            <a:r>
              <a:rPr lang="tr-TR" dirty="0" smtClean="0"/>
              <a:t>ve (</a:t>
            </a:r>
            <a:r>
              <a:rPr lang="tr-TR" dirty="0" smtClean="0">
                <a:solidFill>
                  <a:srgbClr val="FF0000"/>
                </a:solidFill>
              </a:rPr>
              <a:t>T) </a:t>
            </a:r>
            <a:r>
              <a:rPr lang="tr-TR" dirty="0" smtClean="0"/>
              <a:t>puanları dönüştürme formülleri vardır. </a:t>
            </a:r>
          </a:p>
          <a:p>
            <a:pPr>
              <a:lnSpc>
                <a:spcPct val="110000"/>
              </a:lnSpc>
              <a:spcBef>
                <a:spcPts val="1200"/>
              </a:spcBef>
              <a:spcAft>
                <a:spcPts val="1200"/>
              </a:spcAft>
            </a:pPr>
            <a:r>
              <a:rPr lang="tr-TR" dirty="0" smtClean="0"/>
              <a:t>Standart puanlar öğrenci başarısını yorumlama olanağı sağlar. </a:t>
            </a:r>
          </a:p>
          <a:p>
            <a:pPr>
              <a:lnSpc>
                <a:spcPct val="110000"/>
              </a:lnSpc>
              <a:spcBef>
                <a:spcPts val="1200"/>
              </a:spcBef>
              <a:spcAft>
                <a:spcPts val="1200"/>
              </a:spcAft>
            </a:pPr>
            <a:r>
              <a:rPr lang="tr-TR" dirty="0" smtClean="0"/>
              <a:t>Ayrıca standart puanlara dönüştürmeden, farklı sınıflardaki öğrencilerin aynı dersten aldıkları ham puanlara bakarak bir karşılaştırma yapmak yanıltıcı </a:t>
            </a:r>
            <a:r>
              <a:rPr lang="tr-TR" dirty="0" err="1" smtClean="0"/>
              <a:t>olabilir.Bu</a:t>
            </a:r>
            <a:r>
              <a:rPr lang="tr-TR" dirty="0" smtClean="0"/>
              <a:t> gibi durumlarda öncelikle puanların ortak bir ölçeğe, yani z veya T standart puanlara dönüştürülmesi gerekir.</a:t>
            </a:r>
            <a:endParaRPr lang="tr-TR" dirty="0"/>
          </a:p>
        </p:txBody>
      </p:sp>
    </p:spTree>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44365" y="836714"/>
            <a:ext cx="10800523" cy="2677656"/>
          </a:xfrm>
          <a:prstGeom prst="rect">
            <a:avLst/>
          </a:prstGeom>
        </p:spPr>
        <p:txBody>
          <a:bodyPr wrap="square">
            <a:spAutoFit/>
          </a:bodyPr>
          <a:lstStyle/>
          <a:p>
            <a:pPr algn="just" fontAlgn="base">
              <a:spcBef>
                <a:spcPct val="0"/>
              </a:spcBef>
              <a:spcAft>
                <a:spcPct val="0"/>
              </a:spcAft>
            </a:pPr>
            <a:r>
              <a:rPr lang="tr-TR" sz="2400" dirty="0" smtClean="0">
                <a:solidFill>
                  <a:prstClr val="black"/>
                </a:solidFill>
                <a:latin typeface="Arial" pitchFamily="34" charset="0"/>
              </a:rPr>
              <a:t>Dağılımların merkezi eğilim ve değişkenlikleri üzerinden nasıl ayrıştığını ifade ettik. Ancak genel olarak dağılımlarda, birbirinden oldukça farklı dağılımlarla karşılaşır ve onları karşılaştırma ihtiyacı duyarız. Böyle bir karşılaştırma yapmak için standart puana ihtiyacımız var. </a:t>
            </a:r>
          </a:p>
          <a:p>
            <a:pPr algn="just" fontAlgn="base">
              <a:spcBef>
                <a:spcPct val="0"/>
              </a:spcBef>
              <a:spcAft>
                <a:spcPct val="0"/>
              </a:spcAft>
            </a:pPr>
            <a:r>
              <a:rPr lang="tr-TR" sz="2400" dirty="0" smtClean="0">
                <a:solidFill>
                  <a:prstClr val="black"/>
                </a:solidFill>
                <a:latin typeface="Arial" pitchFamily="34" charset="0"/>
              </a:rPr>
              <a:t>Diyelim ki öğrenci fizik testinden 70, kimya testinden 80 puan aldı. Bu puanlara bakarak öğrencinin kimya testinde daha başarılı olduğu söylenebilir mi?</a:t>
            </a:r>
            <a:endParaRPr lang="tr-TR" sz="2400" dirty="0">
              <a:solidFill>
                <a:prstClr val="black"/>
              </a:solidFill>
              <a:latin typeface="Arial" pitchFamily="34" charset="0"/>
            </a:endParaRPr>
          </a:p>
          <a:p>
            <a:pPr algn="just" fontAlgn="base">
              <a:spcBef>
                <a:spcPct val="0"/>
              </a:spcBef>
              <a:spcAft>
                <a:spcPct val="0"/>
              </a:spcAft>
            </a:pPr>
            <a:endParaRPr lang="tr-TR" sz="2400" dirty="0" smtClean="0">
              <a:solidFill>
                <a:prstClr val="black"/>
              </a:solidFill>
              <a:latin typeface="Arial" pitchFamily="34" charset="0"/>
            </a:endParaRPr>
          </a:p>
        </p:txBody>
      </p:sp>
      <p:sp>
        <p:nvSpPr>
          <p:cNvPr id="6" name="Dikdörtgen 5"/>
          <p:cNvSpPr/>
          <p:nvPr/>
        </p:nvSpPr>
        <p:spPr>
          <a:xfrm>
            <a:off x="1144364" y="3110604"/>
            <a:ext cx="10800523" cy="3416320"/>
          </a:xfrm>
          <a:prstGeom prst="rect">
            <a:avLst/>
          </a:prstGeom>
        </p:spPr>
        <p:txBody>
          <a:bodyPr wrap="square">
            <a:spAutoFit/>
          </a:bodyPr>
          <a:lstStyle/>
          <a:p>
            <a:pPr algn="just" fontAlgn="base">
              <a:spcBef>
                <a:spcPct val="0"/>
              </a:spcBef>
              <a:spcAft>
                <a:spcPct val="0"/>
              </a:spcAft>
            </a:pPr>
            <a:r>
              <a:rPr lang="tr-TR" sz="2400" b="1" dirty="0" smtClean="0">
                <a:solidFill>
                  <a:srgbClr val="FF0000"/>
                </a:solidFill>
                <a:latin typeface="Arial" pitchFamily="34" charset="0"/>
              </a:rPr>
              <a:t>Hayır söylenemez. </a:t>
            </a:r>
            <a:r>
              <a:rPr lang="tr-TR" sz="2400" dirty="0" smtClean="0">
                <a:latin typeface="Arial" pitchFamily="34" charset="0"/>
              </a:rPr>
              <a:t>Çükü,</a:t>
            </a:r>
            <a:r>
              <a:rPr lang="tr-TR" sz="2400" b="1" dirty="0" smtClean="0">
                <a:latin typeface="Arial" pitchFamily="34" charset="0"/>
              </a:rPr>
              <a:t> </a:t>
            </a:r>
            <a:r>
              <a:rPr lang="tr-TR" sz="2400" dirty="0">
                <a:latin typeface="Arial" pitchFamily="34" charset="0"/>
              </a:rPr>
              <a:t>s</a:t>
            </a:r>
            <a:r>
              <a:rPr lang="tr-TR" sz="2400" dirty="0" smtClean="0">
                <a:latin typeface="Arial" pitchFamily="34" charset="0"/>
              </a:rPr>
              <a:t>oruların </a:t>
            </a:r>
            <a:r>
              <a:rPr lang="tr-TR" sz="2400" dirty="0" smtClean="0">
                <a:solidFill>
                  <a:prstClr val="black"/>
                </a:solidFill>
                <a:latin typeface="Arial" pitchFamily="34" charset="0"/>
              </a:rPr>
              <a:t>güçlük düzeyini bilmiyoruz. Diğer öğrencilerin testlerde ne kadar iyi olduğunu bilmiyoruz</a:t>
            </a:r>
            <a:r>
              <a:rPr lang="tr-TR" sz="2400" dirty="0">
                <a:solidFill>
                  <a:prstClr val="black"/>
                </a:solidFill>
                <a:latin typeface="Arial" pitchFamily="34" charset="0"/>
              </a:rPr>
              <a:t>. </a:t>
            </a:r>
            <a:r>
              <a:rPr lang="tr-TR" sz="2400" dirty="0" smtClean="0">
                <a:solidFill>
                  <a:prstClr val="black"/>
                </a:solidFill>
                <a:latin typeface="Arial" pitchFamily="34" charset="0"/>
              </a:rPr>
              <a:t>Fizik testinde alınan 70 puanı </a:t>
            </a:r>
            <a:r>
              <a:rPr lang="tr-TR" sz="2400" dirty="0">
                <a:solidFill>
                  <a:prstClr val="black"/>
                </a:solidFill>
                <a:latin typeface="Arial" pitchFamily="34" charset="0"/>
              </a:rPr>
              <a:t>belki de grubun en yüksek puanı, </a:t>
            </a:r>
            <a:r>
              <a:rPr lang="tr-TR" sz="2400" dirty="0" smtClean="0">
                <a:solidFill>
                  <a:prstClr val="black"/>
                </a:solidFill>
                <a:latin typeface="Arial" pitchFamily="34" charset="0"/>
              </a:rPr>
              <a:t>kimya testinden alınan 80 </a:t>
            </a:r>
            <a:r>
              <a:rPr lang="tr-TR" sz="2400" dirty="0">
                <a:solidFill>
                  <a:prstClr val="black"/>
                </a:solidFill>
                <a:latin typeface="Arial" pitchFamily="34" charset="0"/>
              </a:rPr>
              <a:t>de en düşük </a:t>
            </a:r>
            <a:r>
              <a:rPr lang="tr-TR" sz="2400" dirty="0" smtClean="0">
                <a:solidFill>
                  <a:prstClr val="black"/>
                </a:solidFill>
                <a:latin typeface="Arial" pitchFamily="34" charset="0"/>
              </a:rPr>
              <a:t>puanı olabilir. </a:t>
            </a:r>
            <a:r>
              <a:rPr lang="tr-TR" sz="2400" dirty="0">
                <a:solidFill>
                  <a:prstClr val="black"/>
                </a:solidFill>
                <a:latin typeface="Arial" pitchFamily="34" charset="0"/>
              </a:rPr>
              <a:t>O halde sadece puanlara bakarak karşılaştırma yapma </a:t>
            </a:r>
            <a:r>
              <a:rPr lang="tr-TR" sz="2400" dirty="0" smtClean="0">
                <a:solidFill>
                  <a:prstClr val="black"/>
                </a:solidFill>
                <a:latin typeface="Arial" pitchFamily="34" charset="0"/>
              </a:rPr>
              <a:t>olanaksızdır. İki dersteki puanların dağılımları (ortalama </a:t>
            </a:r>
            <a:r>
              <a:rPr lang="tr-TR" sz="2400" dirty="0">
                <a:solidFill>
                  <a:prstClr val="black"/>
                </a:solidFill>
                <a:latin typeface="Arial" pitchFamily="34" charset="0"/>
              </a:rPr>
              <a:t>ve standart </a:t>
            </a:r>
            <a:r>
              <a:rPr lang="tr-TR" sz="2400" dirty="0" smtClean="0">
                <a:solidFill>
                  <a:prstClr val="black"/>
                </a:solidFill>
                <a:latin typeface="Arial" pitchFamily="34" charset="0"/>
              </a:rPr>
              <a:t>sapmaları) farklı olabilir....</a:t>
            </a:r>
            <a:endParaRPr lang="tr-TR" sz="2400" dirty="0">
              <a:solidFill>
                <a:prstClr val="black"/>
              </a:solidFill>
              <a:latin typeface="Arial" pitchFamily="34" charset="0"/>
            </a:endParaRPr>
          </a:p>
          <a:p>
            <a:pPr algn="just" fontAlgn="base">
              <a:spcBef>
                <a:spcPct val="0"/>
              </a:spcBef>
              <a:spcAft>
                <a:spcPct val="0"/>
              </a:spcAft>
            </a:pPr>
            <a:r>
              <a:rPr lang="tr-TR" sz="2400" dirty="0" smtClean="0">
                <a:solidFill>
                  <a:prstClr val="black"/>
                </a:solidFill>
                <a:latin typeface="Arial" pitchFamily="34" charset="0"/>
              </a:rPr>
              <a:t>Böyle bir durumda izlenecek en uygun yol, iki testten alınan puanları ortak bir puan sistemine çevirmektir. Bu ortak puan sistemine </a:t>
            </a:r>
            <a:r>
              <a:rPr lang="tr-TR" sz="2400" b="1" dirty="0" smtClean="0">
                <a:solidFill>
                  <a:srgbClr val="FF0000"/>
                </a:solidFill>
                <a:latin typeface="Arial" pitchFamily="34" charset="0"/>
              </a:rPr>
              <a:t>standart puan</a:t>
            </a:r>
            <a:r>
              <a:rPr lang="tr-TR" sz="2400" dirty="0" smtClean="0">
                <a:solidFill>
                  <a:prstClr val="black"/>
                </a:solidFill>
                <a:latin typeface="Arial" pitchFamily="34" charset="0"/>
              </a:rPr>
              <a:t> denmektedir.</a:t>
            </a:r>
          </a:p>
        </p:txBody>
      </p:sp>
      <p:sp>
        <p:nvSpPr>
          <p:cNvPr id="7" name="Unvan 1"/>
          <p:cNvSpPr>
            <a:spLocks noGrp="1"/>
          </p:cNvSpPr>
          <p:nvPr>
            <p:ph type="title"/>
          </p:nvPr>
        </p:nvSpPr>
        <p:spPr>
          <a:xfrm>
            <a:off x="2451825" y="261055"/>
            <a:ext cx="7844987" cy="1044881"/>
          </a:xfrm>
        </p:spPr>
        <p:txBody>
          <a:bodyPr>
            <a:normAutofit/>
          </a:bodyPr>
          <a:lstStyle/>
          <a:p>
            <a:pPr algn="ctr"/>
            <a:r>
              <a:rPr lang="tr-TR" sz="3200" b="1" dirty="0" smtClean="0">
                <a:solidFill>
                  <a:srgbClr val="C00000"/>
                </a:solidFill>
              </a:rPr>
              <a:t>Standart Puanlar </a:t>
            </a:r>
            <a:endParaRPr lang="tr-TR" sz="3200" b="1" dirty="0">
              <a:solidFill>
                <a:srgbClr val="C00000"/>
              </a:solidFill>
            </a:endParaRPr>
          </a:p>
        </p:txBody>
      </p:sp>
    </p:spTree>
    <p:extLst>
      <p:ext uri="{BB962C8B-B14F-4D97-AF65-F5344CB8AC3E}">
        <p14:creationId xmlns:p14="http://schemas.microsoft.com/office/powerpoint/2010/main" val="292443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2451825" y="261011"/>
            <a:ext cx="7844987" cy="1044881"/>
          </a:xfrm>
        </p:spPr>
        <p:txBody>
          <a:bodyPr>
            <a:normAutofit/>
          </a:bodyPr>
          <a:lstStyle/>
          <a:p>
            <a:pPr algn="ctr"/>
            <a:r>
              <a:rPr lang="tr-TR" sz="4400" b="1" dirty="0" smtClean="0">
                <a:solidFill>
                  <a:srgbClr val="C00000"/>
                </a:solidFill>
              </a:rPr>
              <a:t>Standart Puanlar </a:t>
            </a:r>
            <a:endParaRPr lang="tr-TR" sz="4400" b="1" dirty="0">
              <a:solidFill>
                <a:srgbClr val="C00000"/>
              </a:solidFill>
            </a:endParaRPr>
          </a:p>
        </p:txBody>
      </p:sp>
      <p:pic>
        <p:nvPicPr>
          <p:cNvPr id="5" name="Picture 4" descr="http://4.bp.blogspot.com/-iBI5eS8PoaM/Tkhqs0rXTiI/AAAAAAAABWU/76Owt6DhEPo/s1600/images+SORU.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6373" y="5280574"/>
            <a:ext cx="2447595" cy="1577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o 5"/>
          <p:cNvGraphicFramePr>
            <a:graphicFrameLocks noGrp="1"/>
          </p:cNvGraphicFramePr>
          <p:nvPr>
            <p:extLst>
              <p:ext uri="{D42A27DB-BD31-4B8C-83A1-F6EECF244321}">
                <p14:modId xmlns:p14="http://schemas.microsoft.com/office/powerpoint/2010/main" val="3208837763"/>
              </p:ext>
            </p:extLst>
          </p:nvPr>
        </p:nvGraphicFramePr>
        <p:xfrm>
          <a:off x="1103449" y="1179111"/>
          <a:ext cx="4394690" cy="2402261"/>
        </p:xfrm>
        <a:graphic>
          <a:graphicData uri="http://schemas.openxmlformats.org/drawingml/2006/table">
            <a:tbl>
              <a:tblPr firstRow="1" bandRow="1">
                <a:tableStyleId>{5C22544A-7EE6-4342-B048-85BDC9FD1C3A}</a:tableStyleId>
              </a:tblPr>
              <a:tblGrid>
                <a:gridCol w="2432363">
                  <a:extLst>
                    <a:ext uri="{9D8B030D-6E8A-4147-A177-3AD203B41FA5}">
                      <a16:colId xmlns:a16="http://schemas.microsoft.com/office/drawing/2014/main" val="20000"/>
                    </a:ext>
                  </a:extLst>
                </a:gridCol>
                <a:gridCol w="1962327">
                  <a:extLst>
                    <a:ext uri="{9D8B030D-6E8A-4147-A177-3AD203B41FA5}">
                      <a16:colId xmlns:a16="http://schemas.microsoft.com/office/drawing/2014/main" val="20001"/>
                    </a:ext>
                  </a:extLst>
                </a:gridCol>
              </a:tblGrid>
              <a:tr h="675043">
                <a:tc>
                  <a:txBody>
                    <a:bodyPr/>
                    <a:lstStyle/>
                    <a:p>
                      <a:r>
                        <a:rPr lang="tr-TR" sz="2000" dirty="0" smtClean="0"/>
                        <a:t>Ders</a:t>
                      </a:r>
                      <a:endParaRPr lang="tr-TR" sz="2000" dirty="0"/>
                    </a:p>
                  </a:txBody>
                  <a:tcPr marL="121920" marR="121920"/>
                </a:tc>
                <a:tc>
                  <a:txBody>
                    <a:bodyPr/>
                    <a:lstStyle/>
                    <a:p>
                      <a:pPr algn="ctr"/>
                      <a:r>
                        <a:rPr lang="tr-TR" sz="2000" dirty="0" smtClean="0"/>
                        <a:t>Ali’nin Ham Puanları</a:t>
                      </a:r>
                      <a:endParaRPr lang="tr-TR" sz="2000" dirty="0"/>
                    </a:p>
                  </a:txBody>
                  <a:tcPr marL="121920" marR="121920"/>
                </a:tc>
                <a:extLst>
                  <a:ext uri="{0D108BD9-81ED-4DB2-BD59-A6C34878D82A}">
                    <a16:rowId xmlns:a16="http://schemas.microsoft.com/office/drawing/2014/main" val="10000"/>
                  </a:ext>
                </a:extLst>
              </a:tr>
              <a:tr h="405077">
                <a:tc>
                  <a:txBody>
                    <a:bodyPr/>
                    <a:lstStyle/>
                    <a:p>
                      <a:r>
                        <a:rPr lang="tr-TR" sz="2000" dirty="0" smtClean="0"/>
                        <a:t>Türkçe</a:t>
                      </a:r>
                      <a:endParaRPr lang="tr-TR" sz="2000" dirty="0"/>
                    </a:p>
                  </a:txBody>
                  <a:tcPr marL="121920" marR="121920"/>
                </a:tc>
                <a:tc>
                  <a:txBody>
                    <a:bodyPr/>
                    <a:lstStyle/>
                    <a:p>
                      <a:pPr algn="ctr"/>
                      <a:r>
                        <a:rPr lang="tr-TR" sz="2000" dirty="0" smtClean="0"/>
                        <a:t>90</a:t>
                      </a:r>
                      <a:endParaRPr lang="tr-TR" sz="2000" dirty="0"/>
                    </a:p>
                  </a:txBody>
                  <a:tcPr marL="121920" marR="121920"/>
                </a:tc>
                <a:extLst>
                  <a:ext uri="{0D108BD9-81ED-4DB2-BD59-A6C34878D82A}">
                    <a16:rowId xmlns:a16="http://schemas.microsoft.com/office/drawing/2014/main" val="10001"/>
                  </a:ext>
                </a:extLst>
              </a:tr>
              <a:tr h="432048">
                <a:tc>
                  <a:txBody>
                    <a:bodyPr/>
                    <a:lstStyle/>
                    <a:p>
                      <a:r>
                        <a:rPr lang="tr-TR" sz="2000" dirty="0" smtClean="0"/>
                        <a:t>Fen</a:t>
                      </a:r>
                      <a:endParaRPr lang="tr-TR" sz="2000" dirty="0"/>
                    </a:p>
                  </a:txBody>
                  <a:tcPr marL="121920" marR="121920"/>
                </a:tc>
                <a:tc>
                  <a:txBody>
                    <a:bodyPr/>
                    <a:lstStyle/>
                    <a:p>
                      <a:pPr algn="ctr"/>
                      <a:r>
                        <a:rPr lang="tr-TR" sz="2000" dirty="0" smtClean="0"/>
                        <a:t>55</a:t>
                      </a:r>
                      <a:endParaRPr lang="tr-TR" sz="2000" dirty="0"/>
                    </a:p>
                  </a:txBody>
                  <a:tcPr marL="121920" marR="121920"/>
                </a:tc>
                <a:extLst>
                  <a:ext uri="{0D108BD9-81ED-4DB2-BD59-A6C34878D82A}">
                    <a16:rowId xmlns:a16="http://schemas.microsoft.com/office/drawing/2014/main" val="10002"/>
                  </a:ext>
                </a:extLst>
              </a:tr>
              <a:tr h="432048">
                <a:tc>
                  <a:txBody>
                    <a:bodyPr/>
                    <a:lstStyle/>
                    <a:p>
                      <a:r>
                        <a:rPr lang="tr-TR" sz="2000" dirty="0" smtClean="0"/>
                        <a:t>Sosyal</a:t>
                      </a:r>
                      <a:endParaRPr lang="tr-TR" sz="2000" dirty="0"/>
                    </a:p>
                  </a:txBody>
                  <a:tcPr marL="121920" marR="121920"/>
                </a:tc>
                <a:tc>
                  <a:txBody>
                    <a:bodyPr/>
                    <a:lstStyle/>
                    <a:p>
                      <a:pPr algn="ctr"/>
                      <a:r>
                        <a:rPr lang="tr-TR" sz="2000" dirty="0" smtClean="0"/>
                        <a:t>45</a:t>
                      </a:r>
                      <a:endParaRPr lang="tr-TR" sz="2000" dirty="0"/>
                    </a:p>
                  </a:txBody>
                  <a:tcPr marL="121920" marR="121920"/>
                </a:tc>
                <a:extLst>
                  <a:ext uri="{0D108BD9-81ED-4DB2-BD59-A6C34878D82A}">
                    <a16:rowId xmlns:a16="http://schemas.microsoft.com/office/drawing/2014/main" val="10003"/>
                  </a:ext>
                </a:extLst>
              </a:tr>
              <a:tr h="432048">
                <a:tc>
                  <a:txBody>
                    <a:bodyPr/>
                    <a:lstStyle/>
                    <a:p>
                      <a:r>
                        <a:rPr lang="tr-TR" sz="2000" dirty="0" smtClean="0"/>
                        <a:t>Matematik</a:t>
                      </a:r>
                      <a:endParaRPr lang="tr-TR" sz="2000" dirty="0"/>
                    </a:p>
                  </a:txBody>
                  <a:tcPr marL="121920" marR="121920"/>
                </a:tc>
                <a:tc>
                  <a:txBody>
                    <a:bodyPr/>
                    <a:lstStyle/>
                    <a:p>
                      <a:pPr algn="ctr"/>
                      <a:r>
                        <a:rPr lang="tr-TR" sz="2000" dirty="0" smtClean="0"/>
                        <a:t>85</a:t>
                      </a:r>
                      <a:endParaRPr lang="tr-TR" sz="2000" dirty="0"/>
                    </a:p>
                  </a:txBody>
                  <a:tcPr marL="121920" marR="121920"/>
                </a:tc>
                <a:extLst>
                  <a:ext uri="{0D108BD9-81ED-4DB2-BD59-A6C34878D82A}">
                    <a16:rowId xmlns:a16="http://schemas.microsoft.com/office/drawing/2014/main" val="10004"/>
                  </a:ext>
                </a:extLst>
              </a:tr>
            </a:tbl>
          </a:graphicData>
        </a:graphic>
      </p:graphicFrame>
      <p:sp>
        <p:nvSpPr>
          <p:cNvPr id="7" name="Metin kutusu 6"/>
          <p:cNvSpPr txBox="1"/>
          <p:nvPr/>
        </p:nvSpPr>
        <p:spPr>
          <a:xfrm>
            <a:off x="5953581" y="1340772"/>
            <a:ext cx="6383115" cy="523220"/>
          </a:xfrm>
          <a:prstGeom prst="rect">
            <a:avLst/>
          </a:prstGeom>
          <a:noFill/>
        </p:spPr>
        <p:txBody>
          <a:bodyPr wrap="square" rtlCol="0">
            <a:spAutoFit/>
          </a:bodyPr>
          <a:lstStyle/>
          <a:p>
            <a:pPr fontAlgn="base">
              <a:spcBef>
                <a:spcPct val="0"/>
              </a:spcBef>
              <a:spcAft>
                <a:spcPct val="0"/>
              </a:spcAft>
            </a:pPr>
            <a:r>
              <a:rPr lang="tr-TR" sz="2800" dirty="0" smtClean="0">
                <a:solidFill>
                  <a:prstClr val="black"/>
                </a:solidFill>
                <a:latin typeface="Arial" pitchFamily="34" charset="0"/>
              </a:rPr>
              <a:t>Ali hangi derste daha başarılıdır?</a:t>
            </a:r>
            <a:endParaRPr lang="tr-TR" sz="2800" dirty="0">
              <a:solidFill>
                <a:prstClr val="black"/>
              </a:solidFill>
              <a:latin typeface="Arial" pitchFamily="34" charset="0"/>
            </a:endParaRPr>
          </a:p>
        </p:txBody>
      </p:sp>
      <p:graphicFrame>
        <p:nvGraphicFramePr>
          <p:cNvPr id="8" name="Tablo 7"/>
          <p:cNvGraphicFramePr>
            <a:graphicFrameLocks noGrp="1"/>
          </p:cNvGraphicFramePr>
          <p:nvPr>
            <p:extLst>
              <p:ext uri="{D42A27DB-BD31-4B8C-83A1-F6EECF244321}">
                <p14:modId xmlns:p14="http://schemas.microsoft.com/office/powerpoint/2010/main" val="3112295928"/>
              </p:ext>
            </p:extLst>
          </p:nvPr>
        </p:nvGraphicFramePr>
        <p:xfrm>
          <a:off x="1103448" y="3789040"/>
          <a:ext cx="4512501" cy="2430462"/>
        </p:xfrm>
        <a:graphic>
          <a:graphicData uri="http://schemas.openxmlformats.org/drawingml/2006/table">
            <a:tbl>
              <a:tblPr firstRow="1" bandRow="1">
                <a:tableStyleId>{5C22544A-7EE6-4342-B048-85BDC9FD1C3A}</a:tableStyleId>
              </a:tblPr>
              <a:tblGrid>
                <a:gridCol w="963507">
                  <a:extLst>
                    <a:ext uri="{9D8B030D-6E8A-4147-A177-3AD203B41FA5}">
                      <a16:colId xmlns:a16="http://schemas.microsoft.com/office/drawing/2014/main" val="20000"/>
                    </a:ext>
                  </a:extLst>
                </a:gridCol>
                <a:gridCol w="1784773">
                  <a:extLst>
                    <a:ext uri="{9D8B030D-6E8A-4147-A177-3AD203B41FA5}">
                      <a16:colId xmlns:a16="http://schemas.microsoft.com/office/drawing/2014/main" val="20001"/>
                    </a:ext>
                  </a:extLst>
                </a:gridCol>
                <a:gridCol w="1764221">
                  <a:extLst>
                    <a:ext uri="{9D8B030D-6E8A-4147-A177-3AD203B41FA5}">
                      <a16:colId xmlns:a16="http://schemas.microsoft.com/office/drawing/2014/main" val="20002"/>
                    </a:ext>
                  </a:extLst>
                </a:gridCol>
              </a:tblGrid>
              <a:tr h="720080">
                <a:tc>
                  <a:txBody>
                    <a:bodyPr/>
                    <a:lstStyle/>
                    <a:p>
                      <a:pPr algn="ctr"/>
                      <a:r>
                        <a:rPr lang="tr-TR" sz="2000" dirty="0" smtClean="0"/>
                        <a:t>Sınıf</a:t>
                      </a:r>
                      <a:endParaRPr lang="tr-TR" sz="2000" dirty="0"/>
                    </a:p>
                  </a:txBody>
                  <a:tcPr marL="121920" marR="121920"/>
                </a:tc>
                <a:tc>
                  <a:txBody>
                    <a:bodyPr/>
                    <a:lstStyle/>
                    <a:p>
                      <a:r>
                        <a:rPr lang="tr-TR" sz="2000" dirty="0" smtClean="0"/>
                        <a:t>Öğrenciler</a:t>
                      </a:r>
                      <a:endParaRPr lang="tr-TR" sz="2000" dirty="0"/>
                    </a:p>
                  </a:txBody>
                  <a:tcPr marL="121920" marR="121920"/>
                </a:tc>
                <a:tc>
                  <a:txBody>
                    <a:bodyPr/>
                    <a:lstStyle/>
                    <a:p>
                      <a:pPr algn="ctr"/>
                      <a:r>
                        <a:rPr lang="tr-TR" sz="2000" dirty="0" smtClean="0"/>
                        <a:t>Ham puanlar</a:t>
                      </a:r>
                      <a:endParaRPr lang="tr-TR" sz="2000" dirty="0"/>
                    </a:p>
                  </a:txBody>
                  <a:tcPr marL="121920" marR="121920"/>
                </a:tc>
                <a:extLst>
                  <a:ext uri="{0D108BD9-81ED-4DB2-BD59-A6C34878D82A}">
                    <a16:rowId xmlns:a16="http://schemas.microsoft.com/office/drawing/2014/main" val="10000"/>
                  </a:ext>
                </a:extLst>
              </a:tr>
              <a:tr h="432048">
                <a:tc>
                  <a:txBody>
                    <a:bodyPr/>
                    <a:lstStyle/>
                    <a:p>
                      <a:pPr algn="ctr"/>
                      <a:r>
                        <a:rPr lang="tr-TR" sz="2000" dirty="0" smtClean="0"/>
                        <a:t>A</a:t>
                      </a:r>
                      <a:endParaRPr lang="tr-TR" sz="2000" dirty="0"/>
                    </a:p>
                  </a:txBody>
                  <a:tcPr marL="121920" marR="121920"/>
                </a:tc>
                <a:tc>
                  <a:txBody>
                    <a:bodyPr/>
                    <a:lstStyle/>
                    <a:p>
                      <a:r>
                        <a:rPr lang="tr-TR" sz="2000" dirty="0" smtClean="0"/>
                        <a:t>Ayşe</a:t>
                      </a:r>
                      <a:endParaRPr lang="tr-TR" sz="2000" dirty="0"/>
                    </a:p>
                  </a:txBody>
                  <a:tcPr marL="121920" marR="121920"/>
                </a:tc>
                <a:tc>
                  <a:txBody>
                    <a:bodyPr/>
                    <a:lstStyle/>
                    <a:p>
                      <a:pPr algn="ctr"/>
                      <a:r>
                        <a:rPr lang="tr-TR" sz="2000" dirty="0" smtClean="0"/>
                        <a:t>65</a:t>
                      </a:r>
                      <a:endParaRPr lang="tr-TR" sz="2000" dirty="0"/>
                    </a:p>
                  </a:txBody>
                  <a:tcPr marL="121920" marR="121920"/>
                </a:tc>
                <a:extLst>
                  <a:ext uri="{0D108BD9-81ED-4DB2-BD59-A6C34878D82A}">
                    <a16:rowId xmlns:a16="http://schemas.microsoft.com/office/drawing/2014/main" val="10001"/>
                  </a:ext>
                </a:extLst>
              </a:tr>
              <a:tr h="405077">
                <a:tc>
                  <a:txBody>
                    <a:bodyPr/>
                    <a:lstStyle/>
                    <a:p>
                      <a:pPr algn="ctr"/>
                      <a:r>
                        <a:rPr lang="tr-TR" sz="2000" dirty="0" smtClean="0"/>
                        <a:t>B</a:t>
                      </a:r>
                      <a:endParaRPr lang="tr-TR" sz="2000" dirty="0"/>
                    </a:p>
                  </a:txBody>
                  <a:tcPr marL="121920" marR="121920"/>
                </a:tc>
                <a:tc>
                  <a:txBody>
                    <a:bodyPr/>
                    <a:lstStyle/>
                    <a:p>
                      <a:r>
                        <a:rPr lang="tr-TR" sz="2000" dirty="0" smtClean="0"/>
                        <a:t>Emre</a:t>
                      </a:r>
                      <a:endParaRPr lang="tr-TR" sz="2000" dirty="0"/>
                    </a:p>
                  </a:txBody>
                  <a:tcPr marL="121920" marR="121920"/>
                </a:tc>
                <a:tc>
                  <a:txBody>
                    <a:bodyPr/>
                    <a:lstStyle/>
                    <a:p>
                      <a:pPr algn="ctr"/>
                      <a:r>
                        <a:rPr lang="tr-TR" sz="2000" dirty="0" smtClean="0"/>
                        <a:t>70</a:t>
                      </a:r>
                      <a:endParaRPr lang="tr-TR" sz="2000" dirty="0"/>
                    </a:p>
                  </a:txBody>
                  <a:tcPr marL="121920" marR="121920"/>
                </a:tc>
                <a:extLst>
                  <a:ext uri="{0D108BD9-81ED-4DB2-BD59-A6C34878D82A}">
                    <a16:rowId xmlns:a16="http://schemas.microsoft.com/office/drawing/2014/main" val="10002"/>
                  </a:ext>
                </a:extLst>
              </a:tr>
              <a:tr h="450114">
                <a:tc>
                  <a:txBody>
                    <a:bodyPr/>
                    <a:lstStyle/>
                    <a:p>
                      <a:pPr algn="ctr"/>
                      <a:r>
                        <a:rPr lang="tr-TR" sz="2000" dirty="0" smtClean="0"/>
                        <a:t>C</a:t>
                      </a:r>
                      <a:endParaRPr lang="tr-TR" sz="2000" dirty="0"/>
                    </a:p>
                  </a:txBody>
                  <a:tcPr marL="121920" marR="121920"/>
                </a:tc>
                <a:tc>
                  <a:txBody>
                    <a:bodyPr/>
                    <a:lstStyle/>
                    <a:p>
                      <a:r>
                        <a:rPr lang="tr-TR" sz="2000" dirty="0" smtClean="0"/>
                        <a:t>Selin</a:t>
                      </a:r>
                      <a:endParaRPr lang="tr-TR" sz="2000" dirty="0"/>
                    </a:p>
                  </a:txBody>
                  <a:tcPr marL="121920" marR="121920"/>
                </a:tc>
                <a:tc>
                  <a:txBody>
                    <a:bodyPr/>
                    <a:lstStyle/>
                    <a:p>
                      <a:pPr algn="ctr"/>
                      <a:r>
                        <a:rPr lang="tr-TR" sz="2000" dirty="0" smtClean="0"/>
                        <a:t>70</a:t>
                      </a:r>
                      <a:endParaRPr lang="tr-TR" sz="2000" dirty="0"/>
                    </a:p>
                  </a:txBody>
                  <a:tcPr marL="121920" marR="121920"/>
                </a:tc>
                <a:extLst>
                  <a:ext uri="{0D108BD9-81ED-4DB2-BD59-A6C34878D82A}">
                    <a16:rowId xmlns:a16="http://schemas.microsoft.com/office/drawing/2014/main" val="10003"/>
                  </a:ext>
                </a:extLst>
              </a:tr>
              <a:tr h="423143">
                <a:tc>
                  <a:txBody>
                    <a:bodyPr/>
                    <a:lstStyle/>
                    <a:p>
                      <a:pPr algn="ctr"/>
                      <a:r>
                        <a:rPr lang="tr-TR" sz="2000" dirty="0" smtClean="0"/>
                        <a:t>D</a:t>
                      </a:r>
                      <a:endParaRPr lang="tr-TR" sz="2000" dirty="0"/>
                    </a:p>
                  </a:txBody>
                  <a:tcPr marL="121920" marR="121920"/>
                </a:tc>
                <a:tc>
                  <a:txBody>
                    <a:bodyPr/>
                    <a:lstStyle/>
                    <a:p>
                      <a:r>
                        <a:rPr lang="tr-TR" sz="2000" dirty="0" smtClean="0"/>
                        <a:t>Mete</a:t>
                      </a:r>
                      <a:endParaRPr lang="tr-TR" sz="2000" dirty="0"/>
                    </a:p>
                  </a:txBody>
                  <a:tcPr marL="121920" marR="121920"/>
                </a:tc>
                <a:tc>
                  <a:txBody>
                    <a:bodyPr/>
                    <a:lstStyle/>
                    <a:p>
                      <a:pPr algn="ctr"/>
                      <a:r>
                        <a:rPr lang="tr-TR" sz="2000" dirty="0" smtClean="0"/>
                        <a:t>80</a:t>
                      </a:r>
                      <a:endParaRPr lang="tr-TR" sz="2000" dirty="0"/>
                    </a:p>
                  </a:txBody>
                  <a:tcPr marL="121920" marR="121920"/>
                </a:tc>
                <a:extLst>
                  <a:ext uri="{0D108BD9-81ED-4DB2-BD59-A6C34878D82A}">
                    <a16:rowId xmlns:a16="http://schemas.microsoft.com/office/drawing/2014/main" val="10004"/>
                  </a:ext>
                </a:extLst>
              </a:tr>
            </a:tbl>
          </a:graphicData>
        </a:graphic>
      </p:graphicFrame>
      <p:sp>
        <p:nvSpPr>
          <p:cNvPr id="9" name="Metin kutusu 8"/>
          <p:cNvSpPr txBox="1"/>
          <p:nvPr/>
        </p:nvSpPr>
        <p:spPr>
          <a:xfrm>
            <a:off x="6110077" y="3789403"/>
            <a:ext cx="6383115" cy="954107"/>
          </a:xfrm>
          <a:prstGeom prst="rect">
            <a:avLst/>
          </a:prstGeom>
          <a:noFill/>
        </p:spPr>
        <p:txBody>
          <a:bodyPr wrap="square" rtlCol="0">
            <a:spAutoFit/>
          </a:bodyPr>
          <a:lstStyle/>
          <a:p>
            <a:pPr fontAlgn="base">
              <a:spcBef>
                <a:spcPct val="0"/>
              </a:spcBef>
              <a:spcAft>
                <a:spcPct val="0"/>
              </a:spcAft>
            </a:pPr>
            <a:r>
              <a:rPr lang="tr-TR" sz="2800" dirty="0" smtClean="0">
                <a:solidFill>
                  <a:prstClr val="black"/>
                </a:solidFill>
                <a:latin typeface="Arial" pitchFamily="34" charset="0"/>
              </a:rPr>
              <a:t>Hangi öğrenci matematik dersinde daha başarılı?</a:t>
            </a:r>
            <a:endParaRPr lang="tr-TR" sz="2800" dirty="0">
              <a:solidFill>
                <a:prstClr val="black"/>
              </a:solidFill>
              <a:latin typeface="Arial" pitchFamily="34" charset="0"/>
            </a:endParaRPr>
          </a:p>
        </p:txBody>
      </p:sp>
    </p:spTree>
    <p:extLst>
      <p:ext uri="{BB962C8B-B14F-4D97-AF65-F5344CB8AC3E}">
        <p14:creationId xmlns:p14="http://schemas.microsoft.com/office/powerpoint/2010/main" val="2591351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99457" y="1662392"/>
            <a:ext cx="10800523" cy="3785652"/>
          </a:xfrm>
          <a:prstGeom prst="rect">
            <a:avLst/>
          </a:prstGeom>
        </p:spPr>
        <p:txBody>
          <a:bodyPr wrap="square">
            <a:spAutoFit/>
          </a:bodyPr>
          <a:lstStyle/>
          <a:p>
            <a:pPr marL="342900" indent="-342900" fontAlgn="base">
              <a:spcBef>
                <a:spcPct val="0"/>
              </a:spcBef>
              <a:spcAft>
                <a:spcPct val="0"/>
              </a:spcAft>
              <a:buFont typeface="Wingdings" pitchFamily="2" charset="2"/>
              <a:buChar char="v"/>
            </a:pPr>
            <a:r>
              <a:rPr lang="tr-TR" sz="2400" dirty="0" smtClean="0">
                <a:solidFill>
                  <a:prstClr val="black"/>
                </a:solidFill>
                <a:latin typeface="Arial" pitchFamily="34" charset="0"/>
              </a:rPr>
              <a:t>Eğer iki dağılımın ortalaması ve standart sapması farklıysa, bu dağılımların aynı standart sapma ve ortalamaya sahip bir dağılıma, </a:t>
            </a:r>
            <a:r>
              <a:rPr lang="tr-TR" sz="2400" dirty="0" smtClean="0">
                <a:solidFill>
                  <a:srgbClr val="FF0000"/>
                </a:solidFill>
                <a:latin typeface="Arial" pitchFamily="34" charset="0"/>
              </a:rPr>
              <a:t>yani birim normal dağılıma (standart normal dağılıma) </a:t>
            </a:r>
            <a:r>
              <a:rPr lang="tr-TR" sz="2400" dirty="0" smtClean="0">
                <a:solidFill>
                  <a:prstClr val="black"/>
                </a:solidFill>
                <a:latin typeface="Arial" pitchFamily="34" charset="0"/>
              </a:rPr>
              <a:t>dönüştürülmesi gerekir.</a:t>
            </a:r>
          </a:p>
          <a:p>
            <a:pPr fontAlgn="base">
              <a:spcBef>
                <a:spcPct val="0"/>
              </a:spcBef>
              <a:spcAft>
                <a:spcPct val="0"/>
              </a:spcAft>
            </a:pPr>
            <a:r>
              <a:rPr lang="tr-TR" sz="2400" dirty="0" smtClean="0">
                <a:solidFill>
                  <a:prstClr val="black"/>
                </a:solidFill>
                <a:latin typeface="Arial" pitchFamily="34" charset="0"/>
              </a:rPr>
              <a:t> </a:t>
            </a:r>
            <a:endParaRPr lang="tr-TR" sz="2400" dirty="0">
              <a:solidFill>
                <a:prstClr val="black"/>
              </a:solidFill>
              <a:latin typeface="Arial" pitchFamily="34" charset="0"/>
            </a:endParaRPr>
          </a:p>
          <a:p>
            <a:pPr marL="342900" indent="-342900" fontAlgn="base">
              <a:spcBef>
                <a:spcPct val="0"/>
              </a:spcBef>
              <a:spcAft>
                <a:spcPct val="0"/>
              </a:spcAft>
              <a:buFont typeface="Wingdings" pitchFamily="2" charset="2"/>
              <a:buChar char="v"/>
            </a:pPr>
            <a:r>
              <a:rPr lang="tr-TR" sz="2400" dirty="0" smtClean="0">
                <a:solidFill>
                  <a:prstClr val="black"/>
                </a:solidFill>
                <a:latin typeface="Arial" pitchFamily="34" charset="0"/>
              </a:rPr>
              <a:t>Böylece </a:t>
            </a:r>
            <a:r>
              <a:rPr lang="tr-TR" sz="2400" dirty="0">
                <a:solidFill>
                  <a:prstClr val="black"/>
                </a:solidFill>
                <a:latin typeface="Arial" pitchFamily="34" charset="0"/>
              </a:rPr>
              <a:t>farklı dağılımlardaki ölçme sonuçları aynı ölçek üzerinde </a:t>
            </a:r>
            <a:r>
              <a:rPr lang="tr-TR" sz="2400" dirty="0" smtClean="0">
                <a:solidFill>
                  <a:prstClr val="black"/>
                </a:solidFill>
                <a:latin typeface="Arial" pitchFamily="34" charset="0"/>
              </a:rPr>
              <a:t>görülebilir.</a:t>
            </a:r>
          </a:p>
          <a:p>
            <a:pPr fontAlgn="base">
              <a:spcBef>
                <a:spcPct val="0"/>
              </a:spcBef>
              <a:spcAft>
                <a:spcPct val="0"/>
              </a:spcAft>
            </a:pPr>
            <a:endParaRPr lang="tr-TR" sz="2400" dirty="0" smtClean="0">
              <a:solidFill>
                <a:prstClr val="black"/>
              </a:solidFill>
              <a:latin typeface="Arial" pitchFamily="34" charset="0"/>
            </a:endParaRPr>
          </a:p>
          <a:p>
            <a:pPr marL="342900" indent="-342900" fontAlgn="base">
              <a:spcBef>
                <a:spcPct val="0"/>
              </a:spcBef>
              <a:spcAft>
                <a:spcPct val="0"/>
              </a:spcAft>
              <a:buFont typeface="Wingdings" pitchFamily="2" charset="2"/>
              <a:buChar char="v"/>
            </a:pPr>
            <a:r>
              <a:rPr lang="tr-TR" sz="2400" dirty="0" smtClean="0">
                <a:solidFill>
                  <a:prstClr val="black"/>
                </a:solidFill>
                <a:latin typeface="Arial" pitchFamily="34" charset="0"/>
              </a:rPr>
              <a:t>Bu </a:t>
            </a:r>
            <a:r>
              <a:rPr lang="tr-TR" sz="2400" dirty="0">
                <a:solidFill>
                  <a:prstClr val="black"/>
                </a:solidFill>
                <a:latin typeface="Arial" pitchFamily="34" charset="0"/>
              </a:rPr>
              <a:t>sayede farklı dağılımlardaki ölçme sonuçlarını karşılaştırmak mümkün olabilir. </a:t>
            </a:r>
            <a:endParaRPr lang="tr-TR" sz="2400" dirty="0" smtClean="0">
              <a:solidFill>
                <a:prstClr val="black"/>
              </a:solidFill>
              <a:latin typeface="Arial" pitchFamily="34" charset="0"/>
            </a:endParaRPr>
          </a:p>
          <a:p>
            <a:pPr fontAlgn="base">
              <a:spcBef>
                <a:spcPct val="0"/>
              </a:spcBef>
              <a:spcAft>
                <a:spcPct val="0"/>
              </a:spcAft>
            </a:pPr>
            <a:endParaRPr lang="tr-TR" sz="2400" dirty="0">
              <a:solidFill>
                <a:prstClr val="black"/>
              </a:solidFill>
              <a:latin typeface="Arial" pitchFamily="34" charset="0"/>
            </a:endParaRPr>
          </a:p>
          <a:p>
            <a:pPr marL="342900" indent="-342900" fontAlgn="base">
              <a:spcBef>
                <a:spcPct val="0"/>
              </a:spcBef>
              <a:spcAft>
                <a:spcPct val="0"/>
              </a:spcAft>
              <a:buFont typeface="Wingdings" pitchFamily="2" charset="2"/>
              <a:buChar char="v"/>
            </a:pPr>
            <a:r>
              <a:rPr lang="tr-TR" sz="2400" dirty="0" smtClean="0">
                <a:solidFill>
                  <a:prstClr val="black"/>
                </a:solidFill>
                <a:latin typeface="Arial" pitchFamily="34" charset="0"/>
              </a:rPr>
              <a:t>Bu işleme </a:t>
            </a:r>
            <a:r>
              <a:rPr lang="tr-TR" sz="2400" dirty="0" smtClean="0">
                <a:solidFill>
                  <a:srgbClr val="FF0000"/>
                </a:solidFill>
                <a:latin typeface="Arial" pitchFamily="34" charset="0"/>
              </a:rPr>
              <a:t>ham</a:t>
            </a:r>
            <a:r>
              <a:rPr lang="tr-TR" sz="2400" dirty="0" smtClean="0">
                <a:solidFill>
                  <a:prstClr val="black"/>
                </a:solidFill>
                <a:latin typeface="Arial" pitchFamily="34" charset="0"/>
              </a:rPr>
              <a:t>  </a:t>
            </a:r>
            <a:r>
              <a:rPr lang="tr-TR" sz="2400" dirty="0">
                <a:solidFill>
                  <a:srgbClr val="FF0000"/>
                </a:solidFill>
                <a:latin typeface="Arial" pitchFamily="34" charset="0"/>
              </a:rPr>
              <a:t>puanların standartlaştırılması</a:t>
            </a:r>
            <a:r>
              <a:rPr lang="tr-TR" sz="2400" dirty="0">
                <a:solidFill>
                  <a:prstClr val="black"/>
                </a:solidFill>
                <a:latin typeface="Arial" pitchFamily="34" charset="0"/>
              </a:rPr>
              <a:t> da </a:t>
            </a:r>
            <a:r>
              <a:rPr lang="tr-TR" sz="2400" dirty="0" smtClean="0">
                <a:solidFill>
                  <a:prstClr val="black"/>
                </a:solidFill>
                <a:latin typeface="Arial" pitchFamily="34" charset="0"/>
              </a:rPr>
              <a:t>diyebiliriz.</a:t>
            </a:r>
            <a:endParaRPr lang="tr-TR" sz="2400" dirty="0">
              <a:solidFill>
                <a:prstClr val="black"/>
              </a:solidFill>
              <a:latin typeface="Arial" pitchFamily="34" charset="0"/>
            </a:endParaRPr>
          </a:p>
        </p:txBody>
      </p:sp>
      <p:sp>
        <p:nvSpPr>
          <p:cNvPr id="5" name="Unvan 1"/>
          <p:cNvSpPr txBox="1">
            <a:spLocks/>
          </p:cNvSpPr>
          <p:nvPr/>
        </p:nvSpPr>
        <p:spPr>
          <a:xfrm>
            <a:off x="1967541" y="621005"/>
            <a:ext cx="7844987" cy="1044881"/>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fontAlgn="base">
              <a:spcAft>
                <a:spcPct val="0"/>
              </a:spcAft>
            </a:pPr>
            <a:r>
              <a:rPr lang="tr-TR" b="1" dirty="0" smtClean="0">
                <a:solidFill>
                  <a:srgbClr val="C00000"/>
                </a:solidFill>
              </a:rPr>
              <a:t>Standart Puanlar </a:t>
            </a:r>
            <a:endParaRPr lang="tr-TR" b="1" dirty="0">
              <a:solidFill>
                <a:srgbClr val="C00000"/>
              </a:solidFill>
            </a:endParaRPr>
          </a:p>
        </p:txBody>
      </p:sp>
    </p:spTree>
    <p:extLst>
      <p:ext uri="{BB962C8B-B14F-4D97-AF65-F5344CB8AC3E}">
        <p14:creationId xmlns:p14="http://schemas.microsoft.com/office/powerpoint/2010/main" val="2668467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1731" y="187254"/>
            <a:ext cx="11243580" cy="4743943"/>
          </a:xfrm>
        </p:spPr>
        <p:txBody>
          <a:bodyPr>
            <a:normAutofit/>
          </a:bodyPr>
          <a:lstStyle/>
          <a:p>
            <a:r>
              <a:rPr lang="tr-TR" b="1" dirty="0" smtClean="0">
                <a:solidFill>
                  <a:srgbClr val="FF0000"/>
                </a:solidFill>
              </a:rPr>
              <a:t>z Standart Puanı</a:t>
            </a:r>
            <a:r>
              <a:rPr lang="tr-TR" b="1" dirty="0" smtClean="0"/>
              <a:t>: </a:t>
            </a:r>
            <a:endParaRPr lang="tr-TR" dirty="0" smtClean="0"/>
          </a:p>
          <a:p>
            <a:r>
              <a:rPr lang="tr-TR" dirty="0" smtClean="0"/>
              <a:t>Öğrencilerin sınav puanlarından faydalanarak aşağıdaki eşitlik yardımıyla sınav puanları z standart puanı cinsinden ifade edilebilir.</a:t>
            </a:r>
            <a:r>
              <a:rPr lang="tr-TR" b="1" dirty="0" smtClean="0"/>
              <a:t> </a:t>
            </a:r>
          </a:p>
          <a:p>
            <a:pPr>
              <a:buNone/>
            </a:pPr>
            <a:r>
              <a:rPr lang="tr-TR" b="1" dirty="0" smtClean="0"/>
              <a:t>                             </a:t>
            </a:r>
            <a:r>
              <a:rPr lang="tr-TR" dirty="0" smtClean="0"/>
              <a:t>z = (x</a:t>
            </a:r>
            <a:r>
              <a:rPr lang="tr-TR" baseline="-25000" dirty="0" smtClean="0"/>
              <a:t>i</a:t>
            </a:r>
            <a:r>
              <a:rPr lang="tr-TR" dirty="0">
                <a:solidFill>
                  <a:prstClr val="black"/>
                </a:solidFill>
              </a:rPr>
              <a:t> - </a:t>
            </a:r>
            <a:r>
              <a:rPr lang="tr-TR" dirty="0" smtClean="0"/>
              <a:t>x̄)/</a:t>
            </a:r>
            <a:r>
              <a:rPr lang="tr-TR" dirty="0" err="1" smtClean="0"/>
              <a:t>S</a:t>
            </a:r>
            <a:r>
              <a:rPr lang="tr-TR" baseline="-25000" dirty="0" err="1" smtClean="0">
                <a:solidFill>
                  <a:prstClr val="black"/>
                </a:solidFill>
              </a:rPr>
              <a:t>x</a:t>
            </a:r>
            <a:endParaRPr lang="tr-TR" baseline="-25000" dirty="0" smtClean="0">
              <a:solidFill>
                <a:prstClr val="black"/>
              </a:solidFill>
            </a:endParaRPr>
          </a:p>
          <a:p>
            <a:pPr>
              <a:buNone/>
            </a:pPr>
            <a:r>
              <a:rPr lang="tr-TR" b="1" i="1" dirty="0" smtClean="0"/>
              <a:t>Örnek soru: </a:t>
            </a:r>
            <a:r>
              <a:rPr lang="tr-TR" i="1" dirty="0" smtClean="0"/>
              <a:t>Merve</a:t>
            </a:r>
            <a:r>
              <a:rPr lang="tr-TR" dirty="0" smtClean="0"/>
              <a:t> aritmetik ortalaması 40 ve standart sapması 6 olan bir sınavdan 46 almıştır. </a:t>
            </a:r>
          </a:p>
          <a:p>
            <a:pPr>
              <a:buNone/>
            </a:pPr>
            <a:r>
              <a:rPr lang="tr-TR" dirty="0" smtClean="0"/>
              <a:t>Merve’nin bu sınavdan aldığı puanı z standart puanı cinsinden kaça eşittir?</a:t>
            </a:r>
          </a:p>
          <a:p>
            <a:pPr>
              <a:buNone/>
            </a:pPr>
            <a:r>
              <a:rPr lang="tr-TR" i="1" dirty="0" smtClean="0"/>
              <a:t>               </a:t>
            </a:r>
            <a:r>
              <a:rPr lang="tr-TR" i="1" dirty="0" err="1" smtClean="0"/>
              <a:t>z</a:t>
            </a:r>
            <a:r>
              <a:rPr lang="tr-TR" baseline="-25000" dirty="0" err="1" smtClean="0">
                <a:solidFill>
                  <a:prstClr val="black"/>
                </a:solidFill>
              </a:rPr>
              <a:t>i</a:t>
            </a:r>
            <a:r>
              <a:rPr lang="tr-TR" i="1" dirty="0" smtClean="0"/>
              <a:t>=(46-40)/6= 1</a:t>
            </a:r>
          </a:p>
          <a:p>
            <a:pPr lvl="0">
              <a:buNone/>
            </a:pPr>
            <a:endParaRPr lang="tr-TR" dirty="0" smtClean="0"/>
          </a:p>
          <a:p>
            <a:pPr>
              <a:buNone/>
            </a:pPr>
            <a:endParaRPr lang="tr-TR" dirty="0" smtClean="0"/>
          </a:p>
        </p:txBody>
      </p:sp>
      <p:pic>
        <p:nvPicPr>
          <p:cNvPr id="2" name="Resim 1"/>
          <p:cNvPicPr>
            <a:picLocks noChangeAspect="1"/>
          </p:cNvPicPr>
          <p:nvPr/>
        </p:nvPicPr>
        <p:blipFill>
          <a:blip r:embed="rId2"/>
          <a:stretch>
            <a:fillRect/>
          </a:stretch>
        </p:blipFill>
        <p:spPr>
          <a:xfrm>
            <a:off x="4676256" y="3797722"/>
            <a:ext cx="5202620" cy="2266950"/>
          </a:xfrm>
          <a:prstGeom prst="rect">
            <a:avLst/>
          </a:prstGeom>
        </p:spPr>
      </p:pic>
    </p:spTree>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3" y="486494"/>
            <a:ext cx="11329259"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8982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50" y="168377"/>
            <a:ext cx="11145436" cy="58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661" y="4232989"/>
            <a:ext cx="5184683" cy="210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887300" y="6237312"/>
            <a:ext cx="11304699" cy="461665"/>
          </a:xfrm>
          <a:prstGeom prst="rect">
            <a:avLst/>
          </a:prstGeom>
          <a:noFill/>
        </p:spPr>
        <p:txBody>
          <a:bodyPr wrap="square" rtlCol="0">
            <a:spAutoFit/>
          </a:bodyPr>
          <a:lstStyle/>
          <a:p>
            <a:pPr fontAlgn="base">
              <a:spcBef>
                <a:spcPct val="0"/>
              </a:spcBef>
              <a:spcAft>
                <a:spcPct val="0"/>
              </a:spcAft>
            </a:pPr>
            <a:r>
              <a:rPr lang="tr-TR" sz="2400" dirty="0" smtClean="0">
                <a:solidFill>
                  <a:prstClr val="black"/>
                </a:solidFill>
                <a:latin typeface="Arial" pitchFamily="34" charset="0"/>
              </a:rPr>
              <a:t>Bu durumda, 80 puan alan bir öğrencinin grup içindeki yüzdelik sırası ilk %2’dedir.</a:t>
            </a:r>
            <a:endParaRPr lang="tr-TR" sz="2400" dirty="0">
              <a:solidFill>
                <a:prstClr val="black"/>
              </a:solidFill>
              <a:latin typeface="Arial" pitchFamily="34" charset="0"/>
            </a:endParaRPr>
          </a:p>
        </p:txBody>
      </p:sp>
    </p:spTree>
    <p:extLst>
      <p:ext uri="{BB962C8B-B14F-4D97-AF65-F5344CB8AC3E}">
        <p14:creationId xmlns:p14="http://schemas.microsoft.com/office/powerpoint/2010/main" val="3767054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12619" y="-65704"/>
            <a:ext cx="2743200" cy="535203"/>
          </a:xfrm>
        </p:spPr>
        <p:txBody>
          <a:bodyPr>
            <a:normAutofit fontScale="90000"/>
          </a:bodyPr>
          <a:lstStyle/>
          <a:p>
            <a:pPr lvl="0" fontAlgn="base">
              <a:lnSpc>
                <a:spcPct val="100000"/>
              </a:lnSpc>
              <a:spcAft>
                <a:spcPct val="0"/>
              </a:spcAft>
            </a:pPr>
            <a:r>
              <a:rPr lang="tr-TR" sz="2800" dirty="0">
                <a:solidFill>
                  <a:srgbClr val="FF0000"/>
                </a:solidFill>
                <a:latin typeface="Arial" pitchFamily="34" charset="0"/>
                <a:ea typeface="+mn-ea"/>
                <a:cs typeface="+mn-cs"/>
              </a:rPr>
              <a:t>Frekans </a:t>
            </a:r>
            <a:r>
              <a:rPr lang="tr-TR" sz="2800" dirty="0" smtClean="0">
                <a:solidFill>
                  <a:srgbClr val="FF0000"/>
                </a:solidFill>
                <a:latin typeface="Arial" pitchFamily="34" charset="0"/>
                <a:ea typeface="+mn-ea"/>
                <a:cs typeface="+mn-cs"/>
              </a:rPr>
              <a:t>Tablosu</a:t>
            </a:r>
            <a:endParaRPr lang="tr-T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124" y="469499"/>
            <a:ext cx="2447925"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820" y="1332421"/>
            <a:ext cx="834228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Unvan 1"/>
          <p:cNvSpPr txBox="1">
            <a:spLocks/>
          </p:cNvSpPr>
          <p:nvPr/>
        </p:nvSpPr>
        <p:spPr>
          <a:xfrm>
            <a:off x="4890119" y="603815"/>
            <a:ext cx="4591508" cy="726976"/>
          </a:xfrm>
          <a:prstGeom prst="rect">
            <a:avLst/>
          </a:prstGeom>
        </p:spPr>
        <p:txBody>
          <a:bodyPr vert="horz" lIns="91440" tIns="45720" rIns="91440" bIns="45720" rtlCol="0" anchor="t">
            <a:normAutofit fontScale="925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marL="0" marR="0" lvl="0" indent="0" algn="l" defTabSz="685800" rtl="0" eaLnBrk="1" fontAlgn="auto" latinLnBrk="0" hangingPunct="1">
              <a:lnSpc>
                <a:spcPct val="89000"/>
              </a:lnSpc>
              <a:spcBef>
                <a:spcPct val="0"/>
              </a:spcBef>
              <a:spcAft>
                <a:spcPts val="0"/>
              </a:spcAft>
              <a:buClrTx/>
              <a:buSzTx/>
              <a:buFontTx/>
              <a:buNone/>
              <a:tabLst/>
              <a:defRPr/>
            </a:pPr>
            <a:r>
              <a:rPr kumimoji="0" lang="tr-TR" sz="3200" b="0" i="0" u="none" strike="noStrike" kern="1200" cap="none" spc="0" normalizeH="0" baseline="0" noProof="0" smtClean="0">
                <a:ln>
                  <a:noFill/>
                </a:ln>
                <a:solidFill>
                  <a:srgbClr val="FF0000"/>
                </a:solidFill>
                <a:effectLst/>
                <a:uLnTx/>
                <a:uFillTx/>
                <a:latin typeface="Franklin Gothic Book"/>
                <a:ea typeface="+mj-ea"/>
                <a:cs typeface="+mj-cs"/>
              </a:rPr>
              <a:t>Verilerin Gruplandırılması</a:t>
            </a:r>
            <a:endParaRPr kumimoji="0" lang="tr-TR" sz="3200" b="0" i="0" u="none" strike="noStrike" kern="1200" cap="none" spc="0" normalizeH="0" baseline="0" noProof="0" dirty="0">
              <a:ln>
                <a:noFill/>
              </a:ln>
              <a:solidFill>
                <a:srgbClr val="FF0000"/>
              </a:solidFill>
              <a:effectLst/>
              <a:uLnTx/>
              <a:uFillTx/>
              <a:latin typeface="Franklin Gothic Book"/>
              <a:ea typeface="+mj-ea"/>
              <a:cs typeface="+mj-cs"/>
            </a:endParaRPr>
          </a:p>
        </p:txBody>
      </p:sp>
      <p:sp>
        <p:nvSpPr>
          <p:cNvPr id="3" name="Metin kutusu 2"/>
          <p:cNvSpPr txBox="1"/>
          <p:nvPr/>
        </p:nvSpPr>
        <p:spPr>
          <a:xfrm>
            <a:off x="3716594" y="221226"/>
            <a:ext cx="2286000" cy="369332"/>
          </a:xfrm>
          <a:prstGeom prst="rect">
            <a:avLst/>
          </a:prstGeom>
          <a:noFill/>
        </p:spPr>
        <p:txBody>
          <a:bodyPr wrap="square" rtlCol="0">
            <a:spAutoFit/>
          </a:bodyPr>
          <a:lstStyle/>
          <a:p>
            <a:r>
              <a:rPr lang="tr-TR" dirty="0" smtClean="0"/>
              <a:t>ÖRNEK 2:</a:t>
            </a:r>
            <a:endParaRPr lang="tr-TR" dirty="0"/>
          </a:p>
        </p:txBody>
      </p:sp>
    </p:spTree>
    <p:extLst>
      <p:ext uri="{BB962C8B-B14F-4D97-AF65-F5344CB8AC3E}">
        <p14:creationId xmlns:p14="http://schemas.microsoft.com/office/powerpoint/2010/main" val="10561974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897" y="1033284"/>
            <a:ext cx="3736427"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948" y="905503"/>
            <a:ext cx="7472856"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484178" y="536171"/>
            <a:ext cx="2191407" cy="400110"/>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X Öğrencisinin</a:t>
            </a:r>
            <a:endParaRPr lang="tr-TR" sz="2000" b="1" dirty="0">
              <a:latin typeface="Arial" panose="020B0604020202020204" pitchFamily="34" charset="0"/>
              <a:cs typeface="Arial" panose="020B0604020202020204" pitchFamily="34" charset="0"/>
            </a:endParaRPr>
          </a:p>
        </p:txBody>
      </p:sp>
      <p:sp>
        <p:nvSpPr>
          <p:cNvPr id="3" name="Metin kutusu 2"/>
          <p:cNvSpPr txBox="1"/>
          <p:nvPr/>
        </p:nvSpPr>
        <p:spPr>
          <a:xfrm>
            <a:off x="6117022" y="566949"/>
            <a:ext cx="1355834" cy="400110"/>
          </a:xfrm>
          <a:prstGeom prst="rect">
            <a:avLst/>
          </a:prstGeom>
          <a:noFill/>
        </p:spPr>
        <p:txBody>
          <a:bodyPr wrap="square" rtlCol="0">
            <a:spAutoFit/>
          </a:bodyPr>
          <a:lstStyle/>
          <a:p>
            <a:r>
              <a:rPr lang="tr-TR" sz="2000" b="1" dirty="0" err="1" smtClean="0">
                <a:latin typeface="Arial" panose="020B0604020202020204" pitchFamily="34" charset="0"/>
                <a:cs typeface="Arial" panose="020B0604020202020204" pitchFamily="34" charset="0"/>
              </a:rPr>
              <a:t>A.Ort</a:t>
            </a:r>
            <a:r>
              <a:rPr lang="tr-TR" sz="2000" b="1" dirty="0" smtClean="0">
                <a:latin typeface="Arial" panose="020B0604020202020204" pitchFamily="34" charset="0"/>
                <a:cs typeface="Arial" panose="020B0604020202020204" pitchFamily="34" charset="0"/>
              </a:rPr>
              <a:t>.</a:t>
            </a:r>
            <a:endParaRPr lang="tr-TR" sz="2000" b="1" dirty="0">
              <a:latin typeface="Arial" panose="020B0604020202020204" pitchFamily="34" charset="0"/>
              <a:cs typeface="Arial" panose="020B0604020202020204" pitchFamily="34" charset="0"/>
            </a:endParaRPr>
          </a:p>
        </p:txBody>
      </p:sp>
      <p:sp>
        <p:nvSpPr>
          <p:cNvPr id="4" name="Metin kutusu 3"/>
          <p:cNvSpPr txBox="1"/>
          <p:nvPr/>
        </p:nvSpPr>
        <p:spPr>
          <a:xfrm>
            <a:off x="7677809" y="582337"/>
            <a:ext cx="1576550" cy="400110"/>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Std.Sapma</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0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800"/>
            <a:ext cx="9601200" cy="640175"/>
          </a:xfrm>
        </p:spPr>
        <p:txBody>
          <a:bodyPr wrap="square">
            <a:spAutoFit/>
          </a:bodyPr>
          <a:lstStyle/>
          <a:p>
            <a:pPr algn="ctr" fontAlgn="base">
              <a:spcAft>
                <a:spcPct val="0"/>
              </a:spcAft>
            </a:pPr>
            <a:r>
              <a:rPr lang="tr-TR" sz="4000" b="1" dirty="0">
                <a:solidFill>
                  <a:srgbClr val="C00000"/>
                </a:solidFill>
                <a:latin typeface="+mn-lt"/>
                <a:ea typeface="+mn-ea"/>
                <a:cs typeface="+mn-cs"/>
              </a:rPr>
              <a:t>T Puanı</a:t>
            </a:r>
          </a:p>
        </p:txBody>
      </p:sp>
      <p:sp>
        <p:nvSpPr>
          <p:cNvPr id="3" name="İçerik Yer Tutucusu 2"/>
          <p:cNvSpPr>
            <a:spLocks noGrp="1"/>
          </p:cNvSpPr>
          <p:nvPr>
            <p:ph idx="1"/>
          </p:nvPr>
        </p:nvSpPr>
        <p:spPr>
          <a:xfrm>
            <a:off x="1372569" y="1916832"/>
            <a:ext cx="10292051" cy="4032448"/>
          </a:xfrm>
        </p:spPr>
        <p:txBody>
          <a:bodyPr>
            <a:normAutofit/>
          </a:bodyPr>
          <a:lstStyle/>
          <a:p>
            <a:r>
              <a:rPr lang="tr-TR" sz="2400" dirty="0" smtClean="0">
                <a:solidFill>
                  <a:schemeClr val="tx1"/>
                </a:solidFill>
              </a:rPr>
              <a:t>Z puanı ile ilgili negatif z puanı, kesirli ve düşük değerlerden gibi bazı problemlerin üstesinden gelmek için bu puanlar başka standart puanlara dönüştürülebilir. Bunlardan en yaygını T puanıdır.</a:t>
            </a:r>
          </a:p>
          <a:p>
            <a:r>
              <a:rPr lang="tr-TR" sz="2400" dirty="0" smtClean="0">
                <a:solidFill>
                  <a:schemeClr val="tx1"/>
                </a:solidFill>
              </a:rPr>
              <a:t>Standart T puanı ortalaması 50, standart sapması 10 olan ve normal dağılım gösteren bir puandır. </a:t>
            </a:r>
            <a:endParaRPr lang="tr-TR" sz="2400" dirty="0">
              <a:solidFill>
                <a:schemeClr val="tx1"/>
              </a:solidFill>
            </a:endParaRPr>
          </a:p>
          <a:p>
            <a:pPr marL="0" indent="0">
              <a:buNone/>
            </a:pPr>
            <a:endParaRPr lang="tr-TR" sz="2400" dirty="0" smtClean="0">
              <a:solidFill>
                <a:schemeClr val="tx1"/>
              </a:solidFill>
            </a:endParaRPr>
          </a:p>
          <a:p>
            <a:endParaRPr lang="tr-TR" sz="2400" dirty="0">
              <a:solidFill>
                <a:schemeClr val="tx1"/>
              </a:solidFill>
            </a:endParaRPr>
          </a:p>
        </p:txBody>
      </p:sp>
      <mc:AlternateContent xmlns:mc="http://schemas.openxmlformats.org/markup-compatibility/2006" xmlns:a14="http://schemas.microsoft.com/office/drawing/2010/main">
        <mc:Choice Requires="a14">
          <p:sp>
            <p:nvSpPr>
              <p:cNvPr id="5" name="Metin kutusu 4"/>
              <p:cNvSpPr txBox="1"/>
              <p:nvPr/>
            </p:nvSpPr>
            <p:spPr>
              <a:xfrm>
                <a:off x="3119671" y="4581128"/>
                <a:ext cx="6437508" cy="798808"/>
              </a:xfrm>
              <a:prstGeom prst="rect">
                <a:avLst/>
              </a:prstGeom>
              <a:noFill/>
            </p:spPr>
            <p:txBody>
              <a:bodyPr wrap="square" lIns="0" tIns="0" rIns="0" bIns="0" rtlCol="0">
                <a:spAutoFit/>
              </a:bodyPr>
              <a:lstStyle/>
              <a:p>
                <a:pPr fontAlgn="base">
                  <a:spcBef>
                    <a:spcPct val="0"/>
                  </a:spcBef>
                  <a:spcAft>
                    <a:spcPct val="0"/>
                  </a:spcAft>
                </a:pPr>
                <a:r>
                  <a:rPr lang="tr-TR" sz="3600" dirty="0">
                    <a:solidFill>
                      <a:prstClr val="black"/>
                    </a:solidFill>
                    <a:latin typeface="Arial" pitchFamily="34" charset="0"/>
                  </a:rPr>
                  <a:t>T = 10 (</a:t>
                </a:r>
                <a14:m>
                  <m:oMath xmlns:m="http://schemas.openxmlformats.org/officeDocument/2006/math">
                    <m:f>
                      <m:fPr>
                        <m:ctrlPr>
                          <a:rPr lang="tr-TR" sz="3600" i="1">
                            <a:solidFill>
                              <a:prstClr val="black"/>
                            </a:solidFill>
                            <a:latin typeface="Cambria Math" panose="02040503050406030204" pitchFamily="18" charset="0"/>
                          </a:rPr>
                        </m:ctrlPr>
                      </m:fPr>
                      <m:num>
                        <m:r>
                          <m:rPr>
                            <m:sty m:val="p"/>
                          </m:rPr>
                          <a:rPr lang="tr-TR" sz="3600">
                            <a:solidFill>
                              <a:prstClr val="black"/>
                            </a:solidFill>
                            <a:latin typeface="Cambria Math" panose="02040503050406030204" pitchFamily="18" charset="0"/>
                          </a:rPr>
                          <m:t>X</m:t>
                        </m:r>
                        <m:r>
                          <a:rPr lang="tr-TR" sz="3600">
                            <a:solidFill>
                              <a:prstClr val="black"/>
                            </a:solidFill>
                            <a:latin typeface="Cambria Math" panose="02040503050406030204" pitchFamily="18" charset="0"/>
                          </a:rPr>
                          <m:t> −</m:t>
                        </m:r>
                        <m:r>
                          <m:rPr>
                            <m:sty m:val="p"/>
                          </m:rPr>
                          <a:rPr lang="tr-TR" sz="3600">
                            <a:solidFill>
                              <a:prstClr val="black"/>
                            </a:solidFill>
                            <a:latin typeface="Cambria Math" panose="02040503050406030204" pitchFamily="18" charset="0"/>
                          </a:rPr>
                          <m:t>Xort</m:t>
                        </m:r>
                      </m:num>
                      <m:den>
                        <m:r>
                          <m:rPr>
                            <m:sty m:val="p"/>
                          </m:rPr>
                          <a:rPr lang="tr-TR" sz="3600">
                            <a:solidFill>
                              <a:prstClr val="black"/>
                            </a:solidFill>
                            <a:latin typeface="Cambria Math" panose="02040503050406030204" pitchFamily="18" charset="0"/>
                          </a:rPr>
                          <m:t>S</m:t>
                        </m:r>
                      </m:den>
                    </m:f>
                  </m:oMath>
                </a14:m>
                <a:r>
                  <a:rPr lang="tr-TR" sz="3600" dirty="0">
                    <a:solidFill>
                      <a:prstClr val="black"/>
                    </a:solidFill>
                    <a:latin typeface="Arial" pitchFamily="34" charset="0"/>
                  </a:rPr>
                  <a:t>) + 50</a:t>
                </a:r>
              </a:p>
            </p:txBody>
          </p:sp>
        </mc:Choice>
        <mc:Fallback xmlns="">
          <p:sp>
            <p:nvSpPr>
              <p:cNvPr id="5" name="Metin kutusu 4"/>
              <p:cNvSpPr txBox="1">
                <a:spLocks noRot="1" noChangeAspect="1" noMove="1" noResize="1" noEditPoints="1" noAdjustHandles="1" noChangeArrowheads="1" noChangeShapeType="1" noTextEdit="1"/>
              </p:cNvSpPr>
              <p:nvPr/>
            </p:nvSpPr>
            <p:spPr>
              <a:xfrm>
                <a:off x="2339752" y="4581128"/>
                <a:ext cx="4828131" cy="798808"/>
              </a:xfrm>
              <a:prstGeom prst="rect">
                <a:avLst/>
              </a:prstGeom>
              <a:blipFill rotWithShape="0">
                <a:blip r:embed="rId2"/>
                <a:stretch>
                  <a:fillRect l="-5808" t="-3788" b="-16667"/>
                </a:stretch>
              </a:blipFill>
            </p:spPr>
            <p:txBody>
              <a:bodyPr/>
              <a:lstStyle/>
              <a:p>
                <a:r>
                  <a:rPr lang="tr-TR">
                    <a:noFill/>
                  </a:rPr>
                  <a:t> </a:t>
                </a:r>
              </a:p>
            </p:txBody>
          </p:sp>
        </mc:Fallback>
      </mc:AlternateContent>
      <p:pic>
        <p:nvPicPr>
          <p:cNvPr id="6" name="Resim 5"/>
          <p:cNvPicPr>
            <a:picLocks noChangeAspect="1"/>
          </p:cNvPicPr>
          <p:nvPr/>
        </p:nvPicPr>
        <p:blipFill>
          <a:blip r:embed="rId3"/>
          <a:stretch>
            <a:fillRect/>
          </a:stretch>
        </p:blipFill>
        <p:spPr>
          <a:xfrm>
            <a:off x="7701947" y="4233205"/>
            <a:ext cx="4490053" cy="1943757"/>
          </a:xfrm>
          <a:prstGeom prst="rect">
            <a:avLst/>
          </a:prstGeom>
        </p:spPr>
      </p:pic>
    </p:spTree>
    <p:extLst>
      <p:ext uri="{BB962C8B-B14F-4D97-AF65-F5344CB8AC3E}">
        <p14:creationId xmlns:p14="http://schemas.microsoft.com/office/powerpoint/2010/main" val="37984589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38200" y="930165"/>
            <a:ext cx="10515600" cy="5246797"/>
          </a:xfrm>
        </p:spPr>
        <p:txBody>
          <a:bodyPr>
            <a:normAutofit fontScale="62500" lnSpcReduction="20000"/>
          </a:bodyPr>
          <a:lstStyle/>
          <a:p>
            <a:r>
              <a:rPr lang="tr-TR" sz="4600" b="1" dirty="0" smtClean="0">
                <a:solidFill>
                  <a:srgbClr val="FF0000"/>
                </a:solidFill>
              </a:rPr>
              <a:t>T Standart Puanı</a:t>
            </a:r>
            <a:r>
              <a:rPr lang="tr-TR" sz="4600" b="1" dirty="0" smtClean="0"/>
              <a:t>: </a:t>
            </a:r>
          </a:p>
          <a:p>
            <a:pPr>
              <a:lnSpc>
                <a:spcPct val="120000"/>
              </a:lnSpc>
            </a:pPr>
            <a:r>
              <a:rPr lang="tr-TR" sz="4000" dirty="0" smtClean="0"/>
              <a:t>z standart puanını, aritmetik ortalaması 50 ve standart sapması 10 olan puan dağılımına dönüştürür. </a:t>
            </a:r>
          </a:p>
          <a:p>
            <a:pPr>
              <a:lnSpc>
                <a:spcPct val="120000"/>
              </a:lnSpc>
            </a:pPr>
            <a:r>
              <a:rPr lang="tr-TR" sz="4000" dirty="0" smtClean="0"/>
              <a:t>Öğrencilerin sınav puanları z standart puanlarına dönüştürüldükten sonra aşağıdaki eşitlikten faydalanarak T standart puanı cinsinden ifade edilebilir.</a:t>
            </a:r>
          </a:p>
          <a:p>
            <a:pPr>
              <a:lnSpc>
                <a:spcPct val="120000"/>
              </a:lnSpc>
            </a:pPr>
            <a:r>
              <a:rPr lang="tr-TR" sz="4000" dirty="0" smtClean="0"/>
              <a:t>Örneğin; </a:t>
            </a:r>
            <a:r>
              <a:rPr lang="tr-TR" sz="4000" dirty="0"/>
              <a:t>aritmetik ortalaması 50 ve </a:t>
            </a:r>
            <a:r>
              <a:rPr lang="tr-TR" sz="4000" dirty="0" err="1"/>
              <a:t>std.sapması</a:t>
            </a:r>
            <a:r>
              <a:rPr lang="tr-TR" sz="4000" dirty="0"/>
              <a:t> 10 </a:t>
            </a:r>
            <a:r>
              <a:rPr lang="tr-TR" sz="4000" dirty="0" smtClean="0"/>
              <a:t>olan bir dersin sınavında 60 alan bir öğrencinin puan dağılımının T standart puanın hesaplanması</a:t>
            </a:r>
          </a:p>
          <a:p>
            <a:pPr lvl="0"/>
            <a:endParaRPr lang="tr-TR" sz="3500" dirty="0" smtClean="0"/>
          </a:p>
          <a:p>
            <a:pPr lvl="0"/>
            <a:r>
              <a:rPr lang="tr-TR" sz="3500" dirty="0" smtClean="0"/>
              <a:t>T=50+10 (z) veya </a:t>
            </a:r>
          </a:p>
          <a:p>
            <a:pPr>
              <a:lnSpc>
                <a:spcPct val="115000"/>
              </a:lnSpc>
              <a:spcAft>
                <a:spcPts val="1000"/>
              </a:spcAft>
            </a:pPr>
            <a:r>
              <a:rPr lang="tr-TR" sz="3500" dirty="0" smtClean="0"/>
              <a:t>T= 50+10 </a:t>
            </a:r>
            <a:r>
              <a:rPr lang="tr-TR" sz="3200" dirty="0" smtClean="0">
                <a:ea typeface="Calibri"/>
                <a:cs typeface="Times New Roman"/>
              </a:rPr>
              <a:t>[</a:t>
            </a:r>
            <a:r>
              <a:rPr lang="tr-TR" sz="3500" dirty="0" smtClean="0"/>
              <a:t>(x</a:t>
            </a:r>
            <a:r>
              <a:rPr lang="tr-TR" sz="3500" baseline="-25000" dirty="0" smtClean="0"/>
              <a:t>i</a:t>
            </a:r>
            <a:r>
              <a:rPr lang="tr-TR" sz="3500" dirty="0" smtClean="0">
                <a:solidFill>
                  <a:prstClr val="black"/>
                </a:solidFill>
              </a:rPr>
              <a:t>-</a:t>
            </a:r>
            <a:r>
              <a:rPr lang="tr-TR" sz="3500" dirty="0" smtClean="0"/>
              <a:t>x̄)/S</a:t>
            </a:r>
            <a:r>
              <a:rPr lang="tr-TR" sz="3600" dirty="0" smtClean="0">
                <a:ea typeface="Calibri"/>
                <a:cs typeface="Times New Roman"/>
              </a:rPr>
              <a:t>]</a:t>
            </a:r>
            <a:endParaRPr lang="tr-TR" sz="3600" dirty="0">
              <a:ea typeface="Calibri"/>
              <a:cs typeface="Times New Roman"/>
            </a:endParaRPr>
          </a:p>
          <a:p>
            <a:pPr lvl="0"/>
            <a:r>
              <a:rPr lang="tr-TR" sz="3500" dirty="0" smtClean="0"/>
              <a:t>T= 50+10 (1)= 60                                                  </a:t>
            </a:r>
          </a:p>
        </p:txBody>
      </p:sp>
      <p:pic>
        <p:nvPicPr>
          <p:cNvPr id="2" name="Resim 1"/>
          <p:cNvPicPr>
            <a:picLocks noChangeAspect="1"/>
          </p:cNvPicPr>
          <p:nvPr/>
        </p:nvPicPr>
        <p:blipFill>
          <a:blip r:embed="rId2"/>
          <a:stretch>
            <a:fillRect/>
          </a:stretch>
        </p:blipFill>
        <p:spPr>
          <a:xfrm>
            <a:off x="6787547" y="4233205"/>
            <a:ext cx="4737047" cy="1943757"/>
          </a:xfrm>
          <a:prstGeom prst="rect">
            <a:avLst/>
          </a:prstGeom>
        </p:spPr>
      </p:pic>
      <p:sp>
        <p:nvSpPr>
          <p:cNvPr id="4" name="Metin kutusu 3"/>
          <p:cNvSpPr txBox="1"/>
          <p:nvPr/>
        </p:nvSpPr>
        <p:spPr>
          <a:xfrm>
            <a:off x="3878317" y="4233205"/>
            <a:ext cx="2407360" cy="461665"/>
          </a:xfrm>
          <a:prstGeom prst="rect">
            <a:avLst/>
          </a:prstGeom>
          <a:noFill/>
        </p:spPr>
        <p:txBody>
          <a:bodyPr wrap="square" rtlCol="0">
            <a:spAutoFit/>
          </a:bodyPr>
          <a:lstStyle/>
          <a:p>
            <a:r>
              <a:rPr lang="tr-TR" sz="2400" dirty="0"/>
              <a:t>z</a:t>
            </a:r>
            <a:r>
              <a:rPr lang="tr-TR" sz="2400" dirty="0" smtClean="0"/>
              <a:t>= 60-50 / 10 = 1</a:t>
            </a:r>
            <a:endParaRPr lang="tr-TR" sz="2400" dirty="0"/>
          </a:p>
        </p:txBody>
      </p:sp>
    </p:spTree>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476672"/>
            <a:ext cx="9601200" cy="1485900"/>
          </a:xfrm>
        </p:spPr>
        <p:txBody>
          <a:bodyPr>
            <a:normAutofit/>
          </a:bodyPr>
          <a:lstStyle/>
          <a:p>
            <a:pPr algn="ctr"/>
            <a:r>
              <a:rPr lang="tr-TR" sz="4000" b="1" dirty="0" smtClean="0">
                <a:solidFill>
                  <a:srgbClr val="C00000"/>
                </a:solidFill>
              </a:rPr>
              <a:t>T Puanı</a:t>
            </a:r>
            <a:endParaRPr lang="tr-TR" sz="4000" dirty="0">
              <a:solidFill>
                <a:srgbClr val="C00000"/>
              </a:solidFill>
            </a:endParaRPr>
          </a:p>
        </p:txBody>
      </p:sp>
      <p:sp>
        <p:nvSpPr>
          <p:cNvPr id="3" name="İçerik Yer Tutucusu 2"/>
          <p:cNvSpPr>
            <a:spLocks noGrp="1"/>
          </p:cNvSpPr>
          <p:nvPr>
            <p:ph idx="1"/>
          </p:nvPr>
        </p:nvSpPr>
        <p:spPr>
          <a:xfrm>
            <a:off x="891616" y="1460816"/>
            <a:ext cx="10561173" cy="3581400"/>
          </a:xfrm>
        </p:spPr>
        <p:txBody>
          <a:bodyPr>
            <a:noAutofit/>
          </a:bodyPr>
          <a:lstStyle/>
          <a:p>
            <a:pPr algn="just"/>
            <a:r>
              <a:rPr lang="tr-TR" sz="2400" dirty="0" smtClean="0">
                <a:solidFill>
                  <a:schemeClr val="tx1"/>
                </a:solidFill>
              </a:rPr>
              <a:t>Formül incelendiğinde Z puanları ile T puanları arasında doğrusal bir ilişki olduğu görülmektedir. Buna göre T puanları, Z puanlarının 10 katının 50 fazlasıdır. Yani T puanları Z puanları kullanılarak elde edilir.</a:t>
            </a:r>
          </a:p>
          <a:p>
            <a:pPr algn="just"/>
            <a:endParaRPr lang="tr-TR" sz="2400" dirty="0" smtClean="0">
              <a:solidFill>
                <a:schemeClr val="tx1"/>
              </a:solidFill>
            </a:endParaRPr>
          </a:p>
          <a:p>
            <a:pPr marL="274320" lvl="1" indent="0" algn="just">
              <a:buNone/>
            </a:pPr>
            <a:r>
              <a:rPr lang="tr-TR" sz="3600" i="0" dirty="0" smtClean="0">
                <a:solidFill>
                  <a:schemeClr val="tx1"/>
                </a:solidFill>
              </a:rPr>
              <a:t>	          T= 10(z)+50</a:t>
            </a:r>
          </a:p>
          <a:p>
            <a:pPr marL="0" indent="0" algn="just">
              <a:buNone/>
            </a:pPr>
            <a:endParaRPr lang="tr-TR" sz="2400" dirty="0" smtClean="0">
              <a:solidFill>
                <a:schemeClr val="tx1"/>
              </a:solidFill>
            </a:endParaRPr>
          </a:p>
        </p:txBody>
      </p:sp>
      <p:pic>
        <p:nvPicPr>
          <p:cNvPr id="205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535" y="4581128"/>
            <a:ext cx="10037033"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662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1681" y="1062373"/>
            <a:ext cx="25400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15" y="980728"/>
            <a:ext cx="72771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2063554" y="5535303"/>
            <a:ext cx="5646097" cy="461665"/>
          </a:xfrm>
          <a:prstGeom prst="rect">
            <a:avLst/>
          </a:prstGeom>
          <a:noFill/>
        </p:spPr>
        <p:txBody>
          <a:bodyPr wrap="none" rtlCol="0">
            <a:spAutoFit/>
          </a:bodyPr>
          <a:lstStyle/>
          <a:p>
            <a:pPr fontAlgn="base">
              <a:spcBef>
                <a:spcPct val="0"/>
              </a:spcBef>
              <a:spcAft>
                <a:spcPct val="0"/>
              </a:spcAft>
            </a:pPr>
            <a:r>
              <a:rPr lang="tr-TR" sz="2400" b="1" dirty="0" smtClean="0">
                <a:solidFill>
                  <a:prstClr val="black"/>
                </a:solidFill>
                <a:latin typeface="Arial" pitchFamily="34" charset="0"/>
              </a:rPr>
              <a:t>z puanlarını T puanına dönüştürünüz.</a:t>
            </a:r>
            <a:endParaRPr lang="tr-TR" sz="2400" b="1" dirty="0">
              <a:solidFill>
                <a:prstClr val="black"/>
              </a:solidFill>
              <a:latin typeface="Arial" pitchFamily="34" charset="0"/>
            </a:endParaRPr>
          </a:p>
        </p:txBody>
      </p:sp>
      <p:sp>
        <p:nvSpPr>
          <p:cNvPr id="7" name="Metin kutusu 6"/>
          <p:cNvSpPr txBox="1"/>
          <p:nvPr/>
        </p:nvSpPr>
        <p:spPr>
          <a:xfrm>
            <a:off x="11003078" y="1052739"/>
            <a:ext cx="784189" cy="3662541"/>
          </a:xfrm>
          <a:prstGeom prst="rect">
            <a:avLst/>
          </a:prstGeom>
          <a:noFill/>
        </p:spPr>
        <p:txBody>
          <a:bodyPr wrap="none" rtlCol="0">
            <a:spAutoFit/>
          </a:bodyPr>
          <a:lstStyle/>
          <a:p>
            <a:pPr fontAlgn="base">
              <a:spcBef>
                <a:spcPct val="0"/>
              </a:spcBef>
              <a:spcAft>
                <a:spcPct val="0"/>
              </a:spcAft>
            </a:pPr>
            <a:r>
              <a:rPr lang="tr-TR" sz="2400" b="1" dirty="0" smtClean="0">
                <a:solidFill>
                  <a:prstClr val="black"/>
                </a:solidFill>
                <a:latin typeface="Arial" pitchFamily="34" charset="0"/>
              </a:rPr>
              <a:t>T</a:t>
            </a:r>
          </a:p>
          <a:p>
            <a:pPr fontAlgn="base">
              <a:spcBef>
                <a:spcPct val="0"/>
              </a:spcBef>
              <a:spcAft>
                <a:spcPct val="0"/>
              </a:spcAft>
            </a:pPr>
            <a:endParaRPr lang="tr-TR" sz="1200" b="1" dirty="0" smtClean="0">
              <a:solidFill>
                <a:prstClr val="black"/>
              </a:solidFill>
              <a:latin typeface="Arial" pitchFamily="34" charset="0"/>
            </a:endParaRPr>
          </a:p>
          <a:p>
            <a:pPr fontAlgn="base">
              <a:spcBef>
                <a:spcPct val="0"/>
              </a:spcBef>
              <a:spcAft>
                <a:spcPct val="0"/>
              </a:spcAft>
            </a:pPr>
            <a:endParaRPr lang="tr-TR" sz="1200" b="1" dirty="0">
              <a:solidFill>
                <a:prstClr val="black"/>
              </a:solidFill>
              <a:latin typeface="Arial" pitchFamily="34" charset="0"/>
            </a:endParaRPr>
          </a:p>
          <a:p>
            <a:pPr fontAlgn="base">
              <a:spcBef>
                <a:spcPct val="0"/>
              </a:spcBef>
              <a:spcAft>
                <a:spcPct val="0"/>
              </a:spcAft>
            </a:pPr>
            <a:r>
              <a:rPr lang="tr-TR" sz="2400" b="1" dirty="0" smtClean="0">
                <a:solidFill>
                  <a:prstClr val="black"/>
                </a:solidFill>
                <a:latin typeface="Arial" pitchFamily="34" charset="0"/>
              </a:rPr>
              <a:t>61,5</a:t>
            </a:r>
          </a:p>
          <a:p>
            <a:pPr fontAlgn="base">
              <a:spcBef>
                <a:spcPct val="0"/>
              </a:spcBef>
              <a:spcAft>
                <a:spcPct val="0"/>
              </a:spcAft>
            </a:pPr>
            <a:endParaRPr lang="tr-TR" sz="2400" b="1" dirty="0">
              <a:solidFill>
                <a:prstClr val="black"/>
              </a:solidFill>
              <a:latin typeface="Arial" pitchFamily="34" charset="0"/>
            </a:endParaRPr>
          </a:p>
          <a:p>
            <a:pPr fontAlgn="base">
              <a:spcBef>
                <a:spcPct val="0"/>
              </a:spcBef>
              <a:spcAft>
                <a:spcPct val="0"/>
              </a:spcAft>
            </a:pPr>
            <a:r>
              <a:rPr lang="tr-TR" sz="2400" b="1" dirty="0" smtClean="0">
                <a:solidFill>
                  <a:prstClr val="black"/>
                </a:solidFill>
                <a:latin typeface="Arial" pitchFamily="34" charset="0"/>
              </a:rPr>
              <a:t>43,8</a:t>
            </a:r>
          </a:p>
          <a:p>
            <a:pPr fontAlgn="base">
              <a:spcBef>
                <a:spcPct val="0"/>
              </a:spcBef>
              <a:spcAft>
                <a:spcPct val="0"/>
              </a:spcAft>
            </a:pPr>
            <a:endParaRPr lang="tr-TR" sz="2400" b="1" dirty="0">
              <a:solidFill>
                <a:prstClr val="black"/>
              </a:solidFill>
              <a:latin typeface="Arial" pitchFamily="34" charset="0"/>
            </a:endParaRPr>
          </a:p>
          <a:p>
            <a:pPr fontAlgn="base">
              <a:spcBef>
                <a:spcPct val="0"/>
              </a:spcBef>
              <a:spcAft>
                <a:spcPct val="0"/>
              </a:spcAft>
            </a:pPr>
            <a:r>
              <a:rPr lang="tr-TR" sz="2400" b="1" dirty="0" smtClean="0">
                <a:solidFill>
                  <a:prstClr val="black"/>
                </a:solidFill>
                <a:latin typeface="Arial" pitchFamily="34" charset="0"/>
              </a:rPr>
              <a:t>54,2</a:t>
            </a:r>
          </a:p>
          <a:p>
            <a:pPr fontAlgn="base">
              <a:spcBef>
                <a:spcPct val="0"/>
              </a:spcBef>
              <a:spcAft>
                <a:spcPct val="0"/>
              </a:spcAft>
            </a:pPr>
            <a:endParaRPr lang="tr-TR" sz="2400" b="1" dirty="0" smtClean="0">
              <a:solidFill>
                <a:prstClr val="black"/>
              </a:solidFill>
              <a:latin typeface="Arial" pitchFamily="34" charset="0"/>
            </a:endParaRPr>
          </a:p>
          <a:p>
            <a:pPr fontAlgn="base">
              <a:spcBef>
                <a:spcPct val="0"/>
              </a:spcBef>
              <a:spcAft>
                <a:spcPct val="0"/>
              </a:spcAft>
            </a:pPr>
            <a:endParaRPr lang="tr-TR" sz="800" b="1" dirty="0" smtClean="0">
              <a:solidFill>
                <a:prstClr val="black"/>
              </a:solidFill>
              <a:latin typeface="Arial" pitchFamily="34" charset="0"/>
            </a:endParaRPr>
          </a:p>
          <a:p>
            <a:pPr fontAlgn="base">
              <a:spcBef>
                <a:spcPct val="0"/>
              </a:spcBef>
              <a:spcAft>
                <a:spcPct val="0"/>
              </a:spcAft>
            </a:pPr>
            <a:endParaRPr lang="tr-TR" sz="800" b="1" dirty="0">
              <a:solidFill>
                <a:prstClr val="black"/>
              </a:solidFill>
              <a:latin typeface="Arial" pitchFamily="34" charset="0"/>
            </a:endParaRPr>
          </a:p>
          <a:p>
            <a:pPr fontAlgn="base">
              <a:spcBef>
                <a:spcPct val="0"/>
              </a:spcBef>
              <a:spcAft>
                <a:spcPct val="0"/>
              </a:spcAft>
            </a:pPr>
            <a:r>
              <a:rPr lang="tr-TR" sz="2400" b="1" dirty="0" smtClean="0">
                <a:solidFill>
                  <a:prstClr val="black"/>
                </a:solidFill>
                <a:latin typeface="Arial" pitchFamily="34" charset="0"/>
              </a:rPr>
              <a:t>67,9</a:t>
            </a:r>
            <a:endParaRPr lang="tr-TR" sz="2400" b="1" dirty="0">
              <a:solidFill>
                <a:prstClr val="black"/>
              </a:solidFill>
              <a:latin typeface="Arial" pitchFamily="34" charset="0"/>
            </a:endParaRPr>
          </a:p>
        </p:txBody>
      </p:sp>
      <p:sp>
        <p:nvSpPr>
          <p:cNvPr id="8" name="Metin kutusu 7"/>
          <p:cNvSpPr txBox="1"/>
          <p:nvPr/>
        </p:nvSpPr>
        <p:spPr>
          <a:xfrm>
            <a:off x="2979681" y="580618"/>
            <a:ext cx="2191407" cy="400110"/>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X Öğrencisinin</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21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10" y="1650854"/>
            <a:ext cx="11035862" cy="354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D:\ppt_clipart\örnek.jpg"/>
          <p:cNvPicPr>
            <a:picLocks noChangeAspect="1" noChangeArrowheads="1"/>
          </p:cNvPicPr>
          <p:nvPr/>
        </p:nvPicPr>
        <p:blipFill>
          <a:blip r:embed="rId3" cstate="print"/>
          <a:srcRect/>
          <a:stretch>
            <a:fillRect/>
          </a:stretch>
        </p:blipFill>
        <p:spPr bwMode="auto">
          <a:xfrm>
            <a:off x="1199457" y="692699"/>
            <a:ext cx="2688299" cy="884011"/>
          </a:xfrm>
          <a:prstGeom prst="rect">
            <a:avLst/>
          </a:prstGeom>
          <a:noFill/>
        </p:spPr>
      </p:pic>
    </p:spTree>
    <p:extLst>
      <p:ext uri="{BB962C8B-B14F-4D97-AF65-F5344CB8AC3E}">
        <p14:creationId xmlns:p14="http://schemas.microsoft.com/office/powerpoint/2010/main" val="6941896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03" y="632420"/>
            <a:ext cx="113157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1659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solidFill>
                  <a:srgbClr val="C00000"/>
                </a:solidFill>
                <a:latin typeface="AR CENA" panose="02000000000000000000" pitchFamily="2" charset="0"/>
              </a:rPr>
              <a:t>Yüzdelik Sıradan Faydalanarak Öğrenci Başarısının  Sıralanması</a:t>
            </a:r>
            <a:endParaRPr lang="tr-TR" sz="4000" dirty="0">
              <a:solidFill>
                <a:srgbClr val="C00000"/>
              </a:solidFill>
              <a:latin typeface="AR CENA" panose="02000000000000000000" pitchFamily="2" charset="0"/>
            </a:endParaRPr>
          </a:p>
        </p:txBody>
      </p:sp>
      <p:sp>
        <p:nvSpPr>
          <p:cNvPr id="3" name="İçerik Yer Tutucusu 2"/>
          <p:cNvSpPr>
            <a:spLocks noGrp="1"/>
          </p:cNvSpPr>
          <p:nvPr>
            <p:ph idx="1"/>
          </p:nvPr>
        </p:nvSpPr>
        <p:spPr/>
        <p:txBody>
          <a:bodyPr>
            <a:normAutofit lnSpcReduction="10000"/>
          </a:bodyPr>
          <a:lstStyle/>
          <a:p>
            <a:pPr marL="0" indent="0">
              <a:buNone/>
            </a:pPr>
            <a:r>
              <a:rPr lang="tr-TR" dirty="0" smtClean="0"/>
              <a:t>    Aritmetik ortalama ve standart saplamayı hesaplamadan öğrencinin grup içindeki konumunu belirlemede kullanılan yoldur. </a:t>
            </a:r>
          </a:p>
          <a:p>
            <a:pPr marL="0" indent="0">
              <a:buNone/>
            </a:pPr>
            <a:r>
              <a:rPr lang="tr-TR" dirty="0" smtClean="0"/>
              <a:t>Bir kaç şekli vardır . </a:t>
            </a:r>
          </a:p>
          <a:p>
            <a:pPr marL="0" indent="0">
              <a:buNone/>
            </a:pPr>
            <a:r>
              <a:rPr lang="tr-TR" dirty="0" smtClean="0"/>
              <a:t>Bunlar ;</a:t>
            </a:r>
          </a:p>
          <a:p>
            <a:r>
              <a:rPr lang="tr-TR" dirty="0" smtClean="0"/>
              <a:t> Öğrenci puanının kaçıncı yüzdelikte yer aldığı ,</a:t>
            </a:r>
          </a:p>
          <a:p>
            <a:r>
              <a:rPr lang="tr-TR" dirty="0"/>
              <a:t> </a:t>
            </a:r>
            <a:r>
              <a:rPr lang="tr-TR" dirty="0" smtClean="0"/>
              <a:t>Öğrenci puanından daha düşük veya daha yüksek puanların yüzdesine bakarak öğrenci başarısının yorumlanması,</a:t>
            </a:r>
          </a:p>
          <a:p>
            <a:r>
              <a:rPr lang="tr-TR" dirty="0"/>
              <a:t> </a:t>
            </a:r>
            <a:r>
              <a:rPr lang="tr-TR" dirty="0" smtClean="0"/>
              <a:t>Puanların yüzdelik sırası ve yığmalı yüzdelik sırasının belirlenmesiyle de yapılabilir.</a:t>
            </a:r>
          </a:p>
          <a:p>
            <a:pPr marL="0" indent="0">
              <a:buNone/>
            </a:pPr>
            <a:r>
              <a:rPr lang="tr-TR" dirty="0"/>
              <a:t> </a:t>
            </a:r>
            <a:endParaRPr lang="tr-TR" dirty="0" smtClean="0"/>
          </a:p>
          <a:p>
            <a:endParaRPr lang="tr-TR" dirty="0" smtClean="0"/>
          </a:p>
        </p:txBody>
      </p:sp>
    </p:spTree>
    <p:extLst>
      <p:ext uri="{BB962C8B-B14F-4D97-AF65-F5344CB8AC3E}">
        <p14:creationId xmlns:p14="http://schemas.microsoft.com/office/powerpoint/2010/main" val="627605676"/>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2627" y="524414"/>
            <a:ext cx="11536448" cy="835157"/>
          </a:xfrm>
        </p:spPr>
        <p:txBody>
          <a:bodyPr>
            <a:normAutofit/>
          </a:bodyPr>
          <a:lstStyle/>
          <a:p>
            <a:r>
              <a:rPr lang="tr-TR" sz="2800" dirty="0" smtClean="0"/>
              <a:t>        </a:t>
            </a:r>
            <a:r>
              <a:rPr lang="tr-TR" sz="2800" b="1" dirty="0" smtClean="0"/>
              <a:t>Öğrenci başarılarını yorumlamada kullanılan diğer dağlımlar </a:t>
            </a:r>
            <a:endParaRPr lang="tr-TR" sz="2800" b="1" dirty="0"/>
          </a:p>
        </p:txBody>
      </p:sp>
      <p:sp>
        <p:nvSpPr>
          <p:cNvPr id="3" name="İçerik Yer Tutucusu 2"/>
          <p:cNvSpPr>
            <a:spLocks noGrp="1"/>
          </p:cNvSpPr>
          <p:nvPr>
            <p:ph idx="1"/>
          </p:nvPr>
        </p:nvSpPr>
        <p:spPr>
          <a:xfrm>
            <a:off x="909392" y="1732554"/>
            <a:ext cx="5016431" cy="4862849"/>
          </a:xfrm>
        </p:spPr>
        <p:txBody>
          <a:bodyPr>
            <a:normAutofit lnSpcReduction="10000"/>
          </a:bodyPr>
          <a:lstStyle/>
          <a:p>
            <a:pPr marL="0" indent="0">
              <a:buNone/>
            </a:pPr>
            <a:r>
              <a:rPr lang="tr-TR" u="sng" dirty="0" smtClean="0">
                <a:solidFill>
                  <a:srgbClr val="FF0000"/>
                </a:solidFill>
                <a:latin typeface="AR CENA" panose="02000000000000000000" pitchFamily="2" charset="0"/>
              </a:rPr>
              <a:t>   </a:t>
            </a:r>
            <a:r>
              <a:rPr lang="tr-TR" b="1" u="sng" dirty="0" smtClean="0">
                <a:solidFill>
                  <a:srgbClr val="C00000"/>
                </a:solidFill>
                <a:latin typeface="AR CENA" panose="02000000000000000000" pitchFamily="2" charset="0"/>
              </a:rPr>
              <a:t>1. Pozitif Kayışlı Dağılımlar   </a:t>
            </a:r>
          </a:p>
          <a:p>
            <a:pPr marL="0" indent="0">
              <a:buNone/>
            </a:pPr>
            <a:r>
              <a:rPr lang="tr-TR" u="sng" dirty="0" smtClean="0"/>
              <a:t>                            </a:t>
            </a:r>
          </a:p>
          <a:p>
            <a:pPr marL="0" indent="0">
              <a:buNone/>
            </a:pPr>
            <a:r>
              <a:rPr lang="tr-TR" dirty="0" smtClean="0"/>
              <a:t>    Bir dağılımın pozitif kayışlı(</a:t>
            </a:r>
            <a:r>
              <a:rPr lang="tr-TR" b="1" dirty="0" smtClean="0"/>
              <a:t>sağa çarpık</a:t>
            </a:r>
            <a:r>
              <a:rPr lang="tr-TR" dirty="0" smtClean="0"/>
              <a:t>) olması demek ,öğrenci puanlarının düşük olması veya grubun başarısının düşük olması demektir.</a:t>
            </a:r>
          </a:p>
          <a:p>
            <a:pPr marL="0" indent="0">
              <a:buNone/>
            </a:pPr>
            <a:r>
              <a:rPr lang="tr-TR" dirty="0" smtClean="0"/>
              <a:t>Pozitif dağılımlı kayışlarda ;</a:t>
            </a:r>
          </a:p>
          <a:p>
            <a:pPr marL="0" indent="0">
              <a:buNone/>
            </a:pPr>
            <a:r>
              <a:rPr lang="tr-TR" dirty="0"/>
              <a:t> </a:t>
            </a:r>
            <a:r>
              <a:rPr lang="tr-TR" dirty="0" smtClean="0">
                <a:solidFill>
                  <a:srgbClr val="FF0000"/>
                </a:solidFill>
              </a:rPr>
              <a:t>Mod &lt; Ortanca &lt;Aritmetik ortalama</a:t>
            </a:r>
          </a:p>
          <a:p>
            <a:pPr marL="0" indent="0">
              <a:buNone/>
            </a:pPr>
            <a:r>
              <a:rPr lang="tr-TR" dirty="0" smtClean="0"/>
              <a:t> ilişkisi vardır .</a:t>
            </a:r>
          </a:p>
        </p:txBody>
      </p:sp>
      <p:sp>
        <p:nvSpPr>
          <p:cNvPr id="19" name="Sağ Ok 18"/>
          <p:cNvSpPr/>
          <p:nvPr/>
        </p:nvSpPr>
        <p:spPr>
          <a:xfrm>
            <a:off x="6600056" y="4653136"/>
            <a:ext cx="367240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Serbest Form 20"/>
          <p:cNvSpPr/>
          <p:nvPr/>
        </p:nvSpPr>
        <p:spPr>
          <a:xfrm>
            <a:off x="6626941" y="2241722"/>
            <a:ext cx="3645523" cy="2411421"/>
          </a:xfrm>
          <a:custGeom>
            <a:avLst/>
            <a:gdLst>
              <a:gd name="connsiteX0" fmla="*/ 0 w 3598606"/>
              <a:gd name="connsiteY0" fmla="*/ 2581820 h 2596568"/>
              <a:gd name="connsiteX1" fmla="*/ 530942 w 3598606"/>
              <a:gd name="connsiteY1" fmla="*/ 310568 h 2596568"/>
              <a:gd name="connsiteX2" fmla="*/ 1607574 w 3598606"/>
              <a:gd name="connsiteY2" fmla="*/ 266323 h 2596568"/>
              <a:gd name="connsiteX3" fmla="*/ 3598606 w 3598606"/>
              <a:gd name="connsiteY3" fmla="*/ 2596568 h 2596568"/>
            </a:gdLst>
            <a:ahLst/>
            <a:cxnLst>
              <a:cxn ang="0">
                <a:pos x="connsiteX0" y="connsiteY0"/>
              </a:cxn>
              <a:cxn ang="0">
                <a:pos x="connsiteX1" y="connsiteY1"/>
              </a:cxn>
              <a:cxn ang="0">
                <a:pos x="connsiteX2" y="connsiteY2"/>
              </a:cxn>
              <a:cxn ang="0">
                <a:pos x="connsiteX3" y="connsiteY3"/>
              </a:cxn>
            </a:cxnLst>
            <a:rect l="l" t="t" r="r" b="b"/>
            <a:pathLst>
              <a:path w="3598606" h="2596568">
                <a:moveTo>
                  <a:pt x="0" y="2581820"/>
                </a:moveTo>
                <a:cubicBezTo>
                  <a:pt x="131506" y="1639152"/>
                  <a:pt x="263013" y="696484"/>
                  <a:pt x="530942" y="310568"/>
                </a:cubicBezTo>
                <a:cubicBezTo>
                  <a:pt x="798871" y="-75348"/>
                  <a:pt x="1096297" y="-114677"/>
                  <a:pt x="1607574" y="266323"/>
                </a:cubicBezTo>
                <a:cubicBezTo>
                  <a:pt x="2118851" y="647323"/>
                  <a:pt x="3291348" y="2227858"/>
                  <a:pt x="3598606" y="25965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3" name="Düz Bağlayıcı 22"/>
          <p:cNvCxnSpPr/>
          <p:nvPr/>
        </p:nvCxnSpPr>
        <p:spPr>
          <a:xfrm>
            <a:off x="7536160" y="2204864"/>
            <a:ext cx="72008"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a:off x="8058219" y="2373405"/>
            <a:ext cx="108012" cy="2304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8616280" y="2852936"/>
            <a:ext cx="72008" cy="18002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Dikdörtgen 30"/>
          <p:cNvSpPr/>
          <p:nvPr/>
        </p:nvSpPr>
        <p:spPr>
          <a:xfrm>
            <a:off x="7320139" y="4774192"/>
            <a:ext cx="684076" cy="21602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MOD</a:t>
            </a:r>
          </a:p>
        </p:txBody>
      </p:sp>
      <p:sp>
        <p:nvSpPr>
          <p:cNvPr id="32" name="Dikdörtgen 31"/>
          <p:cNvSpPr/>
          <p:nvPr/>
        </p:nvSpPr>
        <p:spPr>
          <a:xfrm>
            <a:off x="8032015" y="4774192"/>
            <a:ext cx="540060" cy="2160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Ort</a:t>
            </a:r>
            <a:endParaRPr lang="tr-TR" dirty="0"/>
          </a:p>
        </p:txBody>
      </p:sp>
      <p:sp>
        <p:nvSpPr>
          <p:cNvPr id="33" name="Dikdörtgen 32"/>
          <p:cNvSpPr/>
          <p:nvPr/>
        </p:nvSpPr>
        <p:spPr>
          <a:xfrm>
            <a:off x="8615503" y="4749498"/>
            <a:ext cx="360040" cy="2160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X</a:t>
            </a:r>
            <a:endParaRPr lang="tr-TR" dirty="0"/>
          </a:p>
        </p:txBody>
      </p:sp>
    </p:spTree>
    <p:extLst>
      <p:ext uri="{BB962C8B-B14F-4D97-AF65-F5344CB8AC3E}">
        <p14:creationId xmlns:p14="http://schemas.microsoft.com/office/powerpoint/2010/main" val="63804768"/>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660" y="601887"/>
            <a:ext cx="5727957" cy="5611851"/>
          </a:xfrm>
        </p:spPr>
        <p:txBody>
          <a:bodyPr>
            <a:normAutofit/>
          </a:bodyPr>
          <a:lstStyle/>
          <a:p>
            <a:pPr marL="0" indent="0">
              <a:buNone/>
            </a:pPr>
            <a:r>
              <a:rPr lang="tr-TR" dirty="0" smtClean="0">
                <a:solidFill>
                  <a:srgbClr val="FF0000"/>
                </a:solidFill>
              </a:rPr>
              <a:t>   </a:t>
            </a:r>
            <a:r>
              <a:rPr lang="tr-TR" b="1" dirty="0" smtClean="0">
                <a:solidFill>
                  <a:srgbClr val="C00000"/>
                </a:solidFill>
                <a:latin typeface="AR CENA" panose="02000000000000000000" pitchFamily="2" charset="0"/>
              </a:rPr>
              <a:t>2. </a:t>
            </a:r>
            <a:r>
              <a:rPr lang="tr-TR" b="1" u="sng" dirty="0" smtClean="0">
                <a:solidFill>
                  <a:srgbClr val="C00000"/>
                </a:solidFill>
                <a:latin typeface="AR CENA" panose="02000000000000000000" pitchFamily="2" charset="0"/>
              </a:rPr>
              <a:t>Negatif Kayışlı Dağılımlar</a:t>
            </a:r>
          </a:p>
          <a:p>
            <a:pPr marL="0" indent="0">
              <a:buNone/>
            </a:pPr>
            <a:endParaRPr lang="tr-TR" u="sng" dirty="0" smtClean="0"/>
          </a:p>
          <a:p>
            <a:pPr marL="0" indent="0">
              <a:buNone/>
            </a:pPr>
            <a:r>
              <a:rPr lang="tr-TR" dirty="0"/>
              <a:t> </a:t>
            </a:r>
            <a:r>
              <a:rPr lang="tr-TR" dirty="0" smtClean="0"/>
              <a:t>    Bir dağılım negatif kayışı (</a:t>
            </a:r>
            <a:r>
              <a:rPr lang="tr-TR" b="1" dirty="0" smtClean="0"/>
              <a:t>sola çarpık</a:t>
            </a:r>
            <a:r>
              <a:rPr lang="tr-TR" dirty="0" smtClean="0"/>
              <a:t>) olması demek ,öğrenci puanlarının yüksek olması veya grubun başarısının yüksek olması anlamına gelir .</a:t>
            </a:r>
          </a:p>
          <a:p>
            <a:pPr marL="0" indent="0">
              <a:buNone/>
            </a:pPr>
            <a:r>
              <a:rPr lang="tr-TR" dirty="0" smtClean="0"/>
              <a:t>Negatif kayışlı dağılımlarda ;</a:t>
            </a:r>
          </a:p>
          <a:p>
            <a:pPr marL="0" indent="0">
              <a:buNone/>
            </a:pPr>
            <a:r>
              <a:rPr lang="tr-TR" dirty="0"/>
              <a:t> </a:t>
            </a:r>
            <a:r>
              <a:rPr lang="tr-TR" dirty="0" smtClean="0"/>
              <a:t>    </a:t>
            </a:r>
            <a:r>
              <a:rPr lang="tr-TR" dirty="0" smtClean="0">
                <a:solidFill>
                  <a:srgbClr val="FF0000"/>
                </a:solidFill>
              </a:rPr>
              <a:t>Mod&gt;Ortanca&gt;Aritmetik ortalama </a:t>
            </a:r>
          </a:p>
          <a:p>
            <a:pPr marL="0" indent="0">
              <a:buNone/>
            </a:pPr>
            <a:r>
              <a:rPr lang="tr-TR" dirty="0" smtClean="0"/>
              <a:t> ilişkisi vardır.</a:t>
            </a:r>
            <a:endParaRPr lang="tr-TR" dirty="0"/>
          </a:p>
        </p:txBody>
      </p:sp>
      <p:sp>
        <p:nvSpPr>
          <p:cNvPr id="4" name="Sağ Ok 3"/>
          <p:cNvSpPr/>
          <p:nvPr/>
        </p:nvSpPr>
        <p:spPr>
          <a:xfrm>
            <a:off x="6744072" y="4149080"/>
            <a:ext cx="338437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erbest Form 5"/>
          <p:cNvSpPr/>
          <p:nvPr/>
        </p:nvSpPr>
        <p:spPr>
          <a:xfrm>
            <a:off x="6736888" y="2245147"/>
            <a:ext cx="3392129" cy="1917604"/>
          </a:xfrm>
          <a:custGeom>
            <a:avLst/>
            <a:gdLst>
              <a:gd name="connsiteX0" fmla="*/ 3392129 w 3392129"/>
              <a:gd name="connsiteY0" fmla="*/ 1799617 h 1917604"/>
              <a:gd name="connsiteX1" fmla="*/ 2462981 w 3392129"/>
              <a:gd name="connsiteY1" fmla="*/ 313 h 1917604"/>
              <a:gd name="connsiteX2" fmla="*/ 0 w 3392129"/>
              <a:gd name="connsiteY2" fmla="*/ 1917604 h 1917604"/>
            </a:gdLst>
            <a:ahLst/>
            <a:cxnLst>
              <a:cxn ang="0">
                <a:pos x="connsiteX0" y="connsiteY0"/>
              </a:cxn>
              <a:cxn ang="0">
                <a:pos x="connsiteX1" y="connsiteY1"/>
              </a:cxn>
              <a:cxn ang="0">
                <a:pos x="connsiteX2" y="connsiteY2"/>
              </a:cxn>
            </a:cxnLst>
            <a:rect l="l" t="t" r="r" b="b"/>
            <a:pathLst>
              <a:path w="3392129" h="1917604">
                <a:moveTo>
                  <a:pt x="3392129" y="1799617"/>
                </a:moveTo>
                <a:cubicBezTo>
                  <a:pt x="3210232" y="890133"/>
                  <a:pt x="3028336" y="-19351"/>
                  <a:pt x="2462981" y="313"/>
                </a:cubicBezTo>
                <a:cubicBezTo>
                  <a:pt x="1897626" y="19977"/>
                  <a:pt x="948813" y="968790"/>
                  <a:pt x="0" y="19176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Bağlayıcı 7"/>
          <p:cNvCxnSpPr/>
          <p:nvPr/>
        </p:nvCxnSpPr>
        <p:spPr>
          <a:xfrm>
            <a:off x="8256240" y="2709773"/>
            <a:ext cx="0" cy="1435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8616280" y="2493749"/>
            <a:ext cx="0" cy="1651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9048328" y="2227546"/>
            <a:ext cx="0" cy="1922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Düz Bağlayıcı 40"/>
          <p:cNvCxnSpPr/>
          <p:nvPr/>
        </p:nvCxnSpPr>
        <p:spPr>
          <a:xfrm>
            <a:off x="7752184" y="5517232"/>
            <a:ext cx="288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Dikdörtgen 57"/>
          <p:cNvSpPr/>
          <p:nvPr/>
        </p:nvSpPr>
        <p:spPr>
          <a:xfrm rot="10800000">
            <a:off x="7851880" y="4261401"/>
            <a:ext cx="376831" cy="38735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X</a:t>
            </a:r>
          </a:p>
        </p:txBody>
      </p:sp>
      <p:sp>
        <p:nvSpPr>
          <p:cNvPr id="59" name="Dikdörtgen 58"/>
          <p:cNvSpPr/>
          <p:nvPr/>
        </p:nvSpPr>
        <p:spPr>
          <a:xfrm>
            <a:off x="8326475" y="4261401"/>
            <a:ext cx="579612" cy="38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Ort.</a:t>
            </a:r>
          </a:p>
        </p:txBody>
      </p:sp>
      <p:sp>
        <p:nvSpPr>
          <p:cNvPr id="60" name="Dikdörtgen 59"/>
          <p:cNvSpPr/>
          <p:nvPr/>
        </p:nvSpPr>
        <p:spPr>
          <a:xfrm>
            <a:off x="8982987" y="4298263"/>
            <a:ext cx="648072" cy="3387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Mod</a:t>
            </a:r>
          </a:p>
        </p:txBody>
      </p:sp>
      <p:sp>
        <p:nvSpPr>
          <p:cNvPr id="61" name="Dikdörtgen 60"/>
          <p:cNvSpPr/>
          <p:nvPr/>
        </p:nvSpPr>
        <p:spPr>
          <a:xfrm>
            <a:off x="2035807" y="5278654"/>
            <a:ext cx="8802891" cy="1183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a:p>
            <a:pPr algn="ctr"/>
            <a:r>
              <a:rPr lang="tr-TR" sz="3200" dirty="0">
                <a:solidFill>
                  <a:srgbClr val="C00000"/>
                </a:solidFill>
              </a:rPr>
              <a:t>Bilindiği gibi normal dağılım eğrisinde;</a:t>
            </a:r>
          </a:p>
          <a:p>
            <a:pPr algn="ctr"/>
            <a:r>
              <a:rPr lang="tr-TR" sz="3200" dirty="0">
                <a:solidFill>
                  <a:srgbClr val="C00000"/>
                </a:solidFill>
              </a:rPr>
              <a:t>Mod=Ortanca=Aritmetik Ortalamadır .</a:t>
            </a:r>
          </a:p>
          <a:p>
            <a:pPr algn="ctr"/>
            <a:endParaRPr lang="tr-TR" sz="3200" dirty="0">
              <a:solidFill>
                <a:srgbClr val="C00000"/>
              </a:solidFill>
            </a:endParaRPr>
          </a:p>
        </p:txBody>
      </p:sp>
    </p:spTree>
    <p:extLst>
      <p:ext uri="{BB962C8B-B14F-4D97-AF65-F5344CB8AC3E}">
        <p14:creationId xmlns:p14="http://schemas.microsoft.com/office/powerpoint/2010/main" val="38758910"/>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9791E2-624F-461B-81C6-591FC0FCDFCD}&quot;/&gt;&lt;filename val=&quot;C:\DOCUME~1\Serkan\LOCALS~1\Temp\PR\data\asimages\{859791E2-624F-461B-81C6-591FC0FCDFCD}.png&quot;/&gt;&lt;hasEffects val=&quot;1&quot;/&gt;&lt;left val=&quot;28.56&quot;/&gt;&lt;top val=&quot;177&quot;/&gt;&lt;width val=&quot;45.36&quot;/&gt;&lt;height val=&quot;45.36&quot;/&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3C0278C-5BB0-470B-BB3D-F6DC312573CE}&quot;/&gt;&lt;filename val=&quot;C:\DOCUME~1\Serkan\LOCALS~1\Temp\PR\data\asimages\{F3C0278C-5BB0-470B-BB3D-F6DC312573CE}.png&quot;/&gt;&lt;hasEffects val=&quot;0&quot;/&gt;&lt;left val=&quot;52.56&quot;/&gt;&lt;top val=&quot;240.72&quot;/&gt;&lt;width val=&quot;221.52&quot;/&gt;&lt;height val=&quot;230.64&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26D920-AB7A-4CDC-B9C8-28036E4E0BD9}&quot;/&gt;&lt;filename val=&quot;C:\DOCUME~1\Serkan\LOCALS~1\Temp\PR\data\asimages\{7F26D920-AB7A-4CDC-B9C8-28036E4E0BD9}.png&quot;/&gt;&lt;hasEffects val=&quot;0&quot;/&gt;&lt;left val=&quot;13.56&quot;/&gt;&lt;top val=&quot;171&quot;/&gt;&lt;width val=&quot;300.36&quot;/&gt;&lt;height val=&quot;235.92&quot;/&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F3B921-320D-4981-A077-9C525D24C954}&quot;/&gt;&lt;filename val=&quot;C:\DOCUME~1\Serkan\LOCALS~1\Temp\PR\data\asimages\{9AF3B921-320D-4981-A077-9C525D24C954}.png&quot;/&gt;&lt;hasEffects val=&quot;1&quot;/&gt;&lt;left val=&quot;321&quot;/&gt;&lt;top val=&quot;185.28&quot;/&gt;&lt;width val=&quot;384.36&quot;/&gt;&lt;height val=&quot;41.64&quot;/&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B0571D-27FA-4C95-A928-E915C33F3B0F}&quot;/&gt;&lt;filename val=&quot;C:\DOCUME~1\Serkan\LOCALS~1\Temp\PR\data\asimages\{F7B0571D-27FA-4C95-A928-E915C33F3B0F}.png&quot;/&gt;&lt;hasEffects val=&quot;1&quot;/&gt;&lt;left val=&quot;324.72&quot;/&gt;&lt;top val=&quot;246.72&quot;/&gt;&lt;width val=&quot;160.92&quot;/&gt;&lt;height val=&quot;47.64&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1CCE71-081C-496F-B992-C7CB35659776}&quot;/&gt;&lt;filename val=&quot;C:\DOCUME~1\Serkan\LOCALS~1\Temp\PR\data\asimages\{8E1CCE71-081C-496F-B992-C7CB35659776}.png&quot;/&gt;&lt;hasEffects val=&quot;1&quot;/&gt;&lt;left val=&quot;324&quot;/&gt;&lt;top val=&quot;303&quot;/&gt;&lt;width val=&quot;322.08&quot;/&gt;&lt;height val=&quot;81.36&quot;/&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B42923-4464-47A8-8830-8117B4301966}&quot;/&gt;&lt;filename val=&quot;C:\DOCUME~1\Serkan\LOCALS~1\Temp\PR\data\asimages\{AEB42923-4464-47A8-8830-8117B4301966}.png&quot;/&gt;&lt;hasEffects val=&quot;1&quot;/&gt;&lt;left val=&quot;477&quot;/&gt;&lt;top val=&quot;195.72&quot;/&gt;&lt;width val=&quot;166.08&quot;/&gt;&lt;height val=&quot;87.36&quot;/&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E67CDA-68A8-4DC5-9932-C046108193AA}&quot;/&gt;&lt;filename val=&quot;C:\DOCUME~1\Serkan\LOCALS~1\Temp\PR\data\asimages\{1EE67CDA-68A8-4DC5-9932-C046108193AA}.png&quot;/&gt;&lt;hasEffects val=&quot;1&quot;/&gt;&lt;left val=&quot;481.56&quot;/&gt;&lt;top val=&quot;303&quot;/&gt;&lt;width val=&quot;184.08&quot;/&gt;&lt;height val=&quot;84.36&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9791E2-624F-461B-81C6-591FC0FCDFCD}&quot;/&gt;&lt;filename val=&quot;C:\DOCUME~1\Serkan\LOCALS~1\Temp\PR\data\asimages\{859791E2-624F-461B-81C6-591FC0FCDFCD}.png&quot;/&gt;&lt;hasEffects val=&quot;1&quot;/&gt;&lt;left val=&quot;28.56&quot;/&gt;&lt;top val=&quot;177&quot;/&gt;&lt;width val=&quot;45.36&quot;/&gt;&lt;height val=&quot;45.36&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9791E2-624F-461B-81C6-591FC0FCDFCD}&quot;/&gt;&lt;filename val=&quot;C:\DOCUME~1\Serkan\LOCALS~1\Temp\PR\data\asimages\{859791E2-624F-461B-81C6-591FC0FCDFCD}.png&quot;/&gt;&lt;hasEffects val=&quot;1&quot;/&gt;&lt;left val=&quot;28.56&quot;/&gt;&lt;top val=&quot;177&quot;/&gt;&lt;width val=&quot;45.36&quot;/&gt;&lt;height val=&quot;45.36&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4D579C-FC34-48BB-B78A-CB31E60D6DBF}&quot;/&gt;&lt;filename val=&quot;C:\DOCUME~1\Serkan\LOCALS~1\Temp\PR\data\asimages\{DB4D579C-FC34-48BB-B78A-CB31E60D6DBF}.png&quot;/&gt;&lt;hasEffects val=&quot;1&quot;/&gt;&lt;left val=&quot;394.56&quot;/&gt;&lt;top val=&quot;120.72&quot;/&gt;&lt;width val=&quot;45.36&quot;/&gt;&lt;height val=&quot;45.3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78BA19-66D6-4AAE-9F28-BE0CDFBC51D5}&quot;/&gt;&lt;filename val=&quot;C:\DOCUME~1\Serkan\LOCALS~1\Temp\PR\data\asimages\{2E78BA19-66D6-4AAE-9F28-BE0CDFBC51D5}.png&quot;/&gt;&lt;hasEffects val=&quot;1&quot;/&gt;&lt;left val=&quot;28.56&quot;/&gt;&lt;top val=&quot;289.56&quot;/&gt;&lt;width val=&quot;45.36&quot;/&gt;&lt;height val=&quot;45.36&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B56C95-E46C-4B48-890F-63B641B36C8B}&quot;/&gt;&lt;filename val=&quot;C:\DOCUME~1\Serkan\LOCALS~1\Temp\PR\data\asimages\{D7B56C95-E46C-4B48-890F-63B641B36C8B}.png&quot;/&gt;&lt;hasEffects val=&quot;1&quot;/&gt;&lt;left val=&quot;399.72&quot;/&gt;&lt;top val=&quot;171&quot;/&gt;&lt;width val=&quot;45.36&quot;/&gt;&lt;height val=&quot;45.36&quot;/&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13BE1A-CEAD-4BF8-9A6A-C7EB1D887688}&quot;/&gt;&lt;filename val=&quot;C:\DOCUME~1\Serkan\LOCALS~1\Temp\PR\data\asimages\{C413BE1A-CEAD-4BF8-9A6A-C7EB1D887688}.png&quot;/&gt;&lt;hasEffects val=&quot;1&quot;/&gt;&lt;left val=&quot;45&quot;/&gt;&lt;top val=&quot;345.72&quot;/&gt;&lt;width val=&quot;45.36&quot;/&gt;&lt;height val=&quot;45.36&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7B56C95-E46C-4B48-890F-63B641B36C8B}&quot;/&gt;&lt;filename val=&quot;C:\DOCUME~1\Serkan\LOCALS~1\Temp\PR\data\asimages\{D7B56C95-E46C-4B48-890F-63B641B36C8B}.png&quot;/&gt;&lt;hasEffects val=&quot;1&quot;/&gt;&lt;left val=&quot;399.72&quot;/&gt;&lt;top val=&quot;171&quot;/&gt;&lt;width val=&quot;45.36&quot;/&gt;&lt;height val=&quot;45.36&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13BE1A-CEAD-4BF8-9A6A-C7EB1D887688}&quot;/&gt;&lt;filename val=&quot;C:\DOCUME~1\Serkan\LOCALS~1\Temp\PR\data\asimages\{C413BE1A-CEAD-4BF8-9A6A-C7EB1D887688}.png&quot;/&gt;&lt;hasEffects val=&quot;1&quot;/&gt;&lt;left val=&quot;45&quot;/&gt;&lt;top val=&quot;345.72&quot;/&gt;&lt;width val=&quot;45.36&quot;/&gt;&lt;height val=&quot;45.36&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FA8B62-DEE1-40C1-8DB9-6C17C38ED57E}&quot;/&gt;&lt;filename val=&quot;C:\DOCUME~1\Serkan\LOCALS~1\Temp\PR\data\asimages\{ADFA8B62-DEE1-40C1-8DB9-6C17C38ED57E}.png&quot;/&gt;&lt;hasEffects val=&quot;1&quot;/&gt;&lt;left val=&quot;388.56&quot;/&gt;&lt;top val=&quot;114.72&quot;/&gt;&lt;width val=&quot;45.36&quot;/&gt;&lt;height val=&quot;45.36&quot;/&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FDC926-6924-4B95-BC13-869796BE3831}&quot;/&gt;&lt;filename val=&quot;C:\DOCUME~1\Serkan\LOCALS~1\Temp\PR\data\asimages\{BCFDC926-6924-4B95-BC13-869796BE3831}.png&quot;/&gt;&lt;hasEffects val=&quot;1&quot;/&gt;&lt;left val=&quot;388.56&quot;/&gt;&lt;top val=&quot;165.72&quot;/&gt;&lt;width val=&quot;45.36&quot;/&gt;&lt;height val=&quot;45.36&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4796B0-7B6F-46D9-BA5C-6A15FC253503}&quot;/&gt;&lt;filename val=&quot;C:\DOCUME~1\Serkan\LOCALS~1\Temp\PR\data\asimages\{834796B0-7B6F-46D9-BA5C-6A15FC253503}.png&quot;/&gt;&lt;hasEffects val=&quot;1&quot;/&gt;&lt;left val=&quot;39.72&quot;/&gt;&lt;top val=&quot;334.56&quot;/&gt;&lt;width val=&quot;45.36&quot;/&gt;&lt;height val=&quot;45.36&quot;/&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4796B0-7B6F-46D9-BA5C-6A15FC253503}&quot;/&gt;&lt;filename val=&quot;C:\DOCUME~1\Serkan\LOCALS~1\Temp\PR\data\asimages\{834796B0-7B6F-46D9-BA5C-6A15FC253503}.png&quot;/&gt;&lt;hasEffects val=&quot;1&quot;/&gt;&lt;left val=&quot;39.72&quot;/&gt;&lt;top val=&quot;334.56&quot;/&gt;&lt;width val=&quot;45.36&quot;/&gt;&lt;height val=&quot;45.36&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34796B0-7B6F-46D9-BA5C-6A15FC253503}&quot;/&gt;&lt;filename val=&quot;C:\DOCUME~1\Serkan\LOCALS~1\Temp\PR\data\asimages\{834796B0-7B6F-46D9-BA5C-6A15FC253503}.png&quot;/&gt;&lt;hasEffects val=&quot;1&quot;/&gt;&lt;left val=&quot;39.72&quot;/&gt;&lt;top val=&quot;334.56&quot;/&gt;&lt;width val=&quot;45.36&quot;/&gt;&lt;height val=&quot;45.36&quot;/&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4FEFA5-BDE1-476C-80F6-066FA8DEF28F}&quot;/&gt;&lt;filename val=&quot;C:\DOCUME~1\Serkan\LOCALS~1\Temp\PR\data\asimages\{014FEFA5-BDE1-476C-80F6-066FA8DEF28F}.png&quot;/&gt;&lt;hasEffects val=&quot;1&quot;/&gt;&lt;left val=&quot;33.72&quot;/&gt;&lt;top val=&quot;188.28&quot;/&gt;&lt;width val=&quot;45.36&quot;/&gt;&lt;height val=&quot;45.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D5BC70-B6E3-4173-999E-E724A9EB4E21}&quot;/&gt;&lt;filename val=&quot;C:\DOCUME~1\Serkan\LOCALS~1\Temp\PR\data\asimages\{8AD5BC70-B6E3-4173-999E-E724A9EB4E21}.png&quot;/&gt;&lt;hasEffects val=&quot;1&quot;/&gt;&lt;left val=&quot;28.56&quot;/&gt;&lt;top val=&quot;408&quot;/&gt;&lt;width val=&quot;45.36&quot;/&gt;&lt;height val=&quot;45.36&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9BAE43-A176-41CC-92C6-92A5F78C40E9}&quot;/&gt;&lt;filename val=&quot;C:\DOCUME~1\Serkan\LOCALS~1\Temp\PR\data\asimages\{6F9BAE43-A176-41CC-92C6-92A5F78C40E9}.png&quot;/&gt;&lt;hasEffects val=&quot;1&quot;/&gt;&lt;left val=&quot;33.72&quot;/&gt;&lt;top val=&quot;289.56&quot;/&gt;&lt;width val=&quot;45.36&quot;/&gt;&lt;height val=&quot;45.36&quot;/&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F9BAE43-A176-41CC-92C6-92A5F78C40E9}&quot;/&gt;&lt;filename val=&quot;C:\DOCUME~1\Serkan\LOCALS~1\Temp\PR\data\asimages\{6F9BAE43-A176-41CC-92C6-92A5F78C40E9}.png&quot;/&gt;&lt;hasEffects val=&quot;1&quot;/&gt;&lt;left val=&quot;33.72&quot;/&gt;&lt;top val=&quot;289.56&quot;/&gt;&lt;width val=&quot;45.36&quot;/&gt;&lt;height val=&quot;45.36&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D769B5-B3DE-42DC-8E05-DA8AF36F98ED}&quot;/&gt;&lt;filename val=&quot;C:\DOCUME~1\Serkan\LOCALS~1\Temp\PR\data\asimages\{EED769B5-B3DE-42DC-8E05-DA8AF36F98ED}.png&quot;/&gt;&lt;hasEffects val=&quot;1&quot;/&gt;&lt;left val=&quot;17.28&quot;/&gt;&lt;top val=&quot;171&quot;/&gt;&lt;width val=&quot;45.36&quot;/&gt;&lt;height val=&quot;45.36&quot;/&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3238E0-C78C-48AB-881D-B7A671CDD62C}&quot;/&gt;&lt;filename val=&quot;C:\DOCUME~1\Serkan\LOCALS~1\Temp\PR\data\asimages\{A53238E0-C78C-48AB-881D-B7A671CDD62C}.png&quot;/&gt;&lt;hasEffects val=&quot;1&quot;/&gt;&lt;left val=&quot;28.56&quot;/&gt;&lt;top val=&quot;171&quot;/&gt;&lt;width val=&quot;45.36&quot;/&gt;&lt;height val=&quot;45.36&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0C6449-EBDF-450A-864B-FFB053CCD802}&quot;/&gt;&lt;filename val=&quot;C:\DOCUME~1\Serkan\LOCALS~1\Temp\PR\data\asimages\{E10C6449-EBDF-450A-864B-FFB053CCD802}.png&quot;/&gt;&lt;hasEffects val=&quot;1&quot;/&gt;&lt;left val=&quot;22.56&quot;/&gt;&lt;top val=&quot;238.56&quot;/&gt;&lt;width val=&quot;45.36&quot;/&gt;&lt;height val=&quot;46.08&quot;/&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53238E0-C78C-48AB-881D-B7A671CDD62C}&quot;/&gt;&lt;filename val=&quot;C:\DOCUME~1\Serkan\LOCALS~1\Temp\PR\data\asimages\{A53238E0-C78C-48AB-881D-B7A671CDD62C}.png&quot;/&gt;&lt;hasEffects val=&quot;1&quot;/&gt;&lt;left val=&quot;28.56&quot;/&gt;&lt;top val=&quot;171&quot;/&gt;&lt;width val=&quot;45.36&quot;/&gt;&lt;height val=&quot;45.36&quot;/&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9C030B-C527-44E7-A83D-5BF4CE0D3465}&quot;/&gt;&lt;filename val=&quot;C:\DOCUME~1\Serkan\LOCALS~1\Temp\PR\data\asimages\{0E9C030B-C527-44E7-A83D-5BF4CE0D3465}.png&quot;/&gt;&lt;hasEffects val=&quot;1&quot;/&gt;&lt;left val=&quot;45&quot;/&gt;&lt;top val=&quot;171&quot;/&gt;&lt;width val=&quot;45.36&quot;/&gt;&lt;height val=&quot;45.36&quot;/&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0EE7E-92BD-4D83-96F4-E168687CEB55}&quot;/&gt;&lt;filename val=&quot;C:\DOCUME~1\Serkan\LOCALS~1\Temp\PR\data\asimages\{6270EE7E-92BD-4D83-96F4-E168687CEB55}.png&quot;/&gt;&lt;hasEffects val=&quot;1&quot;/&gt;&lt;left val=&quot;45&quot;/&gt;&lt;top val=&quot;244.56&quot;/&gt;&lt;width val=&quot;45.36&quot;/&gt;&lt;height val=&quot;45.36&quot;/&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0E9C030B-C527-44E7-A83D-5BF4CE0D3465}&quot;/&gt;&lt;filename val=&quot;C:\DOCUME~1\Serkan\LOCALS~1\Temp\PR\data\asimages\{0E9C030B-C527-44E7-A83D-5BF4CE0D3465}.png&quot;/&gt;&lt;hasEffects val=&quot;1&quot;/&gt;&lt;left val=&quot;45&quot;/&gt;&lt;top val=&quot;171&quot;/&gt;&lt;width val=&quot;45.36&quot;/&gt;&lt;height val=&quot;45.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EF2B7A-6A5C-4AF6-9477-A6999CCEF010}&quot;/&gt;&lt;filename val=&quot;C:\DOCUME~1\Serkan\LOCALS~1\Temp\PR\data\asimages\{7AEF2B7A-6A5C-4AF6-9477-A6999CCEF010}.png&quot;/&gt;&lt;hasEffects val=&quot;1&quot;/&gt;&lt;left val=&quot;33.72&quot;/&gt;&lt;top val=&quot;177&quot;/&gt;&lt;width val=&quot;45.36&quot;/&gt;&lt;height val=&quot;45.36&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7A389E-079C-4014-99D0-FFBBC53536E0}&quot;/&gt;&lt;filename val=&quot;C:\DOCUME~1\Serkan\LOCALS~1\Temp\PR\data\asimages\{F67A389E-079C-4014-99D0-FFBBC53536E0}.png&quot;/&gt;&lt;hasEffects val=&quot;1&quot;/&gt;&lt;left val=&quot;421.56&quot;/&gt;&lt;top val=&quot;336.72&quot;/&gt;&lt;width val=&quot;223.08&quot;/&gt;&lt;height val=&quot;67.92&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C7FC5A1-128A-4DE7-875D-D930152B8B8C}&quot;/&gt;&lt;filename val=&quot;C:\DOCUME~1\Serkan\LOCALS~1\Temp\PR\data\asimages\{0C7FC5A1-128A-4DE7-875D-D930152B8B8C}.png&quot;/&gt;&lt;hasEffects val=&quot;1&quot;/&gt;&lt;left val=&quot;371.28&quot;/&gt;&lt;top val=&quot;310.56&quot;/&gt;&lt;width val=&quot;333.36&quot;/&gt;&lt;height val=&quot;69.36&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1D0EB7-1ADB-4783-B324-BBBCD671CF9B}&quot;/&gt;&lt;filename val=&quot;C:\DOCUME~1\Serkan\LOCALS~1\Temp\PR\data\asimages\{011D0EB7-1ADB-4783-B324-BBBCD671CF9B}.png&quot;/&gt;&lt;hasEffects val=&quot;1&quot;/&gt;&lt;left val=&quot;470.28&quot;/&gt;&lt;top val=&quot;410.28&quot;/&gt;&lt;width val=&quot;163.08&quot;/&gt;&lt;height val=&quot;81.36&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AEF2B7A-6A5C-4AF6-9477-A6999CCEF010}&quot;/&gt;&lt;filename val=&quot;C:\DOCUME~1\Serkan\LOCALS~1\Temp\PR\data\asimages\{7AEF2B7A-6A5C-4AF6-9477-A6999CCEF010}.png&quot;/&gt;&lt;hasEffects val=&quot;1&quot;/&gt;&lt;left val=&quot;33.72&quot;/&gt;&lt;top val=&quot;177&quot;/&gt;&lt;width val=&quot;45.36&quot;/&gt;&lt;height val=&quot;45.36&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6E90E9-88B8-4C7D-A886-33373CBF358B}&quot;/&gt;&lt;filename val=&quot;C:\DOCUME~1\Serkan\LOCALS~1\Temp\PR\data\asimages\{5E6E90E9-88B8-4C7D-A886-33373CBF358B}.png&quot;/&gt;&lt;hasEffects val=&quot;1&quot;/&gt;&lt;left val=&quot;150.72&quot;/&gt;&lt;top val=&quot;405.72&quot;/&gt;&lt;width val=&quot;508.2&quot;/&gt;&lt;height val=&quot;91.2&quot;/&gt;&lt;/ThreeDShapeInfo&gt;"/>
</p:tagLst>
</file>

<file path=ppt/theme/_rels/theme10.xml.rels><?xml version="1.0" encoding="UTF-8" standalone="yes"?>
<Relationships xmlns="http://schemas.openxmlformats.org/package/2006/relationships"><Relationship Id="rId1" Type="http://schemas.openxmlformats.org/officeDocument/2006/relationships/image" Target="../media/image8.jpeg"/></Relationships>
</file>

<file path=ppt/theme/_rels/theme11.xml.rels><?xml version="1.0" encoding="UTF-8" standalone="yes"?>
<Relationships xmlns="http://schemas.openxmlformats.org/package/2006/relationships"><Relationship Id="rId1" Type="http://schemas.openxmlformats.org/officeDocument/2006/relationships/image" Target="../media/image9.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Dalga Biçimi">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1.xml><?xml version="1.0" encoding="utf-8"?>
<a:theme xmlns:a="http://schemas.openxmlformats.org/drawingml/2006/main" name="Kalabalık">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13.xml><?xml version="1.0" encoding="utf-8"?>
<a:theme xmlns:a="http://schemas.openxmlformats.org/drawingml/2006/main" name="1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14.xml><?xml version="1.0" encoding="utf-8"?>
<a:theme xmlns:a="http://schemas.openxmlformats.org/drawingml/2006/main" name="2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15.xml><?xml version="1.0" encoding="utf-8"?>
<a:theme xmlns:a="http://schemas.openxmlformats.org/drawingml/2006/main" name="3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16.xml><?xml version="1.0" encoding="utf-8"?>
<a:theme xmlns:a="http://schemas.openxmlformats.org/drawingml/2006/main" name="4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17.xml><?xml version="1.0" encoding="utf-8"?>
<a:theme xmlns:a="http://schemas.openxmlformats.org/drawingml/2006/main" name="5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18.xml><?xml version="1.0" encoding="utf-8"?>
<a:theme xmlns:a="http://schemas.openxmlformats.org/drawingml/2006/main" name="6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19.xml><?xml version="1.0" encoding="utf-8"?>
<a:theme xmlns:a="http://schemas.openxmlformats.org/drawingml/2006/main" name="7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0.xml><?xml version="1.0" encoding="utf-8"?>
<a:theme xmlns:a="http://schemas.openxmlformats.org/drawingml/2006/main" name="8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1.xml><?xml version="1.0" encoding="utf-8"?>
<a:theme xmlns:a="http://schemas.openxmlformats.org/drawingml/2006/main" name="9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2.xml><?xml version="1.0" encoding="utf-8"?>
<a:theme xmlns:a="http://schemas.openxmlformats.org/drawingml/2006/main" name="10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3.xml><?xml version="1.0" encoding="utf-8"?>
<a:theme xmlns:a="http://schemas.openxmlformats.org/drawingml/2006/main" name="12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4.xml><?xml version="1.0" encoding="utf-8"?>
<a:theme xmlns:a="http://schemas.openxmlformats.org/drawingml/2006/main" name="13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5.xml><?xml version="1.0" encoding="utf-8"?>
<a:theme xmlns:a="http://schemas.openxmlformats.org/drawingml/2006/main" name="14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6.xml><?xml version="1.0" encoding="utf-8"?>
<a:theme xmlns:a="http://schemas.openxmlformats.org/drawingml/2006/main" name="15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7.xml><?xml version="1.0" encoding="utf-8"?>
<a:theme xmlns:a="http://schemas.openxmlformats.org/drawingml/2006/main" name="16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8.xml><?xml version="1.0" encoding="utf-8"?>
<a:theme xmlns:a="http://schemas.openxmlformats.org/drawingml/2006/main" name="17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9.xml><?xml version="1.0" encoding="utf-8"?>
<a:theme xmlns:a="http://schemas.openxmlformats.org/drawingml/2006/main" name="18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ANTRENMAN BİLGİSİ peryotlama">
  <a:themeElements>
    <a:clrScheme name="ANTRENMAN BİLGİSİ peryotl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TRENMAN BİLGİSİ peryotlama">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TRENMAN BİLGİSİ peryotla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TRENMAN BİLGİSİ peryotla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TRENMAN BİLGİSİ peryotla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TRENMAN BİLGİSİ peryotla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TRENMAN BİLGİSİ peryotla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TRENMAN BİLGİSİ peryotla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TRENMAN BİLGİSİ peryotla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9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1.xml><?xml version="1.0" encoding="utf-8"?>
<a:theme xmlns:a="http://schemas.openxmlformats.org/drawingml/2006/main" name="20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2.xml><?xml version="1.0" encoding="utf-8"?>
<a:theme xmlns:a="http://schemas.openxmlformats.org/drawingml/2006/main" name="21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3.xml><?xml version="1.0" encoding="utf-8"?>
<a:theme xmlns:a="http://schemas.openxmlformats.org/drawingml/2006/main" name="22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4.xml><?xml version="1.0" encoding="utf-8"?>
<a:theme xmlns:a="http://schemas.openxmlformats.org/drawingml/2006/main" name="23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5.xml><?xml version="1.0" encoding="utf-8"?>
<a:theme xmlns:a="http://schemas.openxmlformats.org/drawingml/2006/main" name="24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6.xml><?xml version="1.0" encoding="utf-8"?>
<a:theme xmlns:a="http://schemas.openxmlformats.org/drawingml/2006/main" name="25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7.xml><?xml version="1.0" encoding="utf-8"?>
<a:theme xmlns:a="http://schemas.openxmlformats.org/drawingml/2006/main" name="26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8.xml><?xml version="1.0" encoding="utf-8"?>
<a:theme xmlns:a="http://schemas.openxmlformats.org/drawingml/2006/main" name="27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9.xml><?xml version="1.0" encoding="utf-8"?>
<a:theme xmlns:a="http://schemas.openxmlformats.org/drawingml/2006/main" name="28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0.xml><?xml version="1.0" encoding="utf-8"?>
<a:theme xmlns:a="http://schemas.openxmlformats.org/drawingml/2006/main" name="29_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3_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4_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Dalga Biçimi">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1_Dalga Biçimi">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5355</Words>
  <Application>Microsoft Office PowerPoint</Application>
  <PresentationFormat>Geniş ekran</PresentationFormat>
  <Paragraphs>1057</Paragraphs>
  <Slides>115</Slides>
  <Notes>12</Notes>
  <HiddenSlides>0</HiddenSlides>
  <MMClips>0</MMClips>
  <ScaleCrop>false</ScaleCrop>
  <HeadingPairs>
    <vt:vector size="8" baseType="variant">
      <vt:variant>
        <vt:lpstr>Kullanılan Yazı Tipleri</vt:lpstr>
      </vt:variant>
      <vt:variant>
        <vt:i4>17</vt:i4>
      </vt:variant>
      <vt:variant>
        <vt:lpstr>Tema</vt:lpstr>
      </vt:variant>
      <vt:variant>
        <vt:i4>40</vt:i4>
      </vt:variant>
      <vt:variant>
        <vt:lpstr>Eklenmiş OLE Hizmet Programları</vt:lpstr>
      </vt:variant>
      <vt:variant>
        <vt:i4>3</vt:i4>
      </vt:variant>
      <vt:variant>
        <vt:lpstr>Slayt Başlıkları</vt:lpstr>
      </vt:variant>
      <vt:variant>
        <vt:i4>115</vt:i4>
      </vt:variant>
    </vt:vector>
  </HeadingPairs>
  <TitlesOfParts>
    <vt:vector size="175" baseType="lpstr">
      <vt:lpstr>AR CENA</vt:lpstr>
      <vt:lpstr>Arial</vt:lpstr>
      <vt:lpstr>Calibri</vt:lpstr>
      <vt:lpstr>Calibri Light</vt:lpstr>
      <vt:lpstr>Cambria Math</vt:lpstr>
      <vt:lpstr>Candara</vt:lpstr>
      <vt:lpstr>Century Gothic</vt:lpstr>
      <vt:lpstr>Comic Sans MS</vt:lpstr>
      <vt:lpstr>Franklin Gothic Book</vt:lpstr>
      <vt:lpstr>Lucida Sans Unicode</vt:lpstr>
      <vt:lpstr>Symbol</vt:lpstr>
      <vt:lpstr>Times New Roman</vt:lpstr>
      <vt:lpstr>Trebuchet MS</vt:lpstr>
      <vt:lpstr>Verdana</vt:lpstr>
      <vt:lpstr>Wingdings</vt:lpstr>
      <vt:lpstr>Wingdings 2</vt:lpstr>
      <vt:lpstr>Wingdings 3</vt:lpstr>
      <vt:lpstr>Office Teması</vt:lpstr>
      <vt:lpstr>1_Office Theme</vt:lpstr>
      <vt:lpstr>ANTRENMAN BİLGİSİ peryotlama</vt:lpstr>
      <vt:lpstr>İyon</vt:lpstr>
      <vt:lpstr>2_Office Theme</vt:lpstr>
      <vt:lpstr>3_Office Theme</vt:lpstr>
      <vt:lpstr>4_Zengin</vt:lpstr>
      <vt:lpstr>Dalga Biçimi</vt:lpstr>
      <vt:lpstr>1_Dalga Biçimi</vt:lpstr>
      <vt:lpstr>2_Dalga Biçimi</vt:lpstr>
      <vt:lpstr>Kalabalık</vt:lpstr>
      <vt:lpstr>Crop</vt:lpstr>
      <vt:lpstr>1_Crop</vt:lpstr>
      <vt:lpstr>2_Crop</vt:lpstr>
      <vt:lpstr>3_Crop</vt:lpstr>
      <vt:lpstr>4_Crop</vt:lpstr>
      <vt:lpstr>5_Crop</vt:lpstr>
      <vt:lpstr>6_Crop</vt:lpstr>
      <vt:lpstr>7_Crop</vt:lpstr>
      <vt:lpstr>8_Crop</vt:lpstr>
      <vt:lpstr>9_Crop</vt:lpstr>
      <vt:lpstr>10_Crop</vt:lpstr>
      <vt:lpstr>12_Crop</vt:lpstr>
      <vt:lpstr>13_Crop</vt:lpstr>
      <vt:lpstr>14_Crop</vt:lpstr>
      <vt:lpstr>15_Crop</vt:lpstr>
      <vt:lpstr>16_Crop</vt:lpstr>
      <vt:lpstr>17_Crop</vt:lpstr>
      <vt:lpstr>18_Crop</vt:lpstr>
      <vt:lpstr>19_Crop</vt:lpstr>
      <vt:lpstr>20_Crop</vt:lpstr>
      <vt:lpstr>21_Crop</vt:lpstr>
      <vt:lpstr>22_Crop</vt:lpstr>
      <vt:lpstr>23_Crop</vt:lpstr>
      <vt:lpstr>24_Crop</vt:lpstr>
      <vt:lpstr>25_Crop</vt:lpstr>
      <vt:lpstr>26_Crop</vt:lpstr>
      <vt:lpstr>27_Crop</vt:lpstr>
      <vt:lpstr>28_Crop</vt:lpstr>
      <vt:lpstr>29_Crop</vt:lpstr>
      <vt:lpstr>Grafik</vt:lpstr>
      <vt:lpstr>Equation</vt:lpstr>
      <vt:lpstr>Denklem</vt:lpstr>
      <vt:lpstr>EĞİTİMDE ÖLÇME VE DEĞERLENDİRME DERSİ 3.ÜNİTE  İSTATİSTİKSEL TEKNİKLER</vt:lpstr>
      <vt:lpstr>PUANLAR ÜZERİNDE İSTATİSTİKSEL İŞLEMLER</vt:lpstr>
      <vt:lpstr>PowerPoint Sunusu</vt:lpstr>
      <vt:lpstr>PowerPoint Sunusu</vt:lpstr>
      <vt:lpstr>Bazı istatistiksel semboller ve anlamları</vt:lpstr>
      <vt:lpstr>Frekans Tabloları</vt:lpstr>
      <vt:lpstr>Puanların Gruplandırılması: ..\Sıraya Konulması- Grafik Çizilmesi\</vt:lpstr>
      <vt:lpstr>Yığmalı Frekans ve Yüzdelik</vt:lpstr>
      <vt:lpstr>Frekans Tablosu</vt:lpstr>
      <vt:lpstr>Verilerin Gruplandırılması</vt:lpstr>
      <vt:lpstr>PowerPoint Sunusu</vt:lpstr>
      <vt:lpstr>Çizgi Grafiği</vt:lpstr>
      <vt:lpstr>EXCEL PROGRAMINDA GRAFİK ÇİZİMİ</vt:lpstr>
      <vt:lpstr>Çizgi grafiği</vt:lpstr>
      <vt:lpstr>Sütun Grafik</vt:lpstr>
      <vt:lpstr>ÇUBUK GRAFİĞİ</vt:lpstr>
      <vt:lpstr>Pasta grafiği</vt:lpstr>
      <vt:lpstr>İSTATİSİKSEL TEKNİKLER</vt:lpstr>
      <vt:lpstr>PowerPoint Sunusu</vt:lpstr>
      <vt:lpstr> Merkezi Yığılma Ölçüleri (Vasat Ölçüleri)</vt:lpstr>
      <vt:lpstr>İSTATİSİKSEL TEKNİKLER</vt:lpstr>
      <vt:lpstr>Mod (Tepe Değer)</vt:lpstr>
      <vt:lpstr>Puanların Modu</vt:lpstr>
      <vt:lpstr>PowerPoint Sunusu</vt:lpstr>
      <vt:lpstr>PowerPoint Sunusu</vt:lpstr>
      <vt:lpstr>Sütun Grafiğinde Mod</vt:lpstr>
      <vt:lpstr>PowerPoint Sunusu</vt:lpstr>
      <vt:lpstr>PowerPoint Sunusu</vt:lpstr>
      <vt:lpstr>İSTATİSİKSEL TEKNİKLER</vt:lpstr>
      <vt:lpstr>Ortanca (Medyan)</vt:lpstr>
      <vt:lpstr>PowerPoint Sunusu</vt:lpstr>
      <vt:lpstr>PowerPoint Sunusu</vt:lpstr>
      <vt:lpstr>PowerPoint Sunusu</vt:lpstr>
      <vt:lpstr>PowerPoint Sunusu</vt:lpstr>
      <vt:lpstr>İSTATİSİKSEL TEKNİKLER</vt:lpstr>
      <vt:lpstr>Aritmetik Ortalama</vt:lpstr>
      <vt:lpstr>PowerPoint Sunusu</vt:lpstr>
      <vt:lpstr>Aritmetik Ortalama</vt:lpstr>
      <vt:lpstr>Frekans tablolarında aritmetik ortalamasının hesaplanması</vt:lpstr>
      <vt:lpstr>PowerPoint Sunusu</vt:lpstr>
      <vt:lpstr>PowerPoint Sunusu</vt:lpstr>
      <vt:lpstr>PowerPoint Sunusu</vt:lpstr>
      <vt:lpstr>Aritmetik Ortalama – Mod (Tepe değer) ve Ortancanın  (Medyan) Karşılaştırması</vt:lpstr>
      <vt:lpstr>PowerPoint Sunusu</vt:lpstr>
      <vt:lpstr>PowerPoint Sunusu</vt:lpstr>
      <vt:lpstr>PowerPoint Sunusu</vt:lpstr>
      <vt:lpstr>PowerPoint Sunusu</vt:lpstr>
      <vt:lpstr>PowerPoint Sunusu</vt:lpstr>
      <vt:lpstr> YAYILMA (DAĞILIM-DEĞİŞİM-DEĞİŞKENLİK) ÖLÇÜLERİ</vt:lpstr>
      <vt:lpstr>Yayılma Ölçüleri (Değişim Ölçüleri)</vt:lpstr>
      <vt:lpstr>PowerPoint Sunusu</vt:lpstr>
      <vt:lpstr>İSTATİSİKSEL TEKNİKLER</vt:lpstr>
      <vt:lpstr>PowerPoint Sunusu</vt:lpstr>
      <vt:lpstr>Ranj</vt:lpstr>
      <vt:lpstr>PowerPoint Sunusu</vt:lpstr>
      <vt:lpstr>İSTATİSİKSEL TEKNİKLER</vt:lpstr>
      <vt:lpstr>Çeyrek Sapma (Q)</vt:lpstr>
      <vt:lpstr>PowerPoint Sunusu</vt:lpstr>
      <vt:lpstr>PowerPoint Sunusu</vt:lpstr>
      <vt:lpstr>PowerPoint Sunusu</vt:lpstr>
      <vt:lpstr>PowerPoint Sunusu</vt:lpstr>
      <vt:lpstr>İSTATİSİKSEL TEKNİKLER</vt:lpstr>
      <vt:lpstr>Standart Sapma</vt:lpstr>
      <vt:lpstr>Standart Sapmanın Formülü</vt:lpstr>
      <vt:lpstr>PowerPoint Sunusu</vt:lpstr>
      <vt:lpstr>PowerPoint Sunusu</vt:lpstr>
      <vt:lpstr>PowerPoint Sunusu</vt:lpstr>
      <vt:lpstr>PowerPoint Sunusu</vt:lpstr>
      <vt:lpstr>PowerPoint Sunusu</vt:lpstr>
      <vt:lpstr>PowerPoint Sunusu</vt:lpstr>
      <vt:lpstr>Sınava giren ortalaması aynı olan  iki grubun standart sapması küçük olan mı yoksa büyük olan grup mu daha başarılıdır?</vt:lpstr>
      <vt:lpstr>PowerPoint Sunusu</vt:lpstr>
      <vt:lpstr>PowerPoint Sunusu</vt:lpstr>
      <vt:lpstr>Normal Dağılım</vt:lpstr>
      <vt:lpstr>Normal Dağılım Eğrisi</vt:lpstr>
      <vt:lpstr>Standart normal dağılım altında yer alan alanlar :</vt:lpstr>
      <vt:lpstr>PowerPoint Sunusu</vt:lpstr>
      <vt:lpstr>PowerPoint Sunusu</vt:lpstr>
      <vt:lpstr>PowerPoint Sunusu</vt:lpstr>
      <vt:lpstr>PowerPoint Sunusu</vt:lpstr>
      <vt:lpstr>PowerPoint Sunusu</vt:lpstr>
      <vt:lpstr>PowerPoint Sunusu</vt:lpstr>
      <vt:lpstr>Ham Puanların z ve T Standart Puanlarına Dönüştürülmesi</vt:lpstr>
      <vt:lpstr>Standart Puanlar </vt:lpstr>
      <vt:lpstr>Standart Puanlar </vt:lpstr>
      <vt:lpstr>PowerPoint Sunusu</vt:lpstr>
      <vt:lpstr>PowerPoint Sunusu</vt:lpstr>
      <vt:lpstr>PowerPoint Sunusu</vt:lpstr>
      <vt:lpstr>PowerPoint Sunusu</vt:lpstr>
      <vt:lpstr>PowerPoint Sunusu</vt:lpstr>
      <vt:lpstr>T Puanı</vt:lpstr>
      <vt:lpstr>PowerPoint Sunusu</vt:lpstr>
      <vt:lpstr>T Puanı</vt:lpstr>
      <vt:lpstr>PowerPoint Sunusu</vt:lpstr>
      <vt:lpstr>PowerPoint Sunusu</vt:lpstr>
      <vt:lpstr>PowerPoint Sunusu</vt:lpstr>
      <vt:lpstr>Yüzdelik Sıradan Faydalanarak Öğrenci Başarısının  Sıralanması</vt:lpstr>
      <vt:lpstr>        Öğrenci başarılarını yorumlamada kullanılan diğer dağlımlar </vt:lpstr>
      <vt:lpstr>PowerPoint Sunusu</vt:lpstr>
      <vt:lpstr>                         KORELASYON </vt:lpstr>
      <vt:lpstr>Korelasyon</vt:lpstr>
      <vt:lpstr>PowerPoint Sunusu</vt:lpstr>
      <vt:lpstr>PowerPoint Sunusu</vt:lpstr>
      <vt:lpstr>PowerPoint Sunusu</vt:lpstr>
      <vt:lpstr>PowerPoint Sunusu</vt:lpstr>
      <vt:lpstr>PowerPoint Sunusu</vt:lpstr>
      <vt:lpstr>PowerPoint Sunusu</vt:lpstr>
      <vt:lpstr>PowerPoint Sunusu</vt:lpstr>
      <vt:lpstr>PowerPoint Sunusu</vt:lpstr>
      <vt:lpstr>Korelasyon Katsayısının Yorumu </vt:lpstr>
      <vt:lpstr>Pearson Momentler Çarpımı Korelasyon Katsayısı (rxy):</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764</cp:revision>
  <dcterms:created xsi:type="dcterms:W3CDTF">2012-08-15T22:53:30Z</dcterms:created>
  <dcterms:modified xsi:type="dcterms:W3CDTF">2024-10-09T15:18:13Z</dcterms:modified>
</cp:coreProperties>
</file>